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1" d="100"/>
          <a:sy n="71" d="100"/>
        </p:scale>
        <p:origin x="-1320"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2A951A-EFA0-6A49-98BE-E3B575500D69}" type="datetimeFigureOut">
              <a:rPr lang="en-US" smtClean="0"/>
              <a:t>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08165-BCBF-6241-A2F2-4D37B509847A}" type="slidenum">
              <a:rPr lang="en-US" smtClean="0"/>
              <a:t>‹#›</a:t>
            </a:fld>
            <a:endParaRPr lang="en-US"/>
          </a:p>
        </p:txBody>
      </p:sp>
    </p:spTree>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2A951A-EFA0-6A49-98BE-E3B575500D69}" type="datetimeFigureOut">
              <a:rPr lang="en-US" smtClean="0"/>
              <a:t>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08165-BCBF-6241-A2F2-4D37B509847A}" type="slidenum">
              <a:rPr lang="en-US" smtClean="0"/>
              <a:t>‹#›</a:t>
            </a:fld>
            <a:endParaRPr lang="en-US"/>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2A951A-EFA0-6A49-98BE-E3B575500D69}" type="datetimeFigureOut">
              <a:rPr lang="en-US" smtClean="0"/>
              <a:t>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08165-BCBF-6241-A2F2-4D37B509847A}" type="slidenum">
              <a:rPr lang="en-US" smtClean="0"/>
              <a:t>‹#›</a:t>
            </a:fld>
            <a:endParaRPr lang="en-US"/>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2A951A-EFA0-6A49-98BE-E3B575500D69}" type="datetimeFigureOut">
              <a:rPr lang="en-US" smtClean="0"/>
              <a:t>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08165-BCBF-6241-A2F2-4D37B509847A}" type="slidenum">
              <a:rPr lang="en-US" smtClean="0"/>
              <a:t>‹#›</a:t>
            </a:fld>
            <a:endParaRPr lang="en-US"/>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2A951A-EFA0-6A49-98BE-E3B575500D69}" type="datetimeFigureOut">
              <a:rPr lang="en-US" smtClean="0"/>
              <a:t>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08165-BCBF-6241-A2F2-4D37B509847A}" type="slidenum">
              <a:rPr lang="en-US" smtClean="0"/>
              <a:t>‹#›</a:t>
            </a:fld>
            <a:endParaRPr lang="en-US"/>
          </a:p>
        </p:txBody>
      </p:sp>
    </p:spTree>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2A951A-EFA0-6A49-98BE-E3B575500D69}" type="datetimeFigureOut">
              <a:rPr lang="en-US" smtClean="0"/>
              <a:t>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08165-BCBF-6241-A2F2-4D37B509847A}" type="slidenum">
              <a:rPr lang="en-US" smtClean="0"/>
              <a:t>‹#›</a:t>
            </a:fld>
            <a:endParaRPr lang="en-US"/>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2A951A-EFA0-6A49-98BE-E3B575500D69}" type="datetimeFigureOut">
              <a:rPr lang="en-US" smtClean="0"/>
              <a:t>2/4/12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08165-BCBF-6241-A2F2-4D37B509847A}" type="slidenum">
              <a:rPr lang="en-US" smtClean="0"/>
              <a:t>‹#›</a:t>
            </a:fld>
            <a:endParaRPr lang="en-US"/>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2A951A-EFA0-6A49-98BE-E3B575500D69}" type="datetimeFigureOut">
              <a:rPr lang="en-US" smtClean="0"/>
              <a:t>2/4/12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08165-BCBF-6241-A2F2-4D37B509847A}" type="slidenum">
              <a:rPr lang="en-US" smtClean="0"/>
              <a:t>‹#›</a:t>
            </a:fld>
            <a:endParaRPr lang="en-US"/>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2A951A-EFA0-6A49-98BE-E3B575500D69}" type="datetimeFigureOut">
              <a:rPr lang="en-US" smtClean="0"/>
              <a:t>2/4/12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08165-BCBF-6241-A2F2-4D37B509847A}" type="slidenum">
              <a:rPr lang="en-US" smtClean="0"/>
              <a:t>‹#›</a:t>
            </a:fld>
            <a:endParaRPr lang="en-US"/>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2A951A-EFA0-6A49-98BE-E3B575500D69}" type="datetimeFigureOut">
              <a:rPr lang="en-US" smtClean="0"/>
              <a:t>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08165-BCBF-6241-A2F2-4D37B509847A}" type="slidenum">
              <a:rPr lang="en-US" smtClean="0"/>
              <a:t>‹#›</a:t>
            </a:fld>
            <a:endParaRPr lang="en-US"/>
          </a:p>
        </p:txBody>
      </p:sp>
    </p:spTree>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2A951A-EFA0-6A49-98BE-E3B575500D69}" type="datetimeFigureOut">
              <a:rPr lang="en-US" smtClean="0"/>
              <a:t>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08165-BCBF-6241-A2F2-4D37B509847A}" type="slidenum">
              <a:rPr lang="en-US" smtClean="0"/>
              <a:t>‹#›</a:t>
            </a:fld>
            <a:endParaRPr lang="en-US"/>
          </a:p>
        </p:txBody>
      </p:sp>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86000">
              <a:srgbClr val="660066"/>
            </a:gs>
            <a:gs pos="100000">
              <a:srgbClr val="FFFFFF"/>
            </a:gs>
            <a:gs pos="99000">
              <a:srgbClr val="FFFF00">
                <a:alpha val="50000"/>
              </a:srgb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2A951A-EFA0-6A49-98BE-E3B575500D69}" type="datetimeFigureOut">
              <a:rPr lang="en-US" smtClean="0"/>
              <a:t>2/4/12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E08165-BCBF-6241-A2F2-4D37B509847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17" presetClass="entr" presetSubtype="1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strVal val="#ppt_h"/>
                          </p:val>
                        </p:tav>
                        <p:tav tm="100000">
                          <p:val>
                            <p:strVal val="#ppt_h"/>
                          </p:val>
                        </p:tav>
                      </p:tavLst>
                    </p:anim>
                  </p:childTnLst>
                </p:cTn>
              </p:par>
            </p:tnLst>
          </p:tmpl>
          <p:tmpl lvl="2">
            <p:tnLst>
              <p:par>
                <p:cTn presetID="17" presetClass="entr" presetSubtype="1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strVal val="#ppt_h"/>
                          </p:val>
                        </p:tav>
                        <p:tav tm="100000">
                          <p:val>
                            <p:strVal val="#ppt_h"/>
                          </p:val>
                        </p:tav>
                      </p:tavLst>
                    </p:anim>
                  </p:childTnLst>
                </p:cTn>
              </p:par>
            </p:tnLst>
          </p:tmpl>
          <p:tmpl lvl="3">
            <p:tnLst>
              <p:par>
                <p:cTn presetID="17" presetClass="entr" presetSubtype="1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strVal val="#ppt_h"/>
                          </p:val>
                        </p:tav>
                        <p:tav tm="100000">
                          <p:val>
                            <p:strVal val="#ppt_h"/>
                          </p:val>
                        </p:tav>
                      </p:tavLst>
                    </p:anim>
                  </p:childTnLst>
                </p:cTn>
              </p:par>
            </p:tnLst>
          </p:tmpl>
          <p:tmpl lvl="4">
            <p:tnLst>
              <p:par>
                <p:cTn presetID="17" presetClass="entr" presetSubtype="1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strVal val="#ppt_h"/>
                          </p:val>
                        </p:tav>
                        <p:tav tm="100000">
                          <p:val>
                            <p:strVal val="#ppt_h"/>
                          </p:val>
                        </p:tav>
                      </p:tavLst>
                    </p:anim>
                  </p:childTnLst>
                </p:cTn>
              </p:par>
            </p:tnLst>
          </p:tmpl>
          <p:tmpl lvl="5">
            <p:tnLst>
              <p:par>
                <p:cTn presetID="17" presetClass="entr" presetSubtype="1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strVal val="#ppt_h"/>
                          </p:val>
                        </p:tav>
                        <p:tav tm="100000">
                          <p:val>
                            <p:strVal val="#ppt_h"/>
                          </p:val>
                        </p:tav>
                      </p:tavLst>
                    </p:anim>
                  </p:childTnLst>
                </p:cTn>
              </p:par>
            </p:tnLst>
          </p:tmpl>
        </p:tmplLst>
      </p:bldP>
    </p:bldLst>
  </p:timing>
  <p:txStyles>
    <p:titleStyle>
      <a:lvl1pPr algn="ctr" defTabSz="457200" rtl="0" eaLnBrk="1" latinLnBrk="0" hangingPunct="1">
        <a:spcBef>
          <a:spcPct val="0"/>
        </a:spcBef>
        <a:buNone/>
        <a:defRPr sz="4400" b="1" kern="1200">
          <a:solidFill>
            <a:srgbClr val="FFFF00"/>
          </a:solidFill>
          <a:effectLst>
            <a:outerShdw blurRad="50800" dist="38100" dir="2700000">
              <a:srgbClr val="000000">
                <a:alpha val="43000"/>
              </a:srgbClr>
            </a:outerShdw>
          </a:effectLst>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bg1"/>
          </a:solidFill>
          <a:effectLst>
            <a:outerShdw blurRad="50800" dist="38100" dir="2700000">
              <a:srgbClr val="000000">
                <a:alpha val="43000"/>
              </a:srgbClr>
            </a:outerShdw>
          </a:effectLst>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solidFill>
          <a:effectLst>
            <a:outerShdw blurRad="50800" dist="38100" dir="2700000">
              <a:srgbClr val="000000">
                <a:alpha val="43000"/>
              </a:srgbClr>
            </a:outerShdw>
          </a:effectLst>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bg1"/>
          </a:solidFill>
          <a:effectLst>
            <a:outerShdw blurRad="50800" dist="38100" dir="2700000">
              <a:srgbClr val="000000">
                <a:alpha val="43000"/>
              </a:srgbClr>
            </a:outerShdw>
          </a:effectLst>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bg1"/>
          </a:solidFill>
          <a:effectLst>
            <a:outerShdw blurRad="50800" dist="38100" dir="2700000">
              <a:srgbClr val="000000">
                <a:alpha val="43000"/>
              </a:srgbClr>
            </a:outerShdw>
          </a:effectLst>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bg1"/>
          </a:solidFill>
          <a:effectLst>
            <a:outerShdw blurRad="50800" dist="38100" dir="2700000">
              <a:srgbClr val="000000">
                <a:alpha val="43000"/>
              </a:srgbClr>
            </a:outerShdw>
          </a:effectLst>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Reverence for God</a:t>
            </a:r>
            <a:endParaRPr lang="en-US" dirty="0"/>
          </a:p>
        </p:txBody>
      </p:sp>
      <p:sp>
        <p:nvSpPr>
          <p:cNvPr id="3" name="Subtitle 2"/>
          <p:cNvSpPr>
            <a:spLocks noGrp="1"/>
          </p:cNvSpPr>
          <p:nvPr>
            <p:ph type="subTitle" idx="1"/>
          </p:nvPr>
        </p:nvSpPr>
        <p:spPr/>
        <p:txBody>
          <a:bodyPr/>
          <a:lstStyle/>
          <a:p>
            <a:r>
              <a:rPr lang="en-US" b="1" dirty="0" smtClean="0"/>
              <a:t>Psalm 89:5-9</a:t>
            </a:r>
            <a:endParaRPr lang="en-US" b="1" dirty="0"/>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Wicked Have No Fear Of God</a:t>
            </a:r>
            <a:endParaRPr lang="en-US" dirty="0"/>
          </a:p>
        </p:txBody>
      </p:sp>
      <p:sp>
        <p:nvSpPr>
          <p:cNvPr id="3" name="Content Placeholder 2"/>
          <p:cNvSpPr>
            <a:spLocks noGrp="1"/>
          </p:cNvSpPr>
          <p:nvPr>
            <p:ph idx="1"/>
          </p:nvPr>
        </p:nvSpPr>
        <p:spPr/>
        <p:txBody>
          <a:bodyPr/>
          <a:lstStyle/>
          <a:p>
            <a:r>
              <a:rPr lang="en-US" dirty="0" smtClean="0"/>
              <a:t>Rom. 3:18 – “There is no fear of God before their eyes.”</a:t>
            </a:r>
          </a:p>
          <a:p>
            <a:pPr lvl="1"/>
            <a:r>
              <a:rPr lang="en-US" dirty="0" smtClean="0"/>
              <a:t>Brethren, do you have faith? Reverential fear?</a:t>
            </a:r>
          </a:p>
          <a:p>
            <a:pPr lvl="1"/>
            <a:r>
              <a:rPr lang="en-US" dirty="0" smtClean="0"/>
              <a:t>Every time you come to worship in the House of God?</a:t>
            </a:r>
            <a:endParaRPr lang="en-US" dirty="0"/>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Reverence God When…</a:t>
            </a:r>
            <a:endParaRPr lang="en-US" dirty="0"/>
          </a:p>
        </p:txBody>
      </p:sp>
      <p:sp>
        <p:nvSpPr>
          <p:cNvPr id="3" name="Content Placeholder 2"/>
          <p:cNvSpPr>
            <a:spLocks noGrp="1"/>
          </p:cNvSpPr>
          <p:nvPr>
            <p:ph idx="1"/>
          </p:nvPr>
        </p:nvSpPr>
        <p:spPr/>
        <p:txBody>
          <a:bodyPr>
            <a:normAutofit lnSpcReduction="10000"/>
          </a:bodyPr>
          <a:lstStyle/>
          <a:p>
            <a:r>
              <a:rPr lang="en-US" dirty="0" smtClean="0"/>
              <a:t>We worship in spirit &amp; truth, Jn. 4:24; Ps. 89:7</a:t>
            </a:r>
          </a:p>
          <a:p>
            <a:r>
              <a:rPr lang="en-US" dirty="0" smtClean="0"/>
              <a:t>We conduct ourselves like Christians should in a world of sin, Phil. 1:27; 2:12</a:t>
            </a:r>
          </a:p>
          <a:p>
            <a:r>
              <a:rPr lang="en-US" dirty="0" smtClean="0"/>
              <a:t>1 Peter 4:3-4 </a:t>
            </a:r>
            <a:r>
              <a:rPr lang="en-US" i="1" dirty="0" smtClean="0">
                <a:solidFill>
                  <a:schemeClr val="bg1">
                    <a:lumMod val="85000"/>
                  </a:schemeClr>
                </a:solidFill>
              </a:rPr>
              <a:t>– Not by practicing. . .</a:t>
            </a:r>
          </a:p>
          <a:p>
            <a:pPr lvl="1"/>
            <a:r>
              <a:rPr lang="en-US" i="1" dirty="0" smtClean="0">
                <a:solidFill>
                  <a:schemeClr val="bg1">
                    <a:lumMod val="85000"/>
                  </a:schemeClr>
                </a:solidFill>
              </a:rPr>
              <a:t>“Lewdness” – unbridled lust, licentiousness</a:t>
            </a:r>
          </a:p>
          <a:p>
            <a:pPr lvl="1"/>
            <a:r>
              <a:rPr lang="en-US" i="1" dirty="0" smtClean="0">
                <a:solidFill>
                  <a:schemeClr val="bg1">
                    <a:lumMod val="85000"/>
                  </a:schemeClr>
                </a:solidFill>
              </a:rPr>
              <a:t>“Lusts” – a strong longing for the forbidden</a:t>
            </a:r>
          </a:p>
          <a:p>
            <a:pPr lvl="1"/>
            <a:r>
              <a:rPr lang="en-US" i="1" dirty="0" smtClean="0">
                <a:solidFill>
                  <a:schemeClr val="bg1">
                    <a:lumMod val="85000"/>
                  </a:schemeClr>
                </a:solidFill>
              </a:rPr>
              <a:t>“Drunkenness” – overflow of wine</a:t>
            </a:r>
          </a:p>
          <a:p>
            <a:pPr lvl="1"/>
            <a:r>
              <a:rPr lang="en-US" i="1" dirty="0" smtClean="0">
                <a:solidFill>
                  <a:schemeClr val="bg1">
                    <a:lumMod val="85000"/>
                  </a:schemeClr>
                </a:solidFill>
              </a:rPr>
              <a:t>“Revelries” – reveling, rioting with alcohol &amp; dancing</a:t>
            </a:r>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Reverence God When…</a:t>
            </a:r>
            <a:endParaRPr lang="en-US" dirty="0"/>
          </a:p>
        </p:txBody>
      </p:sp>
      <p:sp>
        <p:nvSpPr>
          <p:cNvPr id="3" name="Content Placeholder 2"/>
          <p:cNvSpPr>
            <a:spLocks noGrp="1"/>
          </p:cNvSpPr>
          <p:nvPr>
            <p:ph idx="1"/>
          </p:nvPr>
        </p:nvSpPr>
        <p:spPr/>
        <p:txBody>
          <a:bodyPr/>
          <a:lstStyle/>
          <a:p>
            <a:r>
              <a:rPr lang="en-US" dirty="0" smtClean="0"/>
              <a:t>We realize we are ever in His presence, Ps. 139:7-10</a:t>
            </a:r>
            <a:endParaRPr lang="en-US" dirty="0"/>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May God help us to have the will &amp; the wisdom to understand what it means to reverence God in our lives . . .</a:t>
            </a:r>
          </a:p>
          <a:p>
            <a:pPr lvl="1"/>
            <a:r>
              <a:rPr lang="en-US" dirty="0" smtClean="0"/>
              <a:t>At worship</a:t>
            </a:r>
          </a:p>
          <a:p>
            <a:pPr lvl="1"/>
            <a:r>
              <a:rPr lang="en-US" dirty="0" smtClean="0"/>
              <a:t>At home</a:t>
            </a:r>
          </a:p>
          <a:p>
            <a:pPr lvl="1"/>
            <a:r>
              <a:rPr lang="en-US" dirty="0" smtClean="0"/>
              <a:t>At work</a:t>
            </a:r>
          </a:p>
          <a:p>
            <a:pPr lvl="1"/>
            <a:r>
              <a:rPr lang="en-US" dirty="0" smtClean="0"/>
              <a:t>At play</a:t>
            </a:r>
            <a:endParaRPr lang="en-US" dirty="0"/>
          </a:p>
        </p:txBody>
      </p:sp>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89:6-7</a:t>
            </a:r>
            <a:endParaRPr lang="en-US" dirty="0"/>
          </a:p>
        </p:txBody>
      </p:sp>
      <p:sp>
        <p:nvSpPr>
          <p:cNvPr id="3" name="Content Placeholder 2"/>
          <p:cNvSpPr>
            <a:spLocks noGrp="1"/>
          </p:cNvSpPr>
          <p:nvPr>
            <p:ph idx="1"/>
          </p:nvPr>
        </p:nvSpPr>
        <p:spPr/>
        <p:txBody>
          <a:bodyPr/>
          <a:lstStyle/>
          <a:p>
            <a:r>
              <a:rPr lang="en-US" dirty="0" smtClean="0"/>
              <a:t>For who in the heavens can be compared to the LORD?</a:t>
            </a:r>
            <a:r>
              <a:rPr lang="en-US" dirty="0"/>
              <a:t> </a:t>
            </a:r>
            <a:r>
              <a:rPr lang="en-US" dirty="0" smtClean="0"/>
              <a:t>Who among the sons of the mighty can be likened to the LORD?  </a:t>
            </a:r>
          </a:p>
          <a:p>
            <a:r>
              <a:rPr lang="en-US" dirty="0" smtClean="0"/>
              <a:t>	God is </a:t>
            </a:r>
            <a:r>
              <a:rPr lang="en-US" b="1" i="1" dirty="0" smtClean="0"/>
              <a:t>greatly to be feared</a:t>
            </a:r>
            <a:r>
              <a:rPr lang="en-US" dirty="0" smtClean="0"/>
              <a:t> in the assembly of the saints, and to be held in </a:t>
            </a:r>
            <a:r>
              <a:rPr lang="en-US" b="1" i="1" dirty="0" smtClean="0"/>
              <a:t>reverence </a:t>
            </a:r>
            <a:r>
              <a:rPr lang="en-US" dirty="0" smtClean="0"/>
              <a:t>by all those around Him. </a:t>
            </a:r>
            <a:endParaRPr lang="en-US" dirty="0"/>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Reverence</a:t>
            </a:r>
            <a:br>
              <a:rPr lang="en-US" dirty="0" smtClean="0"/>
            </a:br>
            <a:r>
              <a:rPr lang="en-US" sz="2667" b="0" dirty="0" smtClean="0">
                <a:solidFill>
                  <a:srgbClr val="FFFFFF"/>
                </a:solidFill>
              </a:rPr>
              <a:t>Hebrew: yare’</a:t>
            </a:r>
            <a:endParaRPr lang="en-US" sz="2667" b="0" dirty="0">
              <a:solidFill>
                <a:srgbClr val="FFFFFF"/>
              </a:solidFill>
            </a:endParaRPr>
          </a:p>
        </p:txBody>
      </p:sp>
      <p:sp>
        <p:nvSpPr>
          <p:cNvPr id="3" name="Content Placeholder 2"/>
          <p:cNvSpPr>
            <a:spLocks noGrp="1"/>
          </p:cNvSpPr>
          <p:nvPr>
            <p:ph idx="1"/>
          </p:nvPr>
        </p:nvSpPr>
        <p:spPr>
          <a:xfrm>
            <a:off x="457200" y="1600201"/>
            <a:ext cx="8229600" cy="2478376"/>
          </a:xfrm>
        </p:spPr>
        <p:txBody>
          <a:bodyPr/>
          <a:lstStyle/>
          <a:p>
            <a:r>
              <a:rPr lang="en-US" dirty="0" smtClean="0"/>
              <a:t>“a primitive root: to fear</a:t>
            </a:r>
          </a:p>
          <a:p>
            <a:r>
              <a:rPr lang="en-US" dirty="0" smtClean="0"/>
              <a:t>“Morally, to revere:</a:t>
            </a:r>
          </a:p>
          <a:p>
            <a:r>
              <a:rPr lang="en-US" dirty="0" smtClean="0"/>
              <a:t>“</a:t>
            </a:r>
            <a:r>
              <a:rPr lang="en-US" dirty="0" err="1" smtClean="0"/>
              <a:t>Causitive</a:t>
            </a:r>
            <a:r>
              <a:rPr lang="en-US" dirty="0" smtClean="0"/>
              <a:t>, to frighten;</a:t>
            </a:r>
          </a:p>
          <a:p>
            <a:r>
              <a:rPr lang="en-US" dirty="0" smtClean="0"/>
              <a:t>“affright, be afraid, dread, fear, reverence”</a:t>
            </a:r>
            <a:endParaRPr lang="en-US" dirty="0"/>
          </a:p>
        </p:txBody>
      </p:sp>
      <p:sp>
        <p:nvSpPr>
          <p:cNvPr id="4" name="Content Placeholder 2"/>
          <p:cNvSpPr txBox="1">
            <a:spLocks/>
          </p:cNvSpPr>
          <p:nvPr/>
        </p:nvSpPr>
        <p:spPr>
          <a:xfrm>
            <a:off x="538056" y="4221681"/>
            <a:ext cx="8148744" cy="2182395"/>
          </a:xfrm>
          <a:prstGeom prst="rect">
            <a:avLst/>
          </a:prstGeom>
          <a:solidFill>
            <a:srgbClr val="FFFF00"/>
          </a:solidFill>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1" i="1" u="none" strike="noStrike" kern="1200" cap="none" spc="0" normalizeH="0" baseline="0" noProof="0" dirty="0" smtClean="0">
                <a:ln>
                  <a:noFill/>
                </a:ln>
                <a:solidFill>
                  <a:srgbClr val="660066"/>
                </a:solidFill>
                <a:effectLst>
                  <a:outerShdw blurRad="50800" dist="38100" dir="2700000">
                    <a:srgbClr val="000000">
                      <a:alpha val="43000"/>
                    </a:srgbClr>
                  </a:outerShdw>
                </a:effectLst>
                <a:uLnTx/>
                <a:uFillTx/>
                <a:latin typeface="+mn-lt"/>
                <a:ea typeface="+mn-ea"/>
                <a:cs typeface="+mn-cs"/>
              </a:rPr>
              <a:t>Oxford American Dictionary</a:t>
            </a:r>
            <a:r>
              <a:rPr kumimoji="0" lang="en-US" sz="3200" b="0" i="0" u="none" strike="noStrike" kern="1200" cap="none" spc="0" normalizeH="0" baseline="0" noProof="0" dirty="0" smtClean="0">
                <a:ln>
                  <a:noFill/>
                </a:ln>
                <a:solidFill>
                  <a:srgbClr val="660066"/>
                </a:solidFill>
                <a:effectLst>
                  <a:outerShdw blurRad="50800" dist="38100" dir="2700000">
                    <a:srgbClr val="000000">
                      <a:alpha val="43000"/>
                    </a:srgbClr>
                  </a:outerShdw>
                </a:effectLst>
                <a:uLnTx/>
                <a:uFillTx/>
                <a:latin typeface="+mn-lt"/>
                <a:ea typeface="+mn-ea"/>
                <a:cs typeface="+mn-cs"/>
              </a:rPr>
              <a:t>: “deep respect for someone or something”</a:t>
            </a:r>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Beginning of Reverence for God</a:t>
            </a:r>
            <a:br>
              <a:rPr lang="en-US" dirty="0" smtClean="0"/>
            </a:br>
            <a:r>
              <a:rPr lang="en-US" dirty="0" smtClean="0"/>
              <a:t>Is Fear</a:t>
            </a:r>
            <a:endParaRPr lang="en-US" dirty="0"/>
          </a:p>
        </p:txBody>
      </p:sp>
      <p:sp>
        <p:nvSpPr>
          <p:cNvPr id="3" name="Content Placeholder 2"/>
          <p:cNvSpPr>
            <a:spLocks noGrp="1"/>
          </p:cNvSpPr>
          <p:nvPr>
            <p:ph idx="1"/>
          </p:nvPr>
        </p:nvSpPr>
        <p:spPr/>
        <p:txBody>
          <a:bodyPr/>
          <a:lstStyle/>
          <a:p>
            <a:r>
              <a:rPr lang="en-US" dirty="0" smtClean="0"/>
              <a:t>Jacob at Bethel, Gen. 28:17</a:t>
            </a:r>
          </a:p>
          <a:p>
            <a:r>
              <a:rPr lang="en-US" dirty="0" smtClean="0"/>
              <a:t>Moses at the burning bush, Ex. 3:4-6</a:t>
            </a:r>
          </a:p>
          <a:p>
            <a:r>
              <a:rPr lang="en-US" dirty="0" smtClean="0"/>
              <a:t>Israel at Mt. Sinai, Ex. 20:18-21</a:t>
            </a:r>
          </a:p>
          <a:p>
            <a:pPr lvl="1"/>
            <a:r>
              <a:rPr lang="en-US" dirty="0" smtClean="0"/>
              <a:t>Proper fear (respect) leads to reverence (obedience)</a:t>
            </a:r>
            <a:endParaRPr lang="en-US" dirty="0"/>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Beginning of Reverence for God</a:t>
            </a:r>
            <a:br>
              <a:rPr lang="en-US" dirty="0" smtClean="0"/>
            </a:br>
            <a:r>
              <a:rPr lang="en-US" dirty="0" smtClean="0"/>
              <a:t>Is Fear</a:t>
            </a:r>
            <a:endParaRPr lang="en-US" dirty="0"/>
          </a:p>
        </p:txBody>
      </p:sp>
      <p:sp>
        <p:nvSpPr>
          <p:cNvPr id="3" name="Content Placeholder 2"/>
          <p:cNvSpPr>
            <a:spLocks noGrp="1"/>
          </p:cNvSpPr>
          <p:nvPr>
            <p:ph idx="1"/>
          </p:nvPr>
        </p:nvSpPr>
        <p:spPr/>
        <p:txBody>
          <a:bodyPr>
            <a:normAutofit lnSpcReduction="10000"/>
          </a:bodyPr>
          <a:lstStyle/>
          <a:p>
            <a:r>
              <a:rPr lang="en-US" dirty="0" smtClean="0"/>
              <a:t>“You shall keep My Sabbaths and reverence My sanctuary: I am the LORD” – Lev. 19:30</a:t>
            </a:r>
          </a:p>
          <a:p>
            <a:r>
              <a:rPr lang="en-US" dirty="0" smtClean="0"/>
              <a:t>“You shall fear the LORD your God and serve Him, and shall take oaths in His Name” – Deut. 6:3</a:t>
            </a:r>
          </a:p>
          <a:p>
            <a:r>
              <a:rPr lang="en-US" dirty="0" smtClean="0"/>
              <a:t>“And the LORD commanded us to observe all these statutes, to fear the LORD our God, for our good always, that He might preserve us alive, as it is this day” – Deut. 6:24</a:t>
            </a:r>
            <a:endParaRPr lang="en-US" dirty="0"/>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Do Not Reverence God When…</a:t>
            </a:r>
            <a:endParaRPr lang="en-US" dirty="0"/>
          </a:p>
        </p:txBody>
      </p:sp>
      <p:sp>
        <p:nvSpPr>
          <p:cNvPr id="3" name="Content Placeholder 2"/>
          <p:cNvSpPr>
            <a:spLocks noGrp="1"/>
          </p:cNvSpPr>
          <p:nvPr>
            <p:ph idx="1"/>
          </p:nvPr>
        </p:nvSpPr>
        <p:spPr/>
        <p:txBody>
          <a:bodyPr/>
          <a:lstStyle/>
          <a:p>
            <a:r>
              <a:rPr lang="en-US" dirty="0" smtClean="0"/>
              <a:t>We show up late, unprepared, disrespectful</a:t>
            </a:r>
          </a:p>
          <a:p>
            <a:r>
              <a:rPr lang="en-US" dirty="0" smtClean="0"/>
              <a:t>We pay little or no attention</a:t>
            </a:r>
          </a:p>
          <a:p>
            <a:r>
              <a:rPr lang="en-US" dirty="0" smtClean="0"/>
              <a:t>We fail to understand &amp; study God’s Word &amp; what it means to “reverence” God</a:t>
            </a:r>
            <a:endParaRPr lang="en-US" dirty="0"/>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 Requires A Certain Attitude</a:t>
            </a:r>
            <a:br>
              <a:rPr lang="en-US" dirty="0" smtClean="0"/>
            </a:br>
            <a:r>
              <a:rPr lang="en-US" dirty="0" smtClean="0"/>
              <a:t>In Worship</a:t>
            </a:r>
            <a:endParaRPr lang="en-US" dirty="0"/>
          </a:p>
        </p:txBody>
      </p:sp>
      <p:sp>
        <p:nvSpPr>
          <p:cNvPr id="3" name="Content Placeholder 2"/>
          <p:cNvSpPr>
            <a:spLocks noGrp="1"/>
          </p:cNvSpPr>
          <p:nvPr>
            <p:ph idx="1"/>
          </p:nvPr>
        </p:nvSpPr>
        <p:spPr/>
        <p:txBody>
          <a:bodyPr/>
          <a:lstStyle/>
          <a:p>
            <a:r>
              <a:rPr lang="en-US" dirty="0" smtClean="0"/>
              <a:t>1 Chron. 16:29 – “…Oh, worship the LORD in the beauty of holiness.”</a:t>
            </a:r>
          </a:p>
          <a:p>
            <a:r>
              <a:rPr lang="en-US" dirty="0" smtClean="0"/>
              <a:t>Phil. 3:3 – “For we are the circumcision, who worship God in the Spirit, rejoice in Christ Jesus, and have no confidence in the flesh”</a:t>
            </a:r>
          </a:p>
          <a:p>
            <a:r>
              <a:rPr lang="en-US" dirty="0" smtClean="0"/>
              <a:t>John 4:24 – “God is Spirit, and those who worship Him must worship in spirit and truth”</a:t>
            </a:r>
            <a:endParaRPr lang="en-US" dirty="0"/>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Proper Attitude in Worship</a:t>
            </a:r>
            <a:endParaRPr lang="en-US" dirty="0"/>
          </a:p>
        </p:txBody>
      </p:sp>
      <p:sp>
        <p:nvSpPr>
          <p:cNvPr id="3" name="Content Placeholder 2"/>
          <p:cNvSpPr>
            <a:spLocks noGrp="1"/>
          </p:cNvSpPr>
          <p:nvPr>
            <p:ph idx="1"/>
          </p:nvPr>
        </p:nvSpPr>
        <p:spPr/>
        <p:txBody>
          <a:bodyPr/>
          <a:lstStyle/>
          <a:p>
            <a:r>
              <a:rPr lang="en-US" dirty="0" smtClean="0"/>
              <a:t>Reverence</a:t>
            </a:r>
          </a:p>
          <a:p>
            <a:pPr lvl="1"/>
            <a:r>
              <a:rPr lang="en-US" dirty="0" smtClean="0"/>
              <a:t>Heb. 12:28; Lev. 19:30; Ps. 111:9 [</a:t>
            </a:r>
            <a:r>
              <a:rPr lang="en-US" cap="small" dirty="0" err="1" smtClean="0"/>
              <a:t>kjv</a:t>
            </a:r>
            <a:r>
              <a:rPr lang="en-US" dirty="0" smtClean="0"/>
              <a:t>]</a:t>
            </a:r>
          </a:p>
          <a:p>
            <a:r>
              <a:rPr lang="en-US" dirty="0" smtClean="0"/>
              <a:t>Fear</a:t>
            </a:r>
          </a:p>
          <a:p>
            <a:pPr lvl="1"/>
            <a:r>
              <a:rPr lang="en-US" dirty="0" smtClean="0"/>
              <a:t>Malachi 1:6; Ps. 2:11; 5:7; 34:11</a:t>
            </a:r>
            <a:endParaRPr lang="en-US" dirty="0"/>
          </a:p>
        </p:txBody>
      </p:sp>
    </p:spTree>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N.T. Christians “feared” God</a:t>
            </a:r>
            <a:endParaRPr lang="en-US" dirty="0"/>
          </a:p>
        </p:txBody>
      </p:sp>
      <p:sp>
        <p:nvSpPr>
          <p:cNvPr id="3" name="Content Placeholder 2"/>
          <p:cNvSpPr>
            <a:spLocks noGrp="1"/>
          </p:cNvSpPr>
          <p:nvPr>
            <p:ph idx="1"/>
          </p:nvPr>
        </p:nvSpPr>
        <p:spPr/>
        <p:txBody>
          <a:bodyPr>
            <a:normAutofit lnSpcReduction="10000"/>
          </a:bodyPr>
          <a:lstStyle/>
          <a:p>
            <a:r>
              <a:rPr lang="en-US" dirty="0" smtClean="0"/>
              <a:t>Acts 2:42-43 “And they continued steadfastly in the apostles’ doctrine and fellowship, in the breaking of bread, and in prayers. </a:t>
            </a:r>
            <a:r>
              <a:rPr lang="en-US" b="1" i="1" dirty="0" smtClean="0"/>
              <a:t>Then fear came upon every soul, </a:t>
            </a:r>
            <a:r>
              <a:rPr lang="en-US" dirty="0" smtClean="0"/>
              <a:t>and many wonders and signs were done through the apostles.”</a:t>
            </a:r>
          </a:p>
          <a:p>
            <a:r>
              <a:rPr lang="en-US" dirty="0" smtClean="0"/>
              <a:t>Acts 5:5 – at the death of Ananias</a:t>
            </a:r>
          </a:p>
          <a:p>
            <a:r>
              <a:rPr lang="en-US" dirty="0" smtClean="0"/>
              <a:t>{Isaiah 11:2-3 – by Jesus while on earth!}</a:t>
            </a:r>
          </a:p>
          <a:p>
            <a:r>
              <a:rPr lang="en-US" dirty="0" smtClean="0"/>
              <a:t>Acts 9:31 – “…And walking in the fear of the Lord…”</a:t>
            </a:r>
            <a:endParaRPr lang="en-US" dirty="0"/>
          </a:p>
        </p:txBody>
      </p:sp>
    </p:spTree>
  </p:cSld>
  <p:clrMapOvr>
    <a:masterClrMapping/>
  </p:clrMapOvr>
  <p:transition spd="slow">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TotalTime>
  <Words>731</Words>
  <Application>Microsoft Macintosh PowerPoint</Application>
  <PresentationFormat>On-screen Show (4:3)</PresentationFormat>
  <Paragraphs>58</Paragraphs>
  <Slides>14</Slides>
  <Notes>0</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Office Theme</vt:lpstr>
      <vt:lpstr>Reverence for God</vt:lpstr>
      <vt:lpstr>Psalm 89:6-7</vt:lpstr>
      <vt:lpstr>Reverence Hebrew: yare’</vt:lpstr>
      <vt:lpstr>The Beginning of Reverence for God Is Fear</vt:lpstr>
      <vt:lpstr>The Beginning of Reverence for God Is Fear</vt:lpstr>
      <vt:lpstr>We Do Not Reverence God When…</vt:lpstr>
      <vt:lpstr>God Requires A Certain Attitude In Worship</vt:lpstr>
      <vt:lpstr>The Proper Attitude in Worship</vt:lpstr>
      <vt:lpstr>N.T. Christians “feared” God</vt:lpstr>
      <vt:lpstr>The Wicked Have No Fear Of God</vt:lpstr>
      <vt:lpstr>We Reverence God When…</vt:lpstr>
      <vt:lpstr>We Reverence God When…</vt:lpstr>
      <vt:lpstr>Conclusion</vt:lpstr>
      <vt:lpstr>Slide 14</vt:lpstr>
    </vt:vector>
  </TitlesOfParts>
  <Company>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Alan Goff</dc:creator>
  <cp:lastModifiedBy>Alan Goff</cp:lastModifiedBy>
  <cp:revision>4</cp:revision>
  <dcterms:created xsi:type="dcterms:W3CDTF">2012-02-05T04:31:38Z</dcterms:created>
  <dcterms:modified xsi:type="dcterms:W3CDTF">2012-02-05T05:03:29Z</dcterms:modified>
</cp:coreProperties>
</file>