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919" r:id="rId1"/>
  </p:sldMasterIdLst>
  <p:notesMasterIdLst>
    <p:notesMasterId r:id="rId31"/>
  </p:notesMasterIdLst>
  <p:sldIdLst>
    <p:sldId id="256" r:id="rId2"/>
    <p:sldId id="257" r:id="rId3"/>
    <p:sldId id="259" r:id="rId4"/>
    <p:sldId id="260" r:id="rId5"/>
    <p:sldId id="261" r:id="rId6"/>
    <p:sldId id="287" r:id="rId7"/>
    <p:sldId id="288" r:id="rId8"/>
    <p:sldId id="289" r:id="rId9"/>
    <p:sldId id="293" r:id="rId10"/>
    <p:sldId id="263" r:id="rId11"/>
    <p:sldId id="278" r:id="rId12"/>
    <p:sldId id="284" r:id="rId13"/>
    <p:sldId id="279" r:id="rId14"/>
    <p:sldId id="280" r:id="rId15"/>
    <p:sldId id="276" r:id="rId16"/>
    <p:sldId id="282" r:id="rId17"/>
    <p:sldId id="296" r:id="rId18"/>
    <p:sldId id="295" r:id="rId19"/>
    <p:sldId id="299" r:id="rId20"/>
    <p:sldId id="297" r:id="rId21"/>
    <p:sldId id="298" r:id="rId22"/>
    <p:sldId id="281" r:id="rId23"/>
    <p:sldId id="283" r:id="rId24"/>
    <p:sldId id="285" r:id="rId25"/>
    <p:sldId id="264" r:id="rId26"/>
    <p:sldId id="294" r:id="rId27"/>
    <p:sldId id="290" r:id="rId28"/>
    <p:sldId id="292" r:id="rId29"/>
    <p:sldId id="291" r:id="rId30"/>
  </p:sldIdLst>
  <p:sldSz cx="9144000" cy="6858000" type="screen4x3"/>
  <p:notesSz cx="6858000" cy="9239250"/>
  <p:embeddedFontLst>
    <p:embeddedFont>
      <p:font typeface="Rockwell" panose="02060603020205020403" pitchFamily="18" charset="0"/>
      <p:regular r:id="rId32"/>
      <p:bold r:id="rId33"/>
      <p:italic r:id="rId34"/>
      <p:boldItalic r:id="rId35"/>
    </p:embeddedFont>
    <p:embeddedFont>
      <p:font typeface="Rockwell Condensed" panose="02060603050405020104" pitchFamily="18" charset="0"/>
      <p:regular r:id="rId36"/>
      <p:bold r:id="rId37"/>
    </p:embeddedFont>
    <p:embeddedFont>
      <p:font typeface="Bookman Old Style" panose="02050604050505020204" pitchFamily="18" charset="0"/>
      <p:regular r:id="rId38"/>
      <p:bold r:id="rId39"/>
      <p:italic r:id="rId40"/>
      <p:boldItalic r:id="rId41"/>
    </p:embeddedFont>
    <p:embeddedFont>
      <p:font typeface="Calibri" panose="020F0502020204030204" pitchFamily="34" charset="0"/>
      <p:regular r:id="rId42"/>
      <p:bold r:id="rId43"/>
      <p:italic r:id="rId44"/>
      <p:boldItalic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416" autoAdjust="0"/>
  </p:normalViewPr>
  <p:slideViewPr>
    <p:cSldViewPr snapToGrid="0">
      <p:cViewPr varScale="1">
        <p:scale>
          <a:sx n="66" d="100"/>
          <a:sy n="66" d="100"/>
        </p:scale>
        <p:origin x="1446" y="66"/>
      </p:cViewPr>
      <p:guideLst/>
    </p:cSldViewPr>
  </p:slideViewPr>
  <p:notesTextViewPr>
    <p:cViewPr>
      <p:scale>
        <a:sx n="1" d="1"/>
        <a:sy n="1" d="1"/>
      </p:scale>
      <p:origin x="0" y="0"/>
    </p:cViewPr>
  </p:notesTextViewPr>
  <p:notesViewPr>
    <p:cSldViewPr snapToGrid="0">
      <p:cViewPr varScale="1">
        <p:scale>
          <a:sx n="58" d="100"/>
          <a:sy n="58" d="100"/>
        </p:scale>
        <p:origin x="273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3567"/>
          </a:xfrm>
          <a:prstGeom prst="rect">
            <a:avLst/>
          </a:prstGeom>
        </p:spPr>
        <p:txBody>
          <a:bodyPr vert="horz" lIns="91440" tIns="45720" rIns="91440" bIns="45720" rtlCol="0"/>
          <a:lstStyle>
            <a:lvl1pPr algn="r">
              <a:defRPr sz="1200"/>
            </a:lvl1pPr>
          </a:lstStyle>
          <a:p>
            <a:fld id="{680823FE-20E2-4212-8913-503B6BA30F00}" type="datetimeFigureOut">
              <a:rPr lang="en-US" smtClean="0"/>
              <a:t>4/7/2014</a:t>
            </a:fld>
            <a:endParaRPr lang="en-US"/>
          </a:p>
        </p:txBody>
      </p:sp>
      <p:sp>
        <p:nvSpPr>
          <p:cNvPr id="4" name="Slide Image Placeholder 3"/>
          <p:cNvSpPr>
            <a:spLocks noGrp="1" noRot="1" noChangeAspect="1"/>
          </p:cNvSpPr>
          <p:nvPr>
            <p:ph type="sldImg" idx="2"/>
          </p:nvPr>
        </p:nvSpPr>
        <p:spPr>
          <a:xfrm>
            <a:off x="1349375" y="1154113"/>
            <a:ext cx="4159250" cy="31194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6389"/>
            <a:ext cx="5486400" cy="3637955"/>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3566"/>
          </a:xfrm>
          <a:prstGeom prst="rect">
            <a:avLst/>
          </a:prstGeom>
        </p:spPr>
        <p:txBody>
          <a:bodyPr vert="horz" lIns="91440" tIns="45720" rIns="91440" bIns="45720" rtlCol="0" anchor="b"/>
          <a:lstStyle>
            <a:lvl1pPr algn="r">
              <a:defRPr sz="1200"/>
            </a:lvl1pPr>
          </a:lstStyle>
          <a:p>
            <a:fld id="{C26E3E36-4FC4-420F-AC41-9BD59F72373E}" type="slidenum">
              <a:rPr lang="en-US" smtClean="0"/>
              <a:t>‹#›</a:t>
            </a:fld>
            <a:endParaRPr lang="en-US"/>
          </a:p>
        </p:txBody>
      </p:sp>
    </p:spTree>
    <p:extLst>
      <p:ext uri="{BB962C8B-B14F-4D97-AF65-F5344CB8AC3E}">
        <p14:creationId xmlns:p14="http://schemas.microsoft.com/office/powerpoint/2010/main" val="251409449"/>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E3E36-4FC4-420F-AC41-9BD59F72373E}" type="slidenum">
              <a:rPr lang="en-US" smtClean="0"/>
              <a:t>1</a:t>
            </a:fld>
            <a:endParaRPr lang="en-US"/>
          </a:p>
        </p:txBody>
      </p:sp>
    </p:spTree>
    <p:extLst>
      <p:ext uri="{BB962C8B-B14F-4D97-AF65-F5344CB8AC3E}">
        <p14:creationId xmlns:p14="http://schemas.microsoft.com/office/powerpoint/2010/main" val="2573241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6EB40C-1E1A-431B-B6DB-3877764705E5}" type="slidenum">
              <a:rPr lang="en-US" altLang="en-US"/>
              <a:pPr/>
              <a:t>10</a:t>
            </a:fld>
            <a:endParaRPr lang="en-US" alt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84053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6EB40C-1E1A-431B-B6DB-3877764705E5}" type="slidenum">
              <a:rPr lang="en-US" altLang="en-US"/>
              <a:pPr/>
              <a:t>11</a:t>
            </a:fld>
            <a:endParaRPr lang="en-US" alt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85304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E3E36-4FC4-420F-AC41-9BD59F72373E}" type="slidenum">
              <a:rPr lang="en-US" smtClean="0"/>
              <a:t>12</a:t>
            </a:fld>
            <a:endParaRPr lang="en-US"/>
          </a:p>
        </p:txBody>
      </p:sp>
    </p:spTree>
    <p:extLst>
      <p:ext uri="{BB962C8B-B14F-4D97-AF65-F5344CB8AC3E}">
        <p14:creationId xmlns:p14="http://schemas.microsoft.com/office/powerpoint/2010/main" val="2549454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E3E36-4FC4-420F-AC41-9BD59F72373E}" type="slidenum">
              <a:rPr lang="en-US" smtClean="0"/>
              <a:t>13</a:t>
            </a:fld>
            <a:endParaRPr lang="en-US"/>
          </a:p>
        </p:txBody>
      </p:sp>
    </p:spTree>
    <p:extLst>
      <p:ext uri="{BB962C8B-B14F-4D97-AF65-F5344CB8AC3E}">
        <p14:creationId xmlns:p14="http://schemas.microsoft.com/office/powerpoint/2010/main" val="3714448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E3E36-4FC4-420F-AC41-9BD59F72373E}" type="slidenum">
              <a:rPr lang="en-US" smtClean="0"/>
              <a:t>14</a:t>
            </a:fld>
            <a:endParaRPr lang="en-US"/>
          </a:p>
        </p:txBody>
      </p:sp>
    </p:spTree>
    <p:extLst>
      <p:ext uri="{BB962C8B-B14F-4D97-AF65-F5344CB8AC3E}">
        <p14:creationId xmlns:p14="http://schemas.microsoft.com/office/powerpoint/2010/main" val="439039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E3E36-4FC4-420F-AC41-9BD59F72373E}" type="slidenum">
              <a:rPr lang="en-US" smtClean="0"/>
              <a:t>15</a:t>
            </a:fld>
            <a:endParaRPr lang="en-US"/>
          </a:p>
        </p:txBody>
      </p:sp>
    </p:spTree>
    <p:extLst>
      <p:ext uri="{BB962C8B-B14F-4D97-AF65-F5344CB8AC3E}">
        <p14:creationId xmlns:p14="http://schemas.microsoft.com/office/powerpoint/2010/main" val="2452787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E3E36-4FC4-420F-AC41-9BD59F72373E}" type="slidenum">
              <a:rPr lang="en-US" smtClean="0"/>
              <a:t>16</a:t>
            </a:fld>
            <a:endParaRPr lang="en-US"/>
          </a:p>
        </p:txBody>
      </p:sp>
    </p:spTree>
    <p:extLst>
      <p:ext uri="{BB962C8B-B14F-4D97-AF65-F5344CB8AC3E}">
        <p14:creationId xmlns:p14="http://schemas.microsoft.com/office/powerpoint/2010/main" val="3924145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E3E36-4FC4-420F-AC41-9BD59F72373E}" type="slidenum">
              <a:rPr lang="en-US" smtClean="0"/>
              <a:t>17</a:t>
            </a:fld>
            <a:endParaRPr lang="en-US"/>
          </a:p>
        </p:txBody>
      </p:sp>
    </p:spTree>
    <p:extLst>
      <p:ext uri="{BB962C8B-B14F-4D97-AF65-F5344CB8AC3E}">
        <p14:creationId xmlns:p14="http://schemas.microsoft.com/office/powerpoint/2010/main" val="1744200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6EB40C-1E1A-431B-B6DB-3877764705E5}" type="slidenum">
              <a:rPr lang="en-US" altLang="en-US"/>
              <a:pPr/>
              <a:t>18</a:t>
            </a:fld>
            <a:endParaRPr lang="en-US" alt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16754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6EB40C-1E1A-431B-B6DB-3877764705E5}" type="slidenum">
              <a:rPr lang="en-US" altLang="en-US"/>
              <a:pPr/>
              <a:t>19</a:t>
            </a:fld>
            <a:endParaRPr lang="en-US" alt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35829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E3E36-4FC4-420F-AC41-9BD59F72373E}" type="slidenum">
              <a:rPr lang="en-US" smtClean="0"/>
              <a:t>2</a:t>
            </a:fld>
            <a:endParaRPr lang="en-US"/>
          </a:p>
        </p:txBody>
      </p:sp>
    </p:spTree>
    <p:extLst>
      <p:ext uri="{BB962C8B-B14F-4D97-AF65-F5344CB8AC3E}">
        <p14:creationId xmlns:p14="http://schemas.microsoft.com/office/powerpoint/2010/main" val="1110441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E3E36-4FC4-420F-AC41-9BD59F72373E}" type="slidenum">
              <a:rPr lang="en-US" smtClean="0"/>
              <a:t>20</a:t>
            </a:fld>
            <a:endParaRPr lang="en-US"/>
          </a:p>
        </p:txBody>
      </p:sp>
    </p:spTree>
    <p:extLst>
      <p:ext uri="{BB962C8B-B14F-4D97-AF65-F5344CB8AC3E}">
        <p14:creationId xmlns:p14="http://schemas.microsoft.com/office/powerpoint/2010/main" val="1169416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E3E36-4FC4-420F-AC41-9BD59F72373E}" type="slidenum">
              <a:rPr lang="en-US" smtClean="0"/>
              <a:t>21</a:t>
            </a:fld>
            <a:endParaRPr lang="en-US"/>
          </a:p>
        </p:txBody>
      </p:sp>
    </p:spTree>
    <p:extLst>
      <p:ext uri="{BB962C8B-B14F-4D97-AF65-F5344CB8AC3E}">
        <p14:creationId xmlns:p14="http://schemas.microsoft.com/office/powerpoint/2010/main" val="3071770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Repugnant - extremely</a:t>
            </a:r>
            <a:r>
              <a:rPr lang="en-US" baseline="0" dirty="0" smtClean="0"/>
              <a:t> unpleasant or offensive</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C26E3E36-4FC4-420F-AC41-9BD59F72373E}" type="slidenum">
              <a:rPr lang="en-US" smtClean="0"/>
              <a:t>22</a:t>
            </a:fld>
            <a:endParaRPr lang="en-US"/>
          </a:p>
        </p:txBody>
      </p:sp>
    </p:spTree>
    <p:extLst>
      <p:ext uri="{BB962C8B-B14F-4D97-AF65-F5344CB8AC3E}">
        <p14:creationId xmlns:p14="http://schemas.microsoft.com/office/powerpoint/2010/main" val="2846952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Repugnant - extremely</a:t>
            </a:r>
            <a:r>
              <a:rPr lang="en-US" baseline="0" dirty="0" smtClean="0"/>
              <a:t> unpleasant or offensive</a:t>
            </a:r>
            <a:endParaRPr lang="en-US" dirty="0"/>
          </a:p>
        </p:txBody>
      </p:sp>
      <p:sp>
        <p:nvSpPr>
          <p:cNvPr id="4" name="Slide Number Placeholder 3"/>
          <p:cNvSpPr>
            <a:spLocks noGrp="1"/>
          </p:cNvSpPr>
          <p:nvPr>
            <p:ph type="sldNum" sz="quarter" idx="10"/>
          </p:nvPr>
        </p:nvSpPr>
        <p:spPr/>
        <p:txBody>
          <a:bodyPr/>
          <a:lstStyle/>
          <a:p>
            <a:fld id="{C26E3E36-4FC4-420F-AC41-9BD59F72373E}" type="slidenum">
              <a:rPr lang="en-US" smtClean="0"/>
              <a:t>23</a:t>
            </a:fld>
            <a:endParaRPr lang="en-US"/>
          </a:p>
        </p:txBody>
      </p:sp>
    </p:spTree>
    <p:extLst>
      <p:ext uri="{BB962C8B-B14F-4D97-AF65-F5344CB8AC3E}">
        <p14:creationId xmlns:p14="http://schemas.microsoft.com/office/powerpoint/2010/main" val="2765365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E3E36-4FC4-420F-AC41-9BD59F72373E}" type="slidenum">
              <a:rPr lang="en-US" smtClean="0"/>
              <a:t>24</a:t>
            </a:fld>
            <a:endParaRPr lang="en-US"/>
          </a:p>
        </p:txBody>
      </p:sp>
    </p:spTree>
    <p:extLst>
      <p:ext uri="{BB962C8B-B14F-4D97-AF65-F5344CB8AC3E}">
        <p14:creationId xmlns:p14="http://schemas.microsoft.com/office/powerpoint/2010/main" val="1179030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4E009-20EE-4D3D-BFF3-EE7F354C52F9}" type="slidenum">
              <a:rPr lang="en-US" altLang="en-US"/>
              <a:pPr/>
              <a:t>25</a:t>
            </a:fld>
            <a:endParaRPr lang="en-US"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49873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tLang="en-US" dirty="0" smtClean="0"/>
              <a:t>“gentle. . .spirit”</a:t>
            </a:r>
          </a:p>
          <a:p>
            <a:pPr lvl="2"/>
            <a:r>
              <a:rPr lang="en-US" altLang="en-US" dirty="0" smtClean="0"/>
              <a:t>“mildness of disposition, gentleness of spirit, meekness”</a:t>
            </a:r>
          </a:p>
          <a:p>
            <a:pPr lvl="1"/>
            <a:r>
              <a:rPr lang="en-US" altLang="en-US" dirty="0" smtClean="0"/>
              <a:t>“quiet spirit”</a:t>
            </a:r>
          </a:p>
          <a:p>
            <a:pPr lvl="2"/>
            <a:r>
              <a:rPr lang="en-US" altLang="en-US" dirty="0" smtClean="0"/>
              <a:t>“pertaining to a quiet, peaceful existence or attitude”</a:t>
            </a:r>
          </a:p>
          <a:p>
            <a:endParaRPr lang="en-US" dirty="0"/>
          </a:p>
        </p:txBody>
      </p:sp>
      <p:sp>
        <p:nvSpPr>
          <p:cNvPr id="4" name="Slide Number Placeholder 3"/>
          <p:cNvSpPr>
            <a:spLocks noGrp="1"/>
          </p:cNvSpPr>
          <p:nvPr>
            <p:ph type="sldNum" sz="quarter" idx="10"/>
          </p:nvPr>
        </p:nvSpPr>
        <p:spPr/>
        <p:txBody>
          <a:bodyPr/>
          <a:lstStyle/>
          <a:p>
            <a:fld id="{C26E3E36-4FC4-420F-AC41-9BD59F72373E}" type="slidenum">
              <a:rPr lang="en-US" smtClean="0"/>
              <a:t>26</a:t>
            </a:fld>
            <a:endParaRPr lang="en-US"/>
          </a:p>
        </p:txBody>
      </p:sp>
    </p:spTree>
    <p:extLst>
      <p:ext uri="{BB962C8B-B14F-4D97-AF65-F5344CB8AC3E}">
        <p14:creationId xmlns:p14="http://schemas.microsoft.com/office/powerpoint/2010/main" val="2218936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Wear clothing which draws attention to your godliness and not your body.</a:t>
            </a:r>
          </a:p>
          <a:p>
            <a:pPr lvl="1"/>
            <a:r>
              <a:rPr lang="en-US" dirty="0" smtClean="0"/>
              <a:t>Dress may have the proper skin coverage but may be made in</a:t>
            </a:r>
            <a:r>
              <a:rPr lang="en-US" baseline="0" dirty="0" smtClean="0"/>
              <a:t> such a way to draw the eye to certain body areas.</a:t>
            </a:r>
          </a:p>
          <a:p>
            <a:pPr lvl="1"/>
            <a:r>
              <a:rPr lang="en-US" baseline="0" dirty="0" smtClean="0"/>
              <a:t>Lettering placed on the backside of shorts or sweats.</a:t>
            </a:r>
            <a:endParaRPr lang="en-US" dirty="0"/>
          </a:p>
        </p:txBody>
      </p:sp>
      <p:sp>
        <p:nvSpPr>
          <p:cNvPr id="4" name="Slide Number Placeholder 3"/>
          <p:cNvSpPr>
            <a:spLocks noGrp="1"/>
          </p:cNvSpPr>
          <p:nvPr>
            <p:ph type="sldNum" sz="quarter" idx="10"/>
          </p:nvPr>
        </p:nvSpPr>
        <p:spPr/>
        <p:txBody>
          <a:bodyPr/>
          <a:lstStyle/>
          <a:p>
            <a:fld id="{C26E3E36-4FC4-420F-AC41-9BD59F72373E}" type="slidenum">
              <a:rPr lang="en-US" smtClean="0"/>
              <a:t>27</a:t>
            </a:fld>
            <a:endParaRPr lang="en-US"/>
          </a:p>
        </p:txBody>
      </p:sp>
    </p:spTree>
    <p:extLst>
      <p:ext uri="{BB962C8B-B14F-4D97-AF65-F5344CB8AC3E}">
        <p14:creationId xmlns:p14="http://schemas.microsoft.com/office/powerpoint/2010/main" val="4085957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Apply these principles everywhere</a:t>
            </a:r>
          </a:p>
          <a:p>
            <a:pPr lvl="1"/>
            <a:r>
              <a:rPr lang="en-US" dirty="0" smtClean="0"/>
              <a:t>Is</a:t>
            </a:r>
            <a:r>
              <a:rPr lang="en-US" baseline="0" dirty="0" smtClean="0"/>
              <a:t> there any place God has said we can hide our lights and be as dark as the world?</a:t>
            </a:r>
          </a:p>
          <a:p>
            <a:pPr lvl="1"/>
            <a:r>
              <a:rPr lang="en-US" baseline="0" dirty="0" smtClean="0"/>
              <a:t>Remember James 4:4</a:t>
            </a:r>
            <a:endParaRPr lang="en-US" dirty="0"/>
          </a:p>
        </p:txBody>
      </p:sp>
      <p:sp>
        <p:nvSpPr>
          <p:cNvPr id="4" name="Slide Number Placeholder 3"/>
          <p:cNvSpPr>
            <a:spLocks noGrp="1"/>
          </p:cNvSpPr>
          <p:nvPr>
            <p:ph type="sldNum" sz="quarter" idx="10"/>
          </p:nvPr>
        </p:nvSpPr>
        <p:spPr/>
        <p:txBody>
          <a:bodyPr/>
          <a:lstStyle/>
          <a:p>
            <a:fld id="{C26E3E36-4FC4-420F-AC41-9BD59F72373E}" type="slidenum">
              <a:rPr lang="en-US" smtClean="0"/>
              <a:t>28</a:t>
            </a:fld>
            <a:endParaRPr lang="en-US"/>
          </a:p>
        </p:txBody>
      </p:sp>
    </p:spTree>
    <p:extLst>
      <p:ext uri="{BB962C8B-B14F-4D97-AF65-F5344CB8AC3E}">
        <p14:creationId xmlns:p14="http://schemas.microsoft.com/office/powerpoint/2010/main" val="4076406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E3E36-4FC4-420F-AC41-9BD59F72373E}" type="slidenum">
              <a:rPr lang="en-US" smtClean="0"/>
              <a:t>29</a:t>
            </a:fld>
            <a:endParaRPr lang="en-US"/>
          </a:p>
        </p:txBody>
      </p:sp>
    </p:spTree>
    <p:extLst>
      <p:ext uri="{BB962C8B-B14F-4D97-AF65-F5344CB8AC3E}">
        <p14:creationId xmlns:p14="http://schemas.microsoft.com/office/powerpoint/2010/main" val="398209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Opportunity</a:t>
            </a:r>
            <a:r>
              <a:rPr lang="en-US" baseline="0" dirty="0" smtClean="0"/>
              <a:t> for hypocrisy</a:t>
            </a:r>
          </a:p>
          <a:p>
            <a:pPr marL="628650" lvl="1" indent="-171450">
              <a:buFont typeface="Arial" panose="020B0604020202020204" pitchFamily="34" charset="0"/>
              <a:buChar char="•"/>
            </a:pPr>
            <a:r>
              <a:rPr lang="en-US" dirty="0" smtClean="0"/>
              <a:t>The world revels</a:t>
            </a:r>
            <a:r>
              <a:rPr lang="en-US" baseline="0" dirty="0" smtClean="0"/>
              <a:t> at the opportunity to point our inconsistencies in Christians.  They view Christians as thinking they’re better than everyone else, so when Christians act in a way inconsistent with their profession if proves what the world think – Christians are hypocrites.</a:t>
            </a:r>
          </a:p>
          <a:p>
            <a:pPr marL="171450" lvl="0" indent="-171450">
              <a:buFont typeface="Arial" panose="020B0604020202020204" pitchFamily="34" charset="0"/>
              <a:buChar char="•"/>
            </a:pPr>
            <a:r>
              <a:rPr lang="en-US" baseline="0" dirty="0" smtClean="0"/>
              <a:t>Opportunity to shine bright</a:t>
            </a:r>
          </a:p>
          <a:p>
            <a:pPr marL="628650" lvl="1" indent="-171450">
              <a:buFont typeface="Arial" panose="020B0604020202020204" pitchFamily="34" charset="0"/>
              <a:buChar char="•"/>
            </a:pPr>
            <a:r>
              <a:rPr lang="en-US" baseline="0" dirty="0" smtClean="0"/>
              <a:t>Modesty is sorely lacking in our nation.  What a difference Christians can make when they are not like everyone else in their dress.</a:t>
            </a:r>
            <a:endParaRPr lang="en-US" dirty="0"/>
          </a:p>
        </p:txBody>
      </p:sp>
      <p:sp>
        <p:nvSpPr>
          <p:cNvPr id="4" name="Slide Number Placeholder 3"/>
          <p:cNvSpPr>
            <a:spLocks noGrp="1"/>
          </p:cNvSpPr>
          <p:nvPr>
            <p:ph type="sldNum" sz="quarter" idx="10"/>
          </p:nvPr>
        </p:nvSpPr>
        <p:spPr/>
        <p:txBody>
          <a:bodyPr/>
          <a:lstStyle/>
          <a:p>
            <a:fld id="{C26E3E36-4FC4-420F-AC41-9BD59F72373E}" type="slidenum">
              <a:rPr lang="en-US" smtClean="0"/>
              <a:t>3</a:t>
            </a:fld>
            <a:endParaRPr lang="en-US"/>
          </a:p>
        </p:txBody>
      </p:sp>
    </p:spTree>
    <p:extLst>
      <p:ext uri="{BB962C8B-B14F-4D97-AF65-F5344CB8AC3E}">
        <p14:creationId xmlns:p14="http://schemas.microsoft.com/office/powerpoint/2010/main" val="1687571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 skirts above the knee</a:t>
            </a:r>
          </a:p>
          <a:p>
            <a:pPr lvl="1"/>
            <a:r>
              <a:rPr lang="en-US" dirty="0" smtClean="0"/>
              <a:t>Major</a:t>
            </a:r>
            <a:r>
              <a:rPr lang="en-US" baseline="0" dirty="0" smtClean="0"/>
              <a:t> factors were shortness and tightness of skirt</a:t>
            </a:r>
          </a:p>
          <a:p>
            <a:pPr lvl="0"/>
            <a:r>
              <a:rPr lang="en-US" baseline="0" dirty="0" smtClean="0"/>
              <a:t>Pants</a:t>
            </a:r>
          </a:p>
          <a:p>
            <a:pPr lvl="1"/>
            <a:r>
              <a:rPr lang="en-US" baseline="0" dirty="0" smtClean="0"/>
              <a:t>Tightness and low cut waists</a:t>
            </a:r>
          </a:p>
          <a:p>
            <a:pPr lvl="0"/>
            <a:r>
              <a:rPr lang="en-US" baseline="0" dirty="0" smtClean="0"/>
              <a:t>Shorts</a:t>
            </a:r>
          </a:p>
          <a:p>
            <a:pPr lvl="1"/>
            <a:r>
              <a:rPr lang="en-US" baseline="0" dirty="0" smtClean="0"/>
              <a:t>Too short and tightness major factors</a:t>
            </a:r>
          </a:p>
          <a:p>
            <a:pPr lvl="0"/>
            <a:r>
              <a:rPr lang="en-US" baseline="0" dirty="0" smtClean="0"/>
              <a:t>Dresses</a:t>
            </a:r>
          </a:p>
          <a:p>
            <a:pPr lvl="1"/>
            <a:r>
              <a:rPr lang="en-US" baseline="0" dirty="0" smtClean="0"/>
              <a:t>Low cut, shortness, tightness major factors</a:t>
            </a:r>
          </a:p>
          <a:p>
            <a:pPr lvl="1"/>
            <a:endParaRPr lang="en-US" dirty="0"/>
          </a:p>
        </p:txBody>
      </p:sp>
      <p:sp>
        <p:nvSpPr>
          <p:cNvPr id="4" name="Slide Number Placeholder 3"/>
          <p:cNvSpPr>
            <a:spLocks noGrp="1"/>
          </p:cNvSpPr>
          <p:nvPr>
            <p:ph type="sldNum" sz="quarter" idx="10"/>
          </p:nvPr>
        </p:nvSpPr>
        <p:spPr/>
        <p:txBody>
          <a:bodyPr/>
          <a:lstStyle/>
          <a:p>
            <a:fld id="{C26E3E36-4FC4-420F-AC41-9BD59F72373E}" type="slidenum">
              <a:rPr lang="en-US" smtClean="0"/>
              <a:t>4</a:t>
            </a:fld>
            <a:endParaRPr lang="en-US"/>
          </a:p>
        </p:txBody>
      </p:sp>
    </p:spTree>
    <p:extLst>
      <p:ext uri="{BB962C8B-B14F-4D97-AF65-F5344CB8AC3E}">
        <p14:creationId xmlns:p14="http://schemas.microsoft.com/office/powerpoint/2010/main" val="3943248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E3E36-4FC4-420F-AC41-9BD59F72373E}" type="slidenum">
              <a:rPr lang="en-US" smtClean="0"/>
              <a:t>5</a:t>
            </a:fld>
            <a:endParaRPr lang="en-US"/>
          </a:p>
        </p:txBody>
      </p:sp>
    </p:spTree>
    <p:extLst>
      <p:ext uri="{BB962C8B-B14F-4D97-AF65-F5344CB8AC3E}">
        <p14:creationId xmlns:p14="http://schemas.microsoft.com/office/powerpoint/2010/main" val="1924142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E3E36-4FC4-420F-AC41-9BD59F72373E}" type="slidenum">
              <a:rPr lang="en-US" smtClean="0"/>
              <a:t>6</a:t>
            </a:fld>
            <a:endParaRPr lang="en-US"/>
          </a:p>
        </p:txBody>
      </p:sp>
    </p:spTree>
    <p:extLst>
      <p:ext uri="{BB962C8B-B14F-4D97-AF65-F5344CB8AC3E}">
        <p14:creationId xmlns:p14="http://schemas.microsoft.com/office/powerpoint/2010/main" val="548406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E3E36-4FC4-420F-AC41-9BD59F72373E}" type="slidenum">
              <a:rPr lang="en-US" smtClean="0"/>
              <a:t>7</a:t>
            </a:fld>
            <a:endParaRPr lang="en-US"/>
          </a:p>
        </p:txBody>
      </p:sp>
    </p:spTree>
    <p:extLst>
      <p:ext uri="{BB962C8B-B14F-4D97-AF65-F5344CB8AC3E}">
        <p14:creationId xmlns:p14="http://schemas.microsoft.com/office/powerpoint/2010/main" val="2952333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being shamefaced and prudent – you recognize what must be covered and how certain movements might “expose” your nakedness</a:t>
            </a:r>
          </a:p>
          <a:p>
            <a:r>
              <a:rPr lang="en-US" dirty="0" smtClean="0"/>
              <a:t>Wearing dresses which blow up easily on windy days, bending over to</a:t>
            </a:r>
            <a:r>
              <a:rPr lang="en-US" baseline="0" dirty="0" smtClean="0"/>
              <a:t> pick up something (hold blouse to keep from exposing chest), on an elevated stage (band performance, performing in play) make sure to cover nakedness</a:t>
            </a:r>
            <a:endParaRPr lang="en-US" dirty="0"/>
          </a:p>
        </p:txBody>
      </p:sp>
      <p:sp>
        <p:nvSpPr>
          <p:cNvPr id="4" name="Slide Number Placeholder 3"/>
          <p:cNvSpPr>
            <a:spLocks noGrp="1"/>
          </p:cNvSpPr>
          <p:nvPr>
            <p:ph type="sldNum" sz="quarter" idx="10"/>
          </p:nvPr>
        </p:nvSpPr>
        <p:spPr/>
        <p:txBody>
          <a:bodyPr/>
          <a:lstStyle/>
          <a:p>
            <a:fld id="{C26E3E36-4FC4-420F-AC41-9BD59F72373E}" type="slidenum">
              <a:rPr lang="en-US" smtClean="0"/>
              <a:t>8</a:t>
            </a:fld>
            <a:endParaRPr lang="en-US"/>
          </a:p>
        </p:txBody>
      </p:sp>
    </p:spTree>
    <p:extLst>
      <p:ext uri="{BB962C8B-B14F-4D97-AF65-F5344CB8AC3E}">
        <p14:creationId xmlns:p14="http://schemas.microsoft.com/office/powerpoint/2010/main" val="3246161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E3E36-4FC4-420F-AC41-9BD59F72373E}" type="slidenum">
              <a:rPr lang="en-US" smtClean="0"/>
              <a:t>9</a:t>
            </a:fld>
            <a:endParaRPr lang="en-US"/>
          </a:p>
        </p:txBody>
      </p:sp>
    </p:spTree>
    <p:extLst>
      <p:ext uri="{BB962C8B-B14F-4D97-AF65-F5344CB8AC3E}">
        <p14:creationId xmlns:p14="http://schemas.microsoft.com/office/powerpoint/2010/main" val="2919075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F1A1B0-862D-4909-A7DB-D8ADA062DFCA}" type="datetimeFigureOut">
              <a:rPr lang="en-US" smtClean="0"/>
              <a:t>4/7/2014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43247988"/>
      </p:ext>
    </p:extLst>
  </p:cSld>
  <p:clrMapOvr>
    <a:masterClrMapping/>
  </p:clrMapOvr>
  <p:transition spd="slow">
    <p:strips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235CF-BDA2-4E7E-8BBD-350479985E74}" type="datetimeFigureOut">
              <a:rPr lang="en-US" smtClean="0"/>
              <a:pPr/>
              <a:t>4/7/2014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97292276"/>
      </p:ext>
    </p:extLst>
  </p:cSld>
  <p:clrMapOvr>
    <a:masterClrMapping/>
  </p:clrMapOvr>
  <p:transition spd="slow">
    <p:strips dir="rd"/>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235CF-BDA2-4E7E-8BBD-350479985E74}" type="datetimeFigureOut">
              <a:rPr lang="en-US" smtClean="0"/>
              <a:pPr/>
              <a:t>4/7/2014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18262765"/>
      </p:ext>
    </p:extLst>
  </p:cSld>
  <p:clrMapOvr>
    <a:masterClrMapping/>
  </p:clrMapOvr>
  <p:transition spd="slow">
    <p:strips dir="rd"/>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235CF-BDA2-4E7E-8BBD-350479985E74}" type="datetimeFigureOut">
              <a:rPr lang="en-US" smtClean="0"/>
              <a:pPr/>
              <a:t>4/7/2014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73579111"/>
      </p:ext>
    </p:extLst>
  </p:cSld>
  <p:clrMapOvr>
    <a:masterClrMapping/>
  </p:clrMapOvr>
  <p:transition spd="slow">
    <p:strips dir="rd"/>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235CF-BDA2-4E7E-8BBD-350479985E74}" type="datetimeFigureOut">
              <a:rPr lang="en-US" smtClean="0"/>
              <a:pPr/>
              <a:t>4/7/2014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7867735"/>
      </p:ext>
    </p:extLst>
  </p:cSld>
  <p:clrMapOvr>
    <a:masterClrMapping/>
  </p:clrMapOvr>
  <p:transition spd="slow">
    <p:strips dir="rd"/>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9C235CF-BDA2-4E7E-8BBD-350479985E74}" type="datetimeFigureOut">
              <a:rPr lang="en-US" smtClean="0"/>
              <a:pPr/>
              <a:t>4/7/2014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85997149"/>
      </p:ext>
    </p:extLst>
  </p:cSld>
  <p:clrMapOvr>
    <a:masterClrMapping/>
  </p:clrMapOvr>
  <p:transition spd="slow">
    <p:strips dir="rd"/>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9C235CF-BDA2-4E7E-8BBD-350479985E74}" type="datetimeFigureOut">
              <a:rPr lang="en-US" smtClean="0"/>
              <a:pPr/>
              <a:t>4/7/2014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57156559"/>
      </p:ext>
    </p:extLst>
  </p:cSld>
  <p:clrMapOvr>
    <a:masterClrMapping/>
  </p:clrMapOvr>
  <p:transition spd="slow">
    <p:strips dir="rd"/>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156144-9CB7-4E3A-B87E-A382F9BE05EF}" type="datetimeFigureOut">
              <a:rPr lang="en-US" smtClean="0"/>
              <a:t>4/7/2014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50150193"/>
      </p:ext>
    </p:extLst>
  </p:cSld>
  <p:clrMapOvr>
    <a:masterClrMapping/>
  </p:clrMapOvr>
  <p:transition spd="slow">
    <p:strips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643D55F-46AB-4791-9172-4FA8DD3A6A9C}" type="datetimeFigureOut">
              <a:rPr lang="en-US" smtClean="0"/>
              <a:t>4/7/2014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7432430"/>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685346" y="2096064"/>
            <a:ext cx="7765322" cy="4254632"/>
          </a:xfrm>
        </p:spPr>
        <p:txBody>
          <a:bodyPr/>
          <a:lstStyle>
            <a:lvl1pPr>
              <a:defRPr sz="3200" b="1"/>
            </a:lvl1pPr>
            <a:lvl2pPr>
              <a:defRPr sz="2800"/>
            </a:lvl2pPr>
            <a:lvl3pPr>
              <a:defRPr sz="2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5689995" y="6465735"/>
            <a:ext cx="2057400" cy="365125"/>
          </a:xfrm>
        </p:spPr>
        <p:txBody>
          <a:bodyPr/>
          <a:lstStyle/>
          <a:p>
            <a:fld id="{58026881-8A08-449C-8D73-E5F201F814C1}" type="datetimeFigureOut">
              <a:rPr lang="en-US" smtClean="0"/>
              <a:t>4/7/2014</a:t>
            </a:fld>
            <a:endParaRPr lang="en-US" dirty="0"/>
          </a:p>
        </p:txBody>
      </p:sp>
      <p:sp>
        <p:nvSpPr>
          <p:cNvPr id="5" name="Footer Placeholder 4"/>
          <p:cNvSpPr>
            <a:spLocks noGrp="1"/>
          </p:cNvSpPr>
          <p:nvPr>
            <p:ph type="ftr" sz="quarter" idx="11"/>
          </p:nvPr>
        </p:nvSpPr>
        <p:spPr>
          <a:xfrm>
            <a:off x="685346" y="6465736"/>
            <a:ext cx="5004649" cy="365125"/>
          </a:xfrm>
        </p:spPr>
        <p:txBody>
          <a:bodyPr/>
          <a:lstStyle/>
          <a:p>
            <a:endParaRPr lang="en-US" dirty="0"/>
          </a:p>
        </p:txBody>
      </p:sp>
      <p:sp>
        <p:nvSpPr>
          <p:cNvPr id="6" name="Slide Number Placeholder 5"/>
          <p:cNvSpPr>
            <a:spLocks noGrp="1"/>
          </p:cNvSpPr>
          <p:nvPr>
            <p:ph type="sldNum" sz="quarter" idx="12"/>
          </p:nvPr>
        </p:nvSpPr>
        <p:spPr>
          <a:xfrm>
            <a:off x="7885509" y="6465734"/>
            <a:ext cx="565159"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5777481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EB5A5E-0C07-4E93-A112-D37B4D166B30}" type="datetimeFigureOut">
              <a:rPr lang="en-US" smtClean="0"/>
              <a:t>4/7/2014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59558073"/>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1F71C5-DC57-4358-A1EA-30C08AF6E3C5}" type="datetimeFigureOut">
              <a:rPr lang="en-US" smtClean="0"/>
              <a:t>4/7/2014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14792313"/>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571DBA-DE60-4731-B773-47AAA185C143}" type="datetimeFigureOut">
              <a:rPr lang="en-US" smtClean="0"/>
              <a:t>4/7/2014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86302938"/>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smtClean="0"/>
              <a:t>4/7/2014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30054436"/>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4A628-C83B-4C66-83F4-1711CE3738FD}" type="datetimeFigureOut">
              <a:rPr lang="en-US" smtClean="0"/>
              <a:t>4/7/2014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73614003"/>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8C1D73-9400-43CA-A37F-F9B7D00DE14C}" type="datetimeFigureOut">
              <a:rPr lang="en-US" smtClean="0"/>
              <a:t>4/7/2014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58134143"/>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8B7711-B905-4633-B4D7-6F3A49A2E7D9}" type="datetimeFigureOut">
              <a:rPr lang="en-US" smtClean="0"/>
              <a:t>4/7/2014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04223373"/>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9C235CF-BDA2-4E7E-8BBD-350479985E74}" type="datetimeFigureOut">
              <a:rPr lang="en-US" smtClean="0"/>
              <a:pPr/>
              <a:t>4/7/2014</a:t>
            </a:fld>
            <a:endParaRPr lang="en-US" dirty="0"/>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35425389"/>
      </p:ext>
    </p:extLst>
  </p:cSld>
  <p:clrMap bg1="dk1" tx1="lt1" bg2="dk2" tx2="lt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 id="2147483936" r:id="rId17"/>
  </p:sldLayoutIdLst>
  <p:transition spd="slow">
    <p:strips dir="rd"/>
  </p:transition>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God Cares How     you dress</a:t>
            </a:r>
            <a:endParaRPr lang="en-US" dirty="0"/>
          </a:p>
        </p:txBody>
      </p:sp>
      <p:sp>
        <p:nvSpPr>
          <p:cNvPr id="3" name="Subtitle 2"/>
          <p:cNvSpPr>
            <a:spLocks noGrp="1"/>
          </p:cNvSpPr>
          <p:nvPr>
            <p:ph type="subTitle" idx="1"/>
          </p:nvPr>
        </p:nvSpPr>
        <p:spPr/>
        <p:txBody>
          <a:bodyPr/>
          <a:lstStyle/>
          <a:p>
            <a:r>
              <a:rPr lang="en-US" dirty="0" smtClean="0"/>
              <a:t>Studying Modest Clothing</a:t>
            </a:r>
            <a:endParaRPr lang="en-US" dirty="0"/>
          </a:p>
        </p:txBody>
      </p:sp>
    </p:spTree>
    <p:extLst>
      <p:ext uri="{BB962C8B-B14F-4D97-AF65-F5344CB8AC3E}">
        <p14:creationId xmlns:p14="http://schemas.microsoft.com/office/powerpoint/2010/main" val="2826665770"/>
      </p:ext>
    </p:extLst>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smtClean="0"/>
              <a:t>Relevant scriptures</a:t>
            </a:r>
            <a:endParaRPr lang="en-US" altLang="en-US" dirty="0"/>
          </a:p>
        </p:txBody>
      </p:sp>
      <p:sp>
        <p:nvSpPr>
          <p:cNvPr id="14339" name="Rectangle 3"/>
          <p:cNvSpPr>
            <a:spLocks noGrp="1" noChangeArrowheads="1"/>
          </p:cNvSpPr>
          <p:nvPr>
            <p:ph type="body" idx="1"/>
          </p:nvPr>
        </p:nvSpPr>
        <p:spPr/>
        <p:txBody>
          <a:bodyPr>
            <a:normAutofit fontScale="92500"/>
          </a:bodyPr>
          <a:lstStyle/>
          <a:p>
            <a:r>
              <a:rPr lang="en-US" altLang="en-US" dirty="0"/>
              <a:t>1 Timothy </a:t>
            </a:r>
            <a:r>
              <a:rPr lang="en-US" altLang="en-US" dirty="0" smtClean="0"/>
              <a:t>2:9-10</a:t>
            </a:r>
            <a:endParaRPr lang="en-US" altLang="en-US" dirty="0"/>
          </a:p>
          <a:p>
            <a:pPr lvl="1"/>
            <a:r>
              <a:rPr lang="en-US" altLang="en-US" dirty="0"/>
              <a:t> Likewise, I want  women to adorn themselves with proper clothing, modestly and discreetly, not with braided hair and gold or pearls or costly garments, </a:t>
            </a:r>
            <a:r>
              <a:rPr lang="en-US" altLang="en-US" dirty="0" smtClean="0"/>
              <a:t>(10) </a:t>
            </a:r>
            <a:r>
              <a:rPr lang="en-US" altLang="en-US" dirty="0"/>
              <a:t>but rather by means of good works, as is proper for women making a claim to godliness. </a:t>
            </a:r>
            <a:endParaRPr lang="en-US" altLang="en-US" dirty="0" smtClean="0"/>
          </a:p>
          <a:p>
            <a:pPr marL="457200" lvl="1" indent="0" algn="r">
              <a:buNone/>
            </a:pPr>
            <a:r>
              <a:rPr lang="en-US" altLang="en-US" dirty="0" smtClean="0"/>
              <a:t>NASB</a:t>
            </a:r>
            <a:endParaRPr lang="en-US" altLang="en-US" dirty="0"/>
          </a:p>
          <a:p>
            <a:pPr lvl="1"/>
            <a:endParaRPr lang="en-US" altLang="en-US" dirty="0"/>
          </a:p>
        </p:txBody>
      </p:sp>
    </p:spTree>
    <p:extLst>
      <p:ext uri="{BB962C8B-B14F-4D97-AF65-F5344CB8AC3E}">
        <p14:creationId xmlns:p14="http://schemas.microsoft.com/office/powerpoint/2010/main" val="3183117019"/>
      </p:ext>
    </p:extLst>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smtClean="0"/>
              <a:t>Relevant scriptures</a:t>
            </a:r>
            <a:endParaRPr lang="en-US" altLang="en-US" dirty="0"/>
          </a:p>
        </p:txBody>
      </p:sp>
      <p:sp>
        <p:nvSpPr>
          <p:cNvPr id="14339" name="Rectangle 3"/>
          <p:cNvSpPr>
            <a:spLocks noGrp="1" noChangeArrowheads="1"/>
          </p:cNvSpPr>
          <p:nvPr>
            <p:ph type="body" idx="1"/>
          </p:nvPr>
        </p:nvSpPr>
        <p:spPr/>
        <p:txBody>
          <a:bodyPr>
            <a:normAutofit fontScale="92500"/>
          </a:bodyPr>
          <a:lstStyle/>
          <a:p>
            <a:r>
              <a:rPr lang="en-US" altLang="en-US" dirty="0"/>
              <a:t>1 Timothy </a:t>
            </a:r>
            <a:r>
              <a:rPr lang="en-US" altLang="en-US" dirty="0" smtClean="0"/>
              <a:t>2:9-10</a:t>
            </a:r>
            <a:endParaRPr lang="en-US" altLang="en-US" dirty="0"/>
          </a:p>
          <a:p>
            <a:pPr lvl="1"/>
            <a:r>
              <a:rPr lang="en-US" altLang="en-US" dirty="0"/>
              <a:t> Likewise, I want  women to adorn themselves with </a:t>
            </a:r>
            <a:r>
              <a:rPr lang="en-US" altLang="en-US" u="sng" dirty="0">
                <a:solidFill>
                  <a:srgbClr val="FFFF00"/>
                </a:solidFill>
              </a:rPr>
              <a:t>proper</a:t>
            </a:r>
            <a:r>
              <a:rPr lang="en-US" altLang="en-US" dirty="0">
                <a:solidFill>
                  <a:srgbClr val="FFFF00"/>
                </a:solidFill>
              </a:rPr>
              <a:t> </a:t>
            </a:r>
            <a:r>
              <a:rPr lang="en-US" altLang="en-US" dirty="0"/>
              <a:t>clothing, </a:t>
            </a:r>
            <a:r>
              <a:rPr lang="en-US" altLang="en-US" u="sng" dirty="0">
                <a:solidFill>
                  <a:srgbClr val="FFFF00"/>
                </a:solidFill>
              </a:rPr>
              <a:t>modestly</a:t>
            </a:r>
            <a:r>
              <a:rPr lang="en-US" altLang="en-US" dirty="0">
                <a:solidFill>
                  <a:srgbClr val="FFFF00"/>
                </a:solidFill>
              </a:rPr>
              <a:t> </a:t>
            </a:r>
            <a:r>
              <a:rPr lang="en-US" altLang="en-US" dirty="0"/>
              <a:t>and </a:t>
            </a:r>
            <a:r>
              <a:rPr lang="en-US" altLang="en-US" u="sng" dirty="0">
                <a:solidFill>
                  <a:srgbClr val="FFFF00"/>
                </a:solidFill>
              </a:rPr>
              <a:t>discreetly</a:t>
            </a:r>
            <a:r>
              <a:rPr lang="en-US" altLang="en-US" dirty="0"/>
              <a:t>, not with braided hair and gold or pearls or costly garments, </a:t>
            </a:r>
            <a:r>
              <a:rPr lang="en-US" altLang="en-US" dirty="0" smtClean="0"/>
              <a:t>(10) </a:t>
            </a:r>
            <a:r>
              <a:rPr lang="en-US" altLang="en-US" dirty="0"/>
              <a:t>but rather by means of good works, as is proper for women making a claim to godliness. </a:t>
            </a:r>
            <a:endParaRPr lang="en-US" altLang="en-US" dirty="0" smtClean="0"/>
          </a:p>
          <a:p>
            <a:pPr marL="457200" lvl="1" indent="0" algn="r">
              <a:buNone/>
            </a:pPr>
            <a:r>
              <a:rPr lang="en-US" altLang="en-US" dirty="0" smtClean="0"/>
              <a:t>NASB</a:t>
            </a:r>
            <a:endParaRPr lang="en-US" altLang="en-US" dirty="0"/>
          </a:p>
          <a:p>
            <a:pPr lvl="1"/>
            <a:endParaRPr lang="en-US" altLang="en-US" dirty="0"/>
          </a:p>
        </p:txBody>
      </p:sp>
    </p:spTree>
    <p:extLst>
      <p:ext uri="{BB962C8B-B14F-4D97-AF65-F5344CB8AC3E}">
        <p14:creationId xmlns:p14="http://schemas.microsoft.com/office/powerpoint/2010/main" val="2416618435"/>
      </p:ext>
    </p:extLst>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a:t>
            </a:r>
            <a:endParaRPr lang="en-US" dirty="0"/>
          </a:p>
        </p:txBody>
      </p:sp>
      <p:sp>
        <p:nvSpPr>
          <p:cNvPr id="3" name="Content Placeholder 2"/>
          <p:cNvSpPr>
            <a:spLocks noGrp="1"/>
          </p:cNvSpPr>
          <p:nvPr>
            <p:ph idx="1"/>
          </p:nvPr>
        </p:nvSpPr>
        <p:spPr/>
        <p:txBody>
          <a:bodyPr>
            <a:normAutofit fontScale="92500" lnSpcReduction="10000"/>
          </a:bodyPr>
          <a:lstStyle/>
          <a:p>
            <a:r>
              <a:rPr lang="en-US" b="0" i="1" dirty="0" smtClean="0"/>
              <a:t>“The </a:t>
            </a:r>
            <a:r>
              <a:rPr lang="en-US" b="0" i="1" dirty="0"/>
              <a:t>first thing then that the women are urged to pay attention to is their dress or apparel. There are three qualifiers mentioned before apparel: modestly, sensibly and seemly; these three terms are related and their meanings overlap in some ways</a:t>
            </a:r>
            <a:r>
              <a:rPr lang="en-US" b="0" i="1" dirty="0" smtClean="0"/>
              <a:t>.”</a:t>
            </a:r>
            <a:endParaRPr lang="en-US" b="0" i="1" dirty="0"/>
          </a:p>
          <a:p>
            <a:pPr marL="0" indent="0" algn="r">
              <a:buNone/>
            </a:pPr>
            <a:r>
              <a:rPr lang="en-US" sz="2200" b="0" dirty="0" smtClean="0"/>
              <a:t>UBS </a:t>
            </a:r>
            <a:r>
              <a:rPr lang="en-US" sz="2200" b="0" dirty="0"/>
              <a:t>New Testament Handbook </a:t>
            </a:r>
            <a:r>
              <a:rPr lang="en-US" sz="2200" b="0" dirty="0" smtClean="0"/>
              <a:t>Series</a:t>
            </a:r>
            <a:endParaRPr lang="en-US" sz="2200" b="0" dirty="0"/>
          </a:p>
        </p:txBody>
      </p:sp>
    </p:spTree>
    <p:extLst>
      <p:ext uri="{BB962C8B-B14F-4D97-AF65-F5344CB8AC3E}">
        <p14:creationId xmlns:p14="http://schemas.microsoft.com/office/powerpoint/2010/main" val="99589666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Timothy 2:9                 Other versions</a:t>
            </a:r>
            <a:endParaRPr lang="en-US" dirty="0"/>
          </a:p>
        </p:txBody>
      </p:sp>
      <p:sp>
        <p:nvSpPr>
          <p:cNvPr id="4" name="Text Placeholder 3"/>
          <p:cNvSpPr>
            <a:spLocks noGrp="1"/>
          </p:cNvSpPr>
          <p:nvPr>
            <p:ph type="body" idx="1"/>
          </p:nvPr>
        </p:nvSpPr>
        <p:spPr/>
        <p:txBody>
          <a:bodyPr/>
          <a:lstStyle/>
          <a:p>
            <a:r>
              <a:rPr lang="en-US" sz="2800" u="sng" dirty="0" smtClean="0"/>
              <a:t>NKJ</a:t>
            </a:r>
            <a:endParaRPr lang="en-US" sz="2800" u="sng" dirty="0"/>
          </a:p>
        </p:txBody>
      </p:sp>
      <p:sp>
        <p:nvSpPr>
          <p:cNvPr id="7" name="Text Placeholder 6"/>
          <p:cNvSpPr>
            <a:spLocks noGrp="1"/>
          </p:cNvSpPr>
          <p:nvPr>
            <p:ph type="body" sz="half" idx="15"/>
          </p:nvPr>
        </p:nvSpPr>
        <p:spPr/>
        <p:txBody>
          <a:bodyPr>
            <a:normAutofit/>
          </a:bodyPr>
          <a:lstStyle/>
          <a:p>
            <a:r>
              <a:rPr lang="en-US" sz="2400" dirty="0" smtClean="0"/>
              <a:t>Modest</a:t>
            </a:r>
          </a:p>
          <a:p>
            <a:r>
              <a:rPr lang="en-US" sz="2400" dirty="0" smtClean="0"/>
              <a:t>Propriety</a:t>
            </a:r>
          </a:p>
          <a:p>
            <a:r>
              <a:rPr lang="en-US" sz="2400" dirty="0" smtClean="0"/>
              <a:t>Moderation</a:t>
            </a:r>
            <a:endParaRPr lang="en-US" sz="2400" dirty="0"/>
          </a:p>
        </p:txBody>
      </p:sp>
      <p:sp>
        <p:nvSpPr>
          <p:cNvPr id="5" name="Text Placeholder 4"/>
          <p:cNvSpPr>
            <a:spLocks noGrp="1"/>
          </p:cNvSpPr>
          <p:nvPr>
            <p:ph type="body" sz="quarter" idx="3"/>
          </p:nvPr>
        </p:nvSpPr>
        <p:spPr/>
        <p:txBody>
          <a:bodyPr/>
          <a:lstStyle/>
          <a:p>
            <a:r>
              <a:rPr lang="en-US" sz="2800" u="sng" dirty="0" smtClean="0"/>
              <a:t>ESV</a:t>
            </a:r>
            <a:endParaRPr lang="en-US" sz="2800" u="sng" dirty="0"/>
          </a:p>
        </p:txBody>
      </p:sp>
      <p:sp>
        <p:nvSpPr>
          <p:cNvPr id="8" name="Text Placeholder 7"/>
          <p:cNvSpPr>
            <a:spLocks noGrp="1"/>
          </p:cNvSpPr>
          <p:nvPr>
            <p:ph type="body" sz="half" idx="16"/>
          </p:nvPr>
        </p:nvSpPr>
        <p:spPr/>
        <p:txBody>
          <a:bodyPr>
            <a:normAutofit/>
          </a:bodyPr>
          <a:lstStyle/>
          <a:p>
            <a:r>
              <a:rPr lang="en-US" sz="2400" dirty="0" smtClean="0"/>
              <a:t>Respectable</a:t>
            </a:r>
          </a:p>
          <a:p>
            <a:r>
              <a:rPr lang="en-US" sz="2400" dirty="0" smtClean="0"/>
              <a:t>Modesty</a:t>
            </a:r>
          </a:p>
          <a:p>
            <a:r>
              <a:rPr lang="en-US" sz="2400" dirty="0" smtClean="0"/>
              <a:t>Self-control</a:t>
            </a:r>
            <a:endParaRPr lang="en-US" sz="2400" dirty="0"/>
          </a:p>
        </p:txBody>
      </p:sp>
      <p:sp>
        <p:nvSpPr>
          <p:cNvPr id="6" name="Text Placeholder 5"/>
          <p:cNvSpPr>
            <a:spLocks noGrp="1"/>
          </p:cNvSpPr>
          <p:nvPr>
            <p:ph type="body" sz="quarter" idx="13"/>
          </p:nvPr>
        </p:nvSpPr>
        <p:spPr/>
        <p:txBody>
          <a:bodyPr/>
          <a:lstStyle/>
          <a:p>
            <a:r>
              <a:rPr lang="en-US" sz="2800" u="sng" dirty="0" smtClean="0"/>
              <a:t>HCSB</a:t>
            </a:r>
            <a:endParaRPr lang="en-US" sz="2800" u="sng" dirty="0"/>
          </a:p>
        </p:txBody>
      </p:sp>
      <p:sp>
        <p:nvSpPr>
          <p:cNvPr id="9" name="Text Placeholder 8"/>
          <p:cNvSpPr>
            <a:spLocks noGrp="1"/>
          </p:cNvSpPr>
          <p:nvPr>
            <p:ph type="body" sz="half" idx="17"/>
          </p:nvPr>
        </p:nvSpPr>
        <p:spPr/>
        <p:txBody>
          <a:bodyPr>
            <a:normAutofit/>
          </a:bodyPr>
          <a:lstStyle/>
          <a:p>
            <a:r>
              <a:rPr lang="en-US" sz="2400" dirty="0" smtClean="0"/>
              <a:t>Modest</a:t>
            </a:r>
          </a:p>
          <a:p>
            <a:r>
              <a:rPr lang="en-US" sz="2400" dirty="0" smtClean="0"/>
              <a:t>Decency</a:t>
            </a:r>
          </a:p>
          <a:p>
            <a:r>
              <a:rPr lang="en-US" sz="2400" dirty="0" smtClean="0"/>
              <a:t>Good sense</a:t>
            </a:r>
          </a:p>
        </p:txBody>
      </p:sp>
    </p:spTree>
    <p:extLst>
      <p:ext uri="{BB962C8B-B14F-4D97-AF65-F5344CB8AC3E}">
        <p14:creationId xmlns:p14="http://schemas.microsoft.com/office/powerpoint/2010/main" val="3346141454"/>
      </p:ext>
    </p:extLst>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Timothy 2:9                 Other versions</a:t>
            </a:r>
            <a:endParaRPr lang="en-US" dirty="0"/>
          </a:p>
        </p:txBody>
      </p:sp>
      <p:sp>
        <p:nvSpPr>
          <p:cNvPr id="4" name="Text Placeholder 3"/>
          <p:cNvSpPr>
            <a:spLocks noGrp="1"/>
          </p:cNvSpPr>
          <p:nvPr>
            <p:ph type="body" idx="1"/>
          </p:nvPr>
        </p:nvSpPr>
        <p:spPr/>
        <p:txBody>
          <a:bodyPr/>
          <a:lstStyle/>
          <a:p>
            <a:r>
              <a:rPr lang="en-US" sz="2800" u="sng" dirty="0" smtClean="0"/>
              <a:t>NRSV</a:t>
            </a:r>
            <a:endParaRPr lang="en-US" sz="2800" u="sng" dirty="0"/>
          </a:p>
        </p:txBody>
      </p:sp>
      <p:sp>
        <p:nvSpPr>
          <p:cNvPr id="7" name="Text Placeholder 6"/>
          <p:cNvSpPr>
            <a:spLocks noGrp="1"/>
          </p:cNvSpPr>
          <p:nvPr>
            <p:ph type="body" sz="half" idx="15"/>
          </p:nvPr>
        </p:nvSpPr>
        <p:spPr/>
        <p:txBody>
          <a:bodyPr>
            <a:normAutofit/>
          </a:bodyPr>
          <a:lstStyle/>
          <a:p>
            <a:r>
              <a:rPr lang="en-US" sz="2400" dirty="0" smtClean="0"/>
              <a:t>Modestly</a:t>
            </a:r>
          </a:p>
          <a:p>
            <a:r>
              <a:rPr lang="en-US" sz="2400" dirty="0" smtClean="0"/>
              <a:t>Decently</a:t>
            </a:r>
          </a:p>
          <a:p>
            <a:r>
              <a:rPr lang="en-US" sz="2400" dirty="0" smtClean="0"/>
              <a:t>Suitable</a:t>
            </a:r>
            <a:endParaRPr lang="en-US" sz="2400" dirty="0"/>
          </a:p>
        </p:txBody>
      </p:sp>
      <p:sp>
        <p:nvSpPr>
          <p:cNvPr id="5" name="Text Placeholder 4"/>
          <p:cNvSpPr>
            <a:spLocks noGrp="1"/>
          </p:cNvSpPr>
          <p:nvPr>
            <p:ph type="body" sz="quarter" idx="3"/>
          </p:nvPr>
        </p:nvSpPr>
        <p:spPr/>
        <p:txBody>
          <a:bodyPr/>
          <a:lstStyle/>
          <a:p>
            <a:r>
              <a:rPr lang="en-US" sz="2800" u="sng" dirty="0" smtClean="0"/>
              <a:t>NIV</a:t>
            </a:r>
            <a:endParaRPr lang="en-US" sz="2800" u="sng" dirty="0"/>
          </a:p>
        </p:txBody>
      </p:sp>
      <p:sp>
        <p:nvSpPr>
          <p:cNvPr id="8" name="Text Placeholder 7"/>
          <p:cNvSpPr>
            <a:spLocks noGrp="1"/>
          </p:cNvSpPr>
          <p:nvPr>
            <p:ph type="body" sz="half" idx="16"/>
          </p:nvPr>
        </p:nvSpPr>
        <p:spPr/>
        <p:txBody>
          <a:bodyPr>
            <a:normAutofit/>
          </a:bodyPr>
          <a:lstStyle/>
          <a:p>
            <a:r>
              <a:rPr lang="en-US" sz="2400" dirty="0" smtClean="0"/>
              <a:t>Modestly</a:t>
            </a:r>
          </a:p>
          <a:p>
            <a:r>
              <a:rPr lang="en-US" sz="2400" dirty="0" smtClean="0"/>
              <a:t>Decency</a:t>
            </a:r>
          </a:p>
          <a:p>
            <a:r>
              <a:rPr lang="en-US" sz="2400" dirty="0" smtClean="0"/>
              <a:t>Propriety</a:t>
            </a:r>
            <a:endParaRPr lang="en-US" sz="2400" dirty="0"/>
          </a:p>
        </p:txBody>
      </p:sp>
      <p:sp>
        <p:nvSpPr>
          <p:cNvPr id="6" name="Text Placeholder 5"/>
          <p:cNvSpPr>
            <a:spLocks noGrp="1"/>
          </p:cNvSpPr>
          <p:nvPr>
            <p:ph type="body" sz="quarter" idx="13"/>
          </p:nvPr>
        </p:nvSpPr>
        <p:spPr/>
        <p:txBody>
          <a:bodyPr/>
          <a:lstStyle/>
          <a:p>
            <a:r>
              <a:rPr lang="en-US" sz="2800" u="sng" dirty="0" smtClean="0"/>
              <a:t>ASV</a:t>
            </a:r>
            <a:endParaRPr lang="en-US" sz="2800" u="sng" dirty="0"/>
          </a:p>
        </p:txBody>
      </p:sp>
      <p:sp>
        <p:nvSpPr>
          <p:cNvPr id="9" name="Text Placeholder 8"/>
          <p:cNvSpPr>
            <a:spLocks noGrp="1"/>
          </p:cNvSpPr>
          <p:nvPr>
            <p:ph type="body" sz="half" idx="17"/>
          </p:nvPr>
        </p:nvSpPr>
        <p:spPr/>
        <p:txBody>
          <a:bodyPr>
            <a:normAutofit/>
          </a:bodyPr>
          <a:lstStyle/>
          <a:p>
            <a:r>
              <a:rPr lang="en-US" sz="2400" dirty="0" smtClean="0"/>
              <a:t>Modest</a:t>
            </a:r>
          </a:p>
          <a:p>
            <a:r>
              <a:rPr lang="en-US" sz="2400" dirty="0" smtClean="0"/>
              <a:t>Shamefastness</a:t>
            </a:r>
          </a:p>
          <a:p>
            <a:r>
              <a:rPr lang="en-US" sz="2400" dirty="0" smtClean="0"/>
              <a:t>Sobriety</a:t>
            </a:r>
          </a:p>
          <a:p>
            <a:endParaRPr lang="en-US" sz="2400" dirty="0" smtClean="0"/>
          </a:p>
        </p:txBody>
      </p:sp>
    </p:spTree>
    <p:extLst>
      <p:ext uri="{BB962C8B-B14F-4D97-AF65-F5344CB8AC3E}">
        <p14:creationId xmlns:p14="http://schemas.microsoft.com/office/powerpoint/2010/main" val="2653666615"/>
      </p:ext>
    </p:extLst>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lnSpcReduction="10000"/>
          </a:bodyPr>
          <a:lstStyle/>
          <a:p>
            <a:r>
              <a:rPr lang="en-US" altLang="en-US" dirty="0"/>
              <a:t>“proper clothing</a:t>
            </a:r>
            <a:r>
              <a:rPr lang="en-US" altLang="en-US" dirty="0" smtClean="0"/>
              <a:t>” (1</a:t>
            </a:r>
            <a:r>
              <a:rPr lang="en-US" altLang="en-US" baseline="30000" dirty="0" smtClean="0"/>
              <a:t>st</a:t>
            </a:r>
            <a:r>
              <a:rPr lang="en-US" altLang="en-US" dirty="0" smtClean="0"/>
              <a:t>)</a:t>
            </a:r>
            <a:endParaRPr lang="en-US" altLang="en-US" dirty="0"/>
          </a:p>
          <a:p>
            <a:pPr lvl="2"/>
            <a:r>
              <a:rPr lang="en-US" altLang="en-US" dirty="0"/>
              <a:t>“orderly, decent”</a:t>
            </a:r>
          </a:p>
          <a:p>
            <a:pPr lvl="2"/>
            <a:r>
              <a:rPr lang="en-US" altLang="en-US" dirty="0"/>
              <a:t>“It describes one who disciplines himself and who may thus be regarded as genuinely moral and respectable</a:t>
            </a:r>
            <a:r>
              <a:rPr lang="en-US" altLang="en-US" dirty="0" smtClean="0"/>
              <a:t>.”</a:t>
            </a:r>
          </a:p>
          <a:p>
            <a:pPr lvl="2"/>
            <a:r>
              <a:rPr lang="en-US" altLang="en-US" dirty="0" smtClean="0"/>
              <a:t>“The </a:t>
            </a:r>
            <a:r>
              <a:rPr lang="en-US" altLang="en-US" dirty="0"/>
              <a:t>virtue of the </a:t>
            </a:r>
            <a:r>
              <a:rPr lang="en-US" altLang="en-US" i="1" dirty="0" err="1" smtClean="0"/>
              <a:t>kósmios</a:t>
            </a:r>
            <a:r>
              <a:rPr lang="en-US" altLang="en-US" dirty="0" smtClean="0"/>
              <a:t>, </a:t>
            </a:r>
            <a:r>
              <a:rPr lang="en-US" altLang="en-US" dirty="0"/>
              <a:t>however, is not only the propriety of his dress and demeanor, but of his inner life, uttering and expressing itself outwardly</a:t>
            </a:r>
            <a:r>
              <a:rPr lang="en-US" altLang="en-US" dirty="0" smtClean="0"/>
              <a:t>.” </a:t>
            </a:r>
            <a:r>
              <a:rPr lang="en-US" altLang="en-US" sz="1800" dirty="0" err="1" smtClean="0"/>
              <a:t>Zodhiates</a:t>
            </a:r>
            <a:endParaRPr lang="en-US" altLang="en-US" dirty="0"/>
          </a:p>
          <a:p>
            <a:pPr lvl="2"/>
            <a:endParaRPr lang="en-US" altLang="en-US" dirty="0"/>
          </a:p>
          <a:p>
            <a:endParaRPr lang="en-US" dirty="0"/>
          </a:p>
        </p:txBody>
      </p:sp>
    </p:spTree>
    <p:extLst>
      <p:ext uri="{BB962C8B-B14F-4D97-AF65-F5344CB8AC3E}">
        <p14:creationId xmlns:p14="http://schemas.microsoft.com/office/powerpoint/2010/main" val="54641602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“inner life” should be “expressing itself outwardly?”</a:t>
            </a:r>
          </a:p>
          <a:p>
            <a:pPr lvl="1"/>
            <a:r>
              <a:rPr lang="en-US" dirty="0" smtClean="0"/>
              <a:t>Vs. 10 – “as is proper for women making a claim to godliness”</a:t>
            </a:r>
          </a:p>
          <a:p>
            <a:pPr lvl="1"/>
            <a:r>
              <a:rPr lang="en-US" dirty="0" smtClean="0"/>
              <a:t>What you wear says something about you.</a:t>
            </a:r>
          </a:p>
          <a:p>
            <a:r>
              <a:rPr lang="en-US" dirty="0" smtClean="0"/>
              <a:t>Questions</a:t>
            </a:r>
          </a:p>
          <a:p>
            <a:pPr lvl="1"/>
            <a:r>
              <a:rPr lang="en-US" dirty="0" smtClean="0"/>
              <a:t>Do your garments reflect your godliness?</a:t>
            </a:r>
          </a:p>
          <a:p>
            <a:pPr lvl="1"/>
            <a:r>
              <a:rPr lang="en-US" dirty="0" smtClean="0"/>
              <a:t>Do your garments reveal your lack of godliness?</a:t>
            </a:r>
          </a:p>
        </p:txBody>
      </p:sp>
    </p:spTree>
    <p:extLst>
      <p:ext uri="{BB962C8B-B14F-4D97-AF65-F5344CB8AC3E}">
        <p14:creationId xmlns:p14="http://schemas.microsoft.com/office/powerpoint/2010/main" val="1016758889"/>
      </p:ext>
    </p:extLst>
  </p:cSld>
  <p:clrMapOvr>
    <a:masterClrMapping/>
  </p:clrMapOvr>
  <p:transition spd="slow">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God Cares How     you dress</a:t>
            </a:r>
            <a:endParaRPr lang="en-US" dirty="0"/>
          </a:p>
        </p:txBody>
      </p:sp>
      <p:sp>
        <p:nvSpPr>
          <p:cNvPr id="3" name="Subtitle 2"/>
          <p:cNvSpPr>
            <a:spLocks noGrp="1"/>
          </p:cNvSpPr>
          <p:nvPr>
            <p:ph type="subTitle" idx="1"/>
          </p:nvPr>
        </p:nvSpPr>
        <p:spPr/>
        <p:txBody>
          <a:bodyPr/>
          <a:lstStyle/>
          <a:p>
            <a:r>
              <a:rPr lang="en-US" dirty="0" smtClean="0"/>
              <a:t>Studying Modest Clothing</a:t>
            </a:r>
            <a:endParaRPr lang="en-US" dirty="0"/>
          </a:p>
        </p:txBody>
      </p:sp>
    </p:spTree>
    <p:extLst>
      <p:ext uri="{BB962C8B-B14F-4D97-AF65-F5344CB8AC3E}">
        <p14:creationId xmlns:p14="http://schemas.microsoft.com/office/powerpoint/2010/main" val="2319032231"/>
      </p:ext>
    </p:extLst>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smtClean="0"/>
              <a:t>Relevant scriptures</a:t>
            </a:r>
            <a:endParaRPr lang="en-US" altLang="en-US" dirty="0"/>
          </a:p>
        </p:txBody>
      </p:sp>
      <p:sp>
        <p:nvSpPr>
          <p:cNvPr id="14339" name="Rectangle 3"/>
          <p:cNvSpPr>
            <a:spLocks noGrp="1" noChangeArrowheads="1"/>
          </p:cNvSpPr>
          <p:nvPr>
            <p:ph type="body" idx="1"/>
          </p:nvPr>
        </p:nvSpPr>
        <p:spPr/>
        <p:txBody>
          <a:bodyPr>
            <a:normAutofit fontScale="92500"/>
          </a:bodyPr>
          <a:lstStyle/>
          <a:p>
            <a:r>
              <a:rPr lang="en-US" altLang="en-US" dirty="0"/>
              <a:t>1 Timothy </a:t>
            </a:r>
            <a:r>
              <a:rPr lang="en-US" altLang="en-US" dirty="0" smtClean="0"/>
              <a:t>2:9-10</a:t>
            </a:r>
            <a:endParaRPr lang="en-US" altLang="en-US" dirty="0"/>
          </a:p>
          <a:p>
            <a:pPr lvl="1"/>
            <a:r>
              <a:rPr lang="en-US" altLang="en-US" dirty="0"/>
              <a:t> Likewise, I want  women to adorn themselves with proper clothing, modestly and discreetly, not with braided hair and gold or pearls or costly garments, </a:t>
            </a:r>
            <a:r>
              <a:rPr lang="en-US" altLang="en-US" dirty="0" smtClean="0"/>
              <a:t>(10) </a:t>
            </a:r>
            <a:r>
              <a:rPr lang="en-US" altLang="en-US" dirty="0"/>
              <a:t>but rather by means of good works, as is proper for women making a claim to godliness. </a:t>
            </a:r>
            <a:endParaRPr lang="en-US" altLang="en-US" dirty="0" smtClean="0"/>
          </a:p>
          <a:p>
            <a:pPr marL="457200" lvl="1" indent="0" algn="r">
              <a:buNone/>
            </a:pPr>
            <a:r>
              <a:rPr lang="en-US" altLang="en-US" dirty="0" smtClean="0"/>
              <a:t>NASB</a:t>
            </a:r>
            <a:endParaRPr lang="en-US" altLang="en-US" dirty="0"/>
          </a:p>
          <a:p>
            <a:pPr lvl="1"/>
            <a:endParaRPr lang="en-US" altLang="en-US" dirty="0"/>
          </a:p>
        </p:txBody>
      </p:sp>
    </p:spTree>
    <p:extLst>
      <p:ext uri="{BB962C8B-B14F-4D97-AF65-F5344CB8AC3E}">
        <p14:creationId xmlns:p14="http://schemas.microsoft.com/office/powerpoint/2010/main" val="2760337021"/>
      </p:ext>
    </p:extLst>
  </p:cSld>
  <p:clrMapOvr>
    <a:masterClrMapping/>
  </p:clrMapOvr>
  <p:transition spd="slow">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smtClean="0"/>
              <a:t>Relevant scriptures</a:t>
            </a:r>
            <a:endParaRPr lang="en-US" altLang="en-US" dirty="0"/>
          </a:p>
        </p:txBody>
      </p:sp>
      <p:sp>
        <p:nvSpPr>
          <p:cNvPr id="14339" name="Rectangle 3"/>
          <p:cNvSpPr>
            <a:spLocks noGrp="1" noChangeArrowheads="1"/>
          </p:cNvSpPr>
          <p:nvPr>
            <p:ph type="body" idx="1"/>
          </p:nvPr>
        </p:nvSpPr>
        <p:spPr/>
        <p:txBody>
          <a:bodyPr>
            <a:normAutofit fontScale="92500"/>
          </a:bodyPr>
          <a:lstStyle/>
          <a:p>
            <a:r>
              <a:rPr lang="en-US" altLang="en-US" dirty="0"/>
              <a:t>1 Timothy </a:t>
            </a:r>
            <a:r>
              <a:rPr lang="en-US" altLang="en-US" dirty="0" smtClean="0"/>
              <a:t>2:9-10</a:t>
            </a:r>
            <a:endParaRPr lang="en-US" altLang="en-US" dirty="0"/>
          </a:p>
          <a:p>
            <a:pPr lvl="1"/>
            <a:r>
              <a:rPr lang="en-US" altLang="en-US" dirty="0"/>
              <a:t> Likewise, I want  women to adorn themselves with </a:t>
            </a:r>
            <a:r>
              <a:rPr lang="en-US" altLang="en-US" u="sng" dirty="0">
                <a:solidFill>
                  <a:srgbClr val="FFFF00"/>
                </a:solidFill>
              </a:rPr>
              <a:t>proper</a:t>
            </a:r>
            <a:r>
              <a:rPr lang="en-US" altLang="en-US" dirty="0">
                <a:solidFill>
                  <a:srgbClr val="FFFF00"/>
                </a:solidFill>
              </a:rPr>
              <a:t> </a:t>
            </a:r>
            <a:r>
              <a:rPr lang="en-US" altLang="en-US" dirty="0"/>
              <a:t>clothing, </a:t>
            </a:r>
            <a:r>
              <a:rPr lang="en-US" altLang="en-US" u="sng" dirty="0">
                <a:solidFill>
                  <a:srgbClr val="FFFF00"/>
                </a:solidFill>
              </a:rPr>
              <a:t>modestly</a:t>
            </a:r>
            <a:r>
              <a:rPr lang="en-US" altLang="en-US" dirty="0">
                <a:solidFill>
                  <a:srgbClr val="FFFF00"/>
                </a:solidFill>
              </a:rPr>
              <a:t> </a:t>
            </a:r>
            <a:r>
              <a:rPr lang="en-US" altLang="en-US" dirty="0"/>
              <a:t>and </a:t>
            </a:r>
            <a:r>
              <a:rPr lang="en-US" altLang="en-US" u="sng" dirty="0">
                <a:solidFill>
                  <a:srgbClr val="FFFF00"/>
                </a:solidFill>
              </a:rPr>
              <a:t>discreetly</a:t>
            </a:r>
            <a:r>
              <a:rPr lang="en-US" altLang="en-US" dirty="0"/>
              <a:t>, not with braided hair and gold or pearls or costly garments, </a:t>
            </a:r>
            <a:r>
              <a:rPr lang="en-US" altLang="en-US" dirty="0" smtClean="0"/>
              <a:t>(10) </a:t>
            </a:r>
            <a:r>
              <a:rPr lang="en-US" altLang="en-US" dirty="0"/>
              <a:t>but rather by means of good works, as is proper for women making a claim to godliness. </a:t>
            </a:r>
            <a:endParaRPr lang="en-US" altLang="en-US" dirty="0" smtClean="0"/>
          </a:p>
          <a:p>
            <a:pPr marL="457200" lvl="1" indent="0" algn="r">
              <a:buNone/>
            </a:pPr>
            <a:r>
              <a:rPr lang="en-US" altLang="en-US" dirty="0" smtClean="0"/>
              <a:t>NASB</a:t>
            </a:r>
            <a:endParaRPr lang="en-US" altLang="en-US" dirty="0"/>
          </a:p>
          <a:p>
            <a:pPr lvl="1"/>
            <a:endParaRPr lang="en-US" altLang="en-US" dirty="0"/>
          </a:p>
        </p:txBody>
      </p:sp>
    </p:spTree>
    <p:extLst>
      <p:ext uri="{BB962C8B-B14F-4D97-AF65-F5344CB8AC3E}">
        <p14:creationId xmlns:p14="http://schemas.microsoft.com/office/powerpoint/2010/main" val="3692051184"/>
      </p:ext>
    </p:extLst>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Modesty Misconceptions</a:t>
            </a:r>
            <a:endParaRPr lang="en-US" dirty="0"/>
          </a:p>
        </p:txBody>
      </p:sp>
      <p:sp>
        <p:nvSpPr>
          <p:cNvPr id="3" name="Content Placeholder 2"/>
          <p:cNvSpPr>
            <a:spLocks noGrp="1"/>
          </p:cNvSpPr>
          <p:nvPr>
            <p:ph idx="1"/>
          </p:nvPr>
        </p:nvSpPr>
        <p:spPr/>
        <p:txBody>
          <a:bodyPr>
            <a:normAutofit lnSpcReduction="10000"/>
          </a:bodyPr>
          <a:lstStyle/>
          <a:p>
            <a:r>
              <a:rPr lang="en-US" dirty="0" smtClean="0"/>
              <a:t>Just an issue for women</a:t>
            </a:r>
          </a:p>
          <a:p>
            <a:pPr lvl="1"/>
            <a:r>
              <a:rPr lang="en-US" dirty="0" smtClean="0"/>
              <a:t>Genesis 3:7, 21 – God clothed both</a:t>
            </a:r>
          </a:p>
          <a:p>
            <a:r>
              <a:rPr lang="en-US" dirty="0" smtClean="0"/>
              <a:t>Just an issue for the young</a:t>
            </a:r>
          </a:p>
          <a:p>
            <a:pPr lvl="1"/>
            <a:r>
              <a:rPr lang="en-US" dirty="0" smtClean="0"/>
              <a:t>Job 31:1; cf. 1:4 – had grown children</a:t>
            </a:r>
          </a:p>
          <a:p>
            <a:r>
              <a:rPr lang="en-US" dirty="0" smtClean="0"/>
              <a:t>Attempt to establish a dress code</a:t>
            </a:r>
          </a:p>
          <a:p>
            <a:pPr lvl="1"/>
            <a:r>
              <a:rPr lang="en-US" dirty="0" smtClean="0"/>
              <a:t>1 Timothy 2:9 – an attempt to define a biblical parameter.</a:t>
            </a:r>
          </a:p>
          <a:p>
            <a:pPr lvl="1"/>
            <a:endParaRPr lang="en-US" dirty="0"/>
          </a:p>
        </p:txBody>
      </p:sp>
    </p:spTree>
    <p:extLst>
      <p:ext uri="{BB962C8B-B14F-4D97-AF65-F5344CB8AC3E}">
        <p14:creationId xmlns:p14="http://schemas.microsoft.com/office/powerpoint/2010/main" val="3031727037"/>
      </p:ext>
    </p:extLst>
  </p:cSld>
  <p:clrMapOvr>
    <a:masterClrMapping/>
  </p:clrMapOvr>
  <p:transition spd="slow">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lnSpcReduction="10000"/>
          </a:bodyPr>
          <a:lstStyle/>
          <a:p>
            <a:r>
              <a:rPr lang="en-US" altLang="en-US" dirty="0"/>
              <a:t>“proper clothing</a:t>
            </a:r>
            <a:r>
              <a:rPr lang="en-US" altLang="en-US" dirty="0" smtClean="0"/>
              <a:t>” (1</a:t>
            </a:r>
            <a:r>
              <a:rPr lang="en-US" altLang="en-US" baseline="30000" dirty="0" smtClean="0"/>
              <a:t>st</a:t>
            </a:r>
            <a:r>
              <a:rPr lang="en-US" altLang="en-US" dirty="0" smtClean="0"/>
              <a:t>)</a:t>
            </a:r>
            <a:endParaRPr lang="en-US" altLang="en-US" dirty="0"/>
          </a:p>
          <a:p>
            <a:pPr lvl="2"/>
            <a:r>
              <a:rPr lang="en-US" altLang="en-US" dirty="0"/>
              <a:t>“orderly, decent”</a:t>
            </a:r>
          </a:p>
          <a:p>
            <a:pPr lvl="2"/>
            <a:r>
              <a:rPr lang="en-US" altLang="en-US" dirty="0"/>
              <a:t>“It describes one who disciplines himself and who may thus be regarded as genuinely moral and respectable</a:t>
            </a:r>
            <a:r>
              <a:rPr lang="en-US" altLang="en-US" dirty="0" smtClean="0"/>
              <a:t>.”</a:t>
            </a:r>
          </a:p>
          <a:p>
            <a:pPr lvl="2"/>
            <a:r>
              <a:rPr lang="en-US" altLang="en-US" dirty="0" smtClean="0"/>
              <a:t>“The </a:t>
            </a:r>
            <a:r>
              <a:rPr lang="en-US" altLang="en-US" dirty="0"/>
              <a:t>virtue of the </a:t>
            </a:r>
            <a:r>
              <a:rPr lang="en-US" altLang="en-US" i="1" dirty="0" err="1" smtClean="0"/>
              <a:t>kósmios</a:t>
            </a:r>
            <a:r>
              <a:rPr lang="en-US" altLang="en-US" dirty="0" smtClean="0"/>
              <a:t>, </a:t>
            </a:r>
            <a:r>
              <a:rPr lang="en-US" altLang="en-US" dirty="0"/>
              <a:t>however, is not only the propriety of his dress and demeanor, but of his inner life, uttering and expressing itself outwardly</a:t>
            </a:r>
            <a:r>
              <a:rPr lang="en-US" altLang="en-US" dirty="0" smtClean="0"/>
              <a:t>.” </a:t>
            </a:r>
            <a:r>
              <a:rPr lang="en-US" altLang="en-US" sz="1800" dirty="0" err="1" smtClean="0"/>
              <a:t>Zodhiates</a:t>
            </a:r>
            <a:endParaRPr lang="en-US" altLang="en-US" dirty="0"/>
          </a:p>
          <a:p>
            <a:pPr lvl="2"/>
            <a:endParaRPr lang="en-US" altLang="en-US" dirty="0"/>
          </a:p>
          <a:p>
            <a:endParaRPr lang="en-US" dirty="0"/>
          </a:p>
        </p:txBody>
      </p:sp>
    </p:spTree>
    <p:extLst>
      <p:ext uri="{BB962C8B-B14F-4D97-AF65-F5344CB8AC3E}">
        <p14:creationId xmlns:p14="http://schemas.microsoft.com/office/powerpoint/2010/main" val="222224032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“inner life” should be “expressing itself outwardly?”</a:t>
            </a:r>
          </a:p>
          <a:p>
            <a:pPr lvl="1"/>
            <a:r>
              <a:rPr lang="en-US" dirty="0" smtClean="0"/>
              <a:t>Vs. 10 – “as is proper for women making a claim to godliness”</a:t>
            </a:r>
          </a:p>
          <a:p>
            <a:pPr lvl="1"/>
            <a:r>
              <a:rPr lang="en-US" dirty="0" smtClean="0"/>
              <a:t>What you wear says something about you.</a:t>
            </a:r>
          </a:p>
          <a:p>
            <a:r>
              <a:rPr lang="en-US" dirty="0" smtClean="0"/>
              <a:t>Questions</a:t>
            </a:r>
          </a:p>
          <a:p>
            <a:pPr lvl="1"/>
            <a:r>
              <a:rPr lang="en-US" dirty="0" smtClean="0"/>
              <a:t>Do your garments reflect your godliness?</a:t>
            </a:r>
          </a:p>
          <a:p>
            <a:pPr lvl="1"/>
            <a:r>
              <a:rPr lang="en-US" dirty="0" smtClean="0"/>
              <a:t>Do your garments reveal your lack of godliness?</a:t>
            </a:r>
          </a:p>
        </p:txBody>
      </p:sp>
    </p:spTree>
    <p:extLst>
      <p:ext uri="{BB962C8B-B14F-4D97-AF65-F5344CB8AC3E}">
        <p14:creationId xmlns:p14="http://schemas.microsoft.com/office/powerpoint/2010/main" val="1090084841"/>
      </p:ext>
    </p:extLst>
  </p:cSld>
  <p:clrMapOvr>
    <a:masterClrMapping/>
  </p:clrMapOvr>
  <p:transition spd="slow">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lnSpcReduction="10000"/>
          </a:bodyPr>
          <a:lstStyle/>
          <a:p>
            <a:r>
              <a:rPr lang="en-US" altLang="en-US" dirty="0" smtClean="0"/>
              <a:t>“</a:t>
            </a:r>
            <a:r>
              <a:rPr lang="en-US" altLang="en-US" dirty="0"/>
              <a:t>modestly</a:t>
            </a:r>
            <a:r>
              <a:rPr lang="en-US" altLang="en-US" dirty="0" smtClean="0"/>
              <a:t>” (2</a:t>
            </a:r>
            <a:r>
              <a:rPr lang="en-US" altLang="en-US" baseline="30000" dirty="0" smtClean="0"/>
              <a:t>nd</a:t>
            </a:r>
            <a:r>
              <a:rPr lang="en-US" altLang="en-US" dirty="0" smtClean="0"/>
              <a:t>)</a:t>
            </a:r>
            <a:endParaRPr lang="en-US" altLang="en-US" dirty="0"/>
          </a:p>
          <a:p>
            <a:pPr lvl="2"/>
            <a:r>
              <a:rPr lang="en-US" altLang="en-US" dirty="0"/>
              <a:t>“an innate moral repugnance to a dishonorable act or fashion</a:t>
            </a:r>
            <a:r>
              <a:rPr lang="en-US" altLang="en-US" dirty="0" smtClean="0"/>
              <a:t>” </a:t>
            </a:r>
            <a:r>
              <a:rPr lang="en-US" altLang="en-US" sz="1800" dirty="0" err="1" smtClean="0"/>
              <a:t>Zodhiates</a:t>
            </a:r>
            <a:endParaRPr lang="en-US" altLang="en-US" dirty="0"/>
          </a:p>
          <a:p>
            <a:pPr lvl="2"/>
            <a:r>
              <a:rPr lang="en-US" dirty="0" smtClean="0"/>
              <a:t>“a </a:t>
            </a:r>
            <a:r>
              <a:rPr lang="en-US" dirty="0"/>
              <a:t>word that means "moderate" or "reasonable" with the implication that the person is aware of what is best in a particular situation</a:t>
            </a:r>
            <a:r>
              <a:rPr lang="en-US" dirty="0" smtClean="0"/>
              <a:t>.” </a:t>
            </a:r>
            <a:r>
              <a:rPr lang="en-US" sz="1800" dirty="0" smtClean="0"/>
              <a:t>UBS</a:t>
            </a:r>
          </a:p>
          <a:p>
            <a:pPr lvl="2"/>
            <a:r>
              <a:rPr lang="en-US" dirty="0" smtClean="0"/>
              <a:t>“It </a:t>
            </a:r>
            <a:r>
              <a:rPr lang="en-US" dirty="0"/>
              <a:t>is often said </a:t>
            </a:r>
            <a:r>
              <a:rPr lang="en-US" dirty="0" smtClean="0"/>
              <a:t>that </a:t>
            </a:r>
            <a:r>
              <a:rPr lang="en-US" i="1" dirty="0" err="1"/>
              <a:t>aidous</a:t>
            </a:r>
            <a:r>
              <a:rPr lang="en-US" i="1" dirty="0"/>
              <a:t> </a:t>
            </a:r>
            <a:r>
              <a:rPr lang="en-US" dirty="0" smtClean="0"/>
              <a:t>precedes </a:t>
            </a:r>
            <a:r>
              <a:rPr lang="en-US" dirty="0"/>
              <a:t>and prevents the shameful </a:t>
            </a:r>
            <a:r>
              <a:rPr lang="en-US" dirty="0" smtClean="0"/>
              <a:t>act…” </a:t>
            </a:r>
            <a:r>
              <a:rPr lang="en-US" sz="1800" dirty="0" smtClean="0"/>
              <a:t>Trench</a:t>
            </a:r>
            <a:endParaRPr lang="en-US" dirty="0"/>
          </a:p>
          <a:p>
            <a:pPr lvl="2"/>
            <a:endParaRPr lang="en-US" dirty="0"/>
          </a:p>
          <a:p>
            <a:pPr lvl="2"/>
            <a:endParaRPr lang="en-US" dirty="0"/>
          </a:p>
        </p:txBody>
      </p:sp>
    </p:spTree>
    <p:extLst>
      <p:ext uri="{BB962C8B-B14F-4D97-AF65-F5344CB8AC3E}">
        <p14:creationId xmlns:p14="http://schemas.microsoft.com/office/powerpoint/2010/main" val="333454971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lstStyle/>
          <a:p>
            <a:r>
              <a:rPr lang="en-US" dirty="0" smtClean="0"/>
              <a:t>One who is striving for godliness:</a:t>
            </a:r>
          </a:p>
          <a:p>
            <a:pPr lvl="1"/>
            <a:r>
              <a:rPr lang="en-US" dirty="0" smtClean="0"/>
              <a:t>Certain types of dress will be repugnant.</a:t>
            </a:r>
          </a:p>
          <a:p>
            <a:pPr lvl="1"/>
            <a:r>
              <a:rPr lang="en-US" dirty="0" smtClean="0"/>
              <a:t>Will not be influenced by what is currently fashionable but immodest or pushes the limits of modesty.</a:t>
            </a:r>
          </a:p>
          <a:p>
            <a:pPr lvl="1"/>
            <a:r>
              <a:rPr lang="en-US" dirty="0" smtClean="0"/>
              <a:t>Would be ashamed to wear certain things.</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29062348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685346" y="2096063"/>
            <a:ext cx="7765322" cy="4536965"/>
          </a:xfrm>
        </p:spPr>
        <p:txBody>
          <a:bodyPr>
            <a:normAutofit fontScale="92500" lnSpcReduction="10000"/>
          </a:bodyPr>
          <a:lstStyle/>
          <a:p>
            <a:r>
              <a:rPr lang="en-US" dirty="0" smtClean="0"/>
              <a:t>Who is influencing whom?</a:t>
            </a:r>
          </a:p>
          <a:p>
            <a:pPr lvl="1"/>
            <a:r>
              <a:rPr lang="en-US" dirty="0" smtClean="0"/>
              <a:t>Romans 12:1-2; Phil. 2:14-16; Matthew 5:16</a:t>
            </a:r>
          </a:p>
          <a:p>
            <a:r>
              <a:rPr lang="en-US" dirty="0" smtClean="0"/>
              <a:t>When there is a lack of shame it indicates the direction of influence.</a:t>
            </a:r>
          </a:p>
          <a:p>
            <a:pPr lvl="1"/>
            <a:r>
              <a:rPr lang="en-US" dirty="0" smtClean="0"/>
              <a:t>Influenced not influencing.</a:t>
            </a:r>
          </a:p>
          <a:p>
            <a:r>
              <a:rPr lang="en-US" dirty="0" smtClean="0"/>
              <a:t>In whose presence am I concerned about being ashamed? </a:t>
            </a:r>
          </a:p>
          <a:p>
            <a:pPr lvl="1"/>
            <a:r>
              <a:rPr lang="en-US" dirty="0" smtClean="0"/>
              <a:t>God or the world?</a:t>
            </a:r>
            <a:endParaRPr lang="en-US" dirty="0"/>
          </a:p>
        </p:txBody>
      </p:sp>
    </p:spTree>
    <p:extLst>
      <p:ext uri="{BB962C8B-B14F-4D97-AF65-F5344CB8AC3E}">
        <p14:creationId xmlns:p14="http://schemas.microsoft.com/office/powerpoint/2010/main" val="352710888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up)">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err="1" smtClean="0"/>
              <a:t>defintions</a:t>
            </a:r>
            <a:endParaRPr lang="en-US" altLang="en-US" dirty="0"/>
          </a:p>
        </p:txBody>
      </p:sp>
      <p:sp>
        <p:nvSpPr>
          <p:cNvPr id="15363" name="Rectangle 3"/>
          <p:cNvSpPr>
            <a:spLocks noGrp="1" noChangeArrowheads="1"/>
          </p:cNvSpPr>
          <p:nvPr>
            <p:ph type="body" idx="1"/>
          </p:nvPr>
        </p:nvSpPr>
        <p:spPr>
          <a:xfrm>
            <a:off x="685345" y="2096064"/>
            <a:ext cx="7921625" cy="4254632"/>
          </a:xfrm>
        </p:spPr>
        <p:txBody>
          <a:bodyPr>
            <a:normAutofit/>
          </a:bodyPr>
          <a:lstStyle/>
          <a:p>
            <a:r>
              <a:rPr lang="en-US" altLang="en-US" dirty="0"/>
              <a:t>“discreetly</a:t>
            </a:r>
            <a:r>
              <a:rPr lang="en-US" altLang="en-US" dirty="0" smtClean="0"/>
              <a:t>” (3</a:t>
            </a:r>
            <a:r>
              <a:rPr lang="en-US" altLang="en-US" baseline="30000" dirty="0" smtClean="0"/>
              <a:t>rd</a:t>
            </a:r>
            <a:r>
              <a:rPr lang="en-US" altLang="en-US" dirty="0" smtClean="0"/>
              <a:t>)</a:t>
            </a:r>
            <a:endParaRPr lang="en-US" altLang="en-US" dirty="0"/>
          </a:p>
          <a:p>
            <a:pPr lvl="2"/>
            <a:r>
              <a:rPr lang="en-US" altLang="en-US" dirty="0" smtClean="0"/>
              <a:t>“</a:t>
            </a:r>
            <a:r>
              <a:rPr lang="en-US" altLang="en-US" dirty="0"/>
              <a:t>having or displaying caution or self-restraint</a:t>
            </a:r>
            <a:r>
              <a:rPr lang="en-US" altLang="en-US" dirty="0" smtClean="0"/>
              <a:t>”</a:t>
            </a:r>
          </a:p>
          <a:p>
            <a:pPr lvl="2"/>
            <a:r>
              <a:rPr lang="en-US" altLang="en-US" dirty="0" smtClean="0"/>
              <a:t>“Sober-mindedness</a:t>
            </a:r>
            <a:r>
              <a:rPr lang="en-US" altLang="en-US" dirty="0"/>
              <a:t>, moderation of desires, passions, or </a:t>
            </a:r>
            <a:r>
              <a:rPr lang="en-US" altLang="en-US" dirty="0" smtClean="0"/>
              <a:t>conduct” </a:t>
            </a:r>
            <a:r>
              <a:rPr lang="en-US" altLang="en-US" sz="1700" dirty="0" err="1" smtClean="0"/>
              <a:t>Zodhiates</a:t>
            </a:r>
            <a:endParaRPr lang="en-US" altLang="en-US" dirty="0"/>
          </a:p>
          <a:p>
            <a:pPr lvl="2"/>
            <a:r>
              <a:rPr lang="en-US" altLang="en-US" dirty="0" smtClean="0"/>
              <a:t>“it </a:t>
            </a:r>
            <a:r>
              <a:rPr lang="en-US" altLang="en-US" dirty="0"/>
              <a:t>is that habitual inner </a:t>
            </a:r>
            <a:r>
              <a:rPr lang="en-US" altLang="en-US" dirty="0" smtClean="0"/>
              <a:t>self-government</a:t>
            </a:r>
            <a:r>
              <a:rPr lang="en-US" altLang="en-US" dirty="0"/>
              <a:t>, with its constant rein on all the passions and desires, which would hinder the temptation to these from </a:t>
            </a:r>
            <a:r>
              <a:rPr lang="en-US" altLang="en-US" dirty="0" smtClean="0"/>
              <a:t>arising”  </a:t>
            </a:r>
            <a:r>
              <a:rPr lang="en-US" altLang="en-US" sz="1700" dirty="0" smtClean="0"/>
              <a:t>Trench</a:t>
            </a:r>
            <a:endParaRPr lang="en-US" altLang="en-US" dirty="0"/>
          </a:p>
        </p:txBody>
      </p:sp>
    </p:spTree>
    <p:extLst>
      <p:ext uri="{BB962C8B-B14F-4D97-AF65-F5344CB8AC3E}">
        <p14:creationId xmlns:p14="http://schemas.microsoft.com/office/powerpoint/2010/main" val="146203721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up)">
                                      <p:cBhvr>
                                        <p:cTn id="7" dur="500"/>
                                        <p:tgtEl>
                                          <p:spTgt spid="1536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wipe(up)">
                                      <p:cBhvr>
                                        <p:cTn id="10" dur="500"/>
                                        <p:tgtEl>
                                          <p:spTgt spid="1536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Effect transition="in" filter="wipe(up)">
                                      <p:cBhvr>
                                        <p:cTn id="13" dur="500"/>
                                        <p:tgtEl>
                                          <p:spTgt spid="1536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5363">
                                            <p:txEl>
                                              <p:pRg st="3" end="3"/>
                                            </p:txEl>
                                          </p:spTgt>
                                        </p:tgtEl>
                                        <p:attrNameLst>
                                          <p:attrName>style.visibility</p:attrName>
                                        </p:attrNameLst>
                                      </p:cBhvr>
                                      <p:to>
                                        <p:strVal val="visible"/>
                                      </p:to>
                                    </p:set>
                                    <p:animEffect transition="in" filter="wipe(up)">
                                      <p:cBhvr>
                                        <p:cTn id="16"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quality of cautiousness will prevent one from becoming a stumbling-block to another.</a:t>
            </a:r>
          </a:p>
          <a:p>
            <a:pPr lvl="1"/>
            <a:r>
              <a:rPr lang="en-US" dirty="0" smtClean="0"/>
              <a:t>Matthew 18:5-6</a:t>
            </a:r>
          </a:p>
          <a:p>
            <a:r>
              <a:rPr lang="en-US" dirty="0" smtClean="0"/>
              <a:t>The quality of self-control will prevent the desire to be noticed for her garments rather than her godliness.</a:t>
            </a:r>
          </a:p>
          <a:p>
            <a:pPr lvl="1"/>
            <a:r>
              <a:rPr lang="en-US" dirty="0" smtClean="0"/>
              <a:t>1 Timothy 2:9b-10; 1 Peter 3:3-4</a:t>
            </a:r>
          </a:p>
          <a:p>
            <a:pPr lvl="1"/>
            <a:endParaRPr lang="en-US" dirty="0"/>
          </a:p>
        </p:txBody>
      </p:sp>
    </p:spTree>
    <p:extLst>
      <p:ext uri="{BB962C8B-B14F-4D97-AF65-F5344CB8AC3E}">
        <p14:creationId xmlns:p14="http://schemas.microsoft.com/office/powerpoint/2010/main" val="2941521606"/>
      </p:ext>
    </p:extLst>
  </p:cSld>
  <p:clrMapOvr>
    <a:masterClrMapping/>
  </p:clrMapOvr>
  <p:transition spd="slow">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admonitions</a:t>
            </a:r>
            <a:endParaRPr lang="en-US" dirty="0"/>
          </a:p>
        </p:txBody>
      </p:sp>
      <p:sp>
        <p:nvSpPr>
          <p:cNvPr id="3" name="Content Placeholder 2"/>
          <p:cNvSpPr>
            <a:spLocks noGrp="1"/>
          </p:cNvSpPr>
          <p:nvPr>
            <p:ph idx="1"/>
          </p:nvPr>
        </p:nvSpPr>
        <p:spPr>
          <a:xfrm>
            <a:off x="685345" y="2096063"/>
            <a:ext cx="8211912" cy="4761937"/>
          </a:xfrm>
        </p:spPr>
        <p:txBody>
          <a:bodyPr>
            <a:normAutofit/>
          </a:bodyPr>
          <a:lstStyle/>
          <a:p>
            <a:r>
              <a:rPr lang="en-US" dirty="0"/>
              <a:t>Wear clothing which draws attention to your godliness and not your body.</a:t>
            </a:r>
          </a:p>
          <a:p>
            <a:r>
              <a:rPr lang="en-US" dirty="0" smtClean="0"/>
              <a:t>Wear the size which keeps you modest.</a:t>
            </a:r>
          </a:p>
          <a:p>
            <a:r>
              <a:rPr lang="en-US" dirty="0" smtClean="0"/>
              <a:t>Difficulty in finding modest clothing doesn’t force one to </a:t>
            </a:r>
            <a:r>
              <a:rPr lang="en-US" dirty="0"/>
              <a:t> </a:t>
            </a:r>
            <a:r>
              <a:rPr lang="en-US" dirty="0" smtClean="0"/>
              <a:t>be immodest.</a:t>
            </a:r>
          </a:p>
          <a:p>
            <a:pPr lvl="1"/>
            <a:r>
              <a:rPr lang="en-US" sz="2600" dirty="0" smtClean="0"/>
              <a:t>Try a google search of “modest clothing”</a:t>
            </a:r>
          </a:p>
          <a:p>
            <a:pPr lvl="1"/>
            <a:r>
              <a:rPr lang="en-US" sz="2600" dirty="0" smtClean="0"/>
              <a:t>Learn how to sew.</a:t>
            </a:r>
          </a:p>
          <a:p>
            <a:endParaRPr lang="en-US" dirty="0"/>
          </a:p>
        </p:txBody>
      </p:sp>
    </p:spTree>
    <p:extLst>
      <p:ext uri="{BB962C8B-B14F-4D97-AF65-F5344CB8AC3E}">
        <p14:creationId xmlns:p14="http://schemas.microsoft.com/office/powerpoint/2010/main" val="3782384861"/>
      </p:ext>
    </p:extLst>
  </p:cSld>
  <p:clrMapOvr>
    <a:masterClrMapping/>
  </p:clrMapOvr>
  <p:transition spd="slow">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admonitions</a:t>
            </a:r>
          </a:p>
        </p:txBody>
      </p:sp>
      <p:sp>
        <p:nvSpPr>
          <p:cNvPr id="3" name="Content Placeholder 2"/>
          <p:cNvSpPr>
            <a:spLocks noGrp="1"/>
          </p:cNvSpPr>
          <p:nvPr>
            <p:ph idx="1"/>
          </p:nvPr>
        </p:nvSpPr>
        <p:spPr>
          <a:xfrm>
            <a:off x="685346" y="2096064"/>
            <a:ext cx="7765322" cy="4377308"/>
          </a:xfrm>
        </p:spPr>
        <p:txBody>
          <a:bodyPr>
            <a:normAutofit fontScale="92500" lnSpcReduction="10000"/>
          </a:bodyPr>
          <a:lstStyle/>
          <a:p>
            <a:r>
              <a:rPr lang="en-US" dirty="0"/>
              <a:t>Apply these principles everywhere</a:t>
            </a:r>
          </a:p>
          <a:p>
            <a:pPr lvl="1"/>
            <a:r>
              <a:rPr lang="en-US" sz="2600" dirty="0"/>
              <a:t>weddings, sports, performances, etc</a:t>
            </a:r>
            <a:r>
              <a:rPr lang="en-US" sz="2600" dirty="0" smtClean="0"/>
              <a:t>.</a:t>
            </a:r>
          </a:p>
          <a:p>
            <a:pPr lvl="1"/>
            <a:r>
              <a:rPr lang="en-US" sz="2600" dirty="0" smtClean="0"/>
              <a:t>James 4:4</a:t>
            </a:r>
            <a:endParaRPr lang="en-US" sz="3400" dirty="0"/>
          </a:p>
          <a:p>
            <a:r>
              <a:rPr lang="en-US" dirty="0"/>
              <a:t>Application of these principles may prevent participation in some things.</a:t>
            </a:r>
          </a:p>
          <a:p>
            <a:pPr lvl="1"/>
            <a:r>
              <a:rPr lang="en-US" sz="2600" dirty="0"/>
              <a:t>cheerleading, gymnastics, etc</a:t>
            </a:r>
            <a:r>
              <a:rPr lang="en-US" sz="2600" dirty="0" smtClean="0"/>
              <a:t>.</a:t>
            </a:r>
          </a:p>
          <a:p>
            <a:r>
              <a:rPr lang="en-US" sz="2800" dirty="0"/>
              <a:t>If you </a:t>
            </a:r>
            <a:r>
              <a:rPr lang="en-US" sz="2800" dirty="0" smtClean="0"/>
              <a:t>question </a:t>
            </a:r>
            <a:r>
              <a:rPr lang="en-US" sz="2800" dirty="0"/>
              <a:t>it – it’s </a:t>
            </a:r>
            <a:r>
              <a:rPr lang="en-US" sz="2800" dirty="0" smtClean="0"/>
              <a:t>questionable!</a:t>
            </a:r>
          </a:p>
          <a:p>
            <a:pPr lvl="1"/>
            <a:r>
              <a:rPr lang="en-US" sz="2400" dirty="0" smtClean="0"/>
              <a:t>Romans 14:23</a:t>
            </a:r>
            <a:endParaRPr lang="en-US" sz="2400" dirty="0"/>
          </a:p>
          <a:p>
            <a:endParaRPr lang="en-US" sz="3000" dirty="0"/>
          </a:p>
          <a:p>
            <a:endParaRPr lang="en-US" dirty="0"/>
          </a:p>
        </p:txBody>
      </p:sp>
    </p:spTree>
    <p:extLst>
      <p:ext uri="{BB962C8B-B14F-4D97-AF65-F5344CB8AC3E}">
        <p14:creationId xmlns:p14="http://schemas.microsoft.com/office/powerpoint/2010/main" val="264247365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up)">
                                      <p:cBhvr>
                                        <p:cTn id="26" dur="500"/>
                                        <p:tgtEl>
                                          <p:spTgt spid="3">
                                            <p:txEl>
                                              <p:pRg st="5" end="5"/>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up)">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God Cares How     you dress</a:t>
            </a:r>
            <a:endParaRPr lang="en-US" dirty="0"/>
          </a:p>
        </p:txBody>
      </p:sp>
      <p:sp>
        <p:nvSpPr>
          <p:cNvPr id="3" name="Subtitle 2"/>
          <p:cNvSpPr>
            <a:spLocks noGrp="1"/>
          </p:cNvSpPr>
          <p:nvPr>
            <p:ph type="subTitle" idx="1"/>
          </p:nvPr>
        </p:nvSpPr>
        <p:spPr/>
        <p:txBody>
          <a:bodyPr/>
          <a:lstStyle/>
          <a:p>
            <a:r>
              <a:rPr lang="en-US" dirty="0" smtClean="0"/>
              <a:t>Studying Modest Clothing</a:t>
            </a:r>
            <a:endParaRPr lang="en-US" dirty="0"/>
          </a:p>
        </p:txBody>
      </p:sp>
    </p:spTree>
    <p:extLst>
      <p:ext uri="{BB962C8B-B14F-4D97-AF65-F5344CB8AC3E}">
        <p14:creationId xmlns:p14="http://schemas.microsoft.com/office/powerpoint/2010/main" val="1241724795"/>
      </p:ext>
    </p:extLst>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Modesty considerations</a:t>
            </a:r>
            <a:endParaRPr lang="en-US" dirty="0"/>
          </a:p>
        </p:txBody>
      </p:sp>
      <p:sp>
        <p:nvSpPr>
          <p:cNvPr id="3" name="Content Placeholder 2"/>
          <p:cNvSpPr>
            <a:spLocks noGrp="1"/>
          </p:cNvSpPr>
          <p:nvPr>
            <p:ph idx="1"/>
          </p:nvPr>
        </p:nvSpPr>
        <p:spPr/>
        <p:txBody>
          <a:bodyPr/>
          <a:lstStyle/>
          <a:p>
            <a:r>
              <a:rPr lang="en-US" dirty="0" smtClean="0"/>
              <a:t>Opportunity for hypocrisy</a:t>
            </a:r>
          </a:p>
          <a:p>
            <a:pPr lvl="1"/>
            <a:r>
              <a:rPr lang="en-US" dirty="0" smtClean="0"/>
              <a:t>1 Timothy 2:10</a:t>
            </a:r>
          </a:p>
          <a:p>
            <a:r>
              <a:rPr lang="en-US" dirty="0" smtClean="0"/>
              <a:t>Opportunity for a stumbling-block</a:t>
            </a:r>
          </a:p>
          <a:p>
            <a:pPr lvl="1"/>
            <a:r>
              <a:rPr lang="en-US" dirty="0" smtClean="0"/>
              <a:t>Matthew 5:28; Romans 14:21</a:t>
            </a:r>
          </a:p>
          <a:p>
            <a:r>
              <a:rPr lang="en-US" dirty="0" smtClean="0"/>
              <a:t>Opportunity to shine bright</a:t>
            </a:r>
          </a:p>
          <a:p>
            <a:pPr lvl="1"/>
            <a:r>
              <a:rPr lang="en-US" dirty="0" smtClean="0"/>
              <a:t>Matthew 5:16</a:t>
            </a:r>
            <a:endParaRPr lang="en-US" dirty="0"/>
          </a:p>
        </p:txBody>
      </p:sp>
    </p:spTree>
    <p:extLst>
      <p:ext uri="{BB962C8B-B14F-4D97-AF65-F5344CB8AC3E}">
        <p14:creationId xmlns:p14="http://schemas.microsoft.com/office/powerpoint/2010/main" val="2999475144"/>
      </p:ext>
    </p:extLst>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3" name="Content Placeholder 2"/>
          <p:cNvSpPr>
            <a:spLocks noGrp="1"/>
          </p:cNvSpPr>
          <p:nvPr>
            <p:ph idx="1"/>
          </p:nvPr>
        </p:nvSpPr>
        <p:spPr/>
        <p:txBody>
          <a:bodyPr>
            <a:normAutofit/>
          </a:bodyPr>
          <a:lstStyle/>
          <a:p>
            <a:r>
              <a:rPr lang="en-US" sz="2800" b="0" dirty="0" smtClean="0"/>
              <a:t>What type of women’s attire cause men to struggle with temptation?</a:t>
            </a:r>
          </a:p>
          <a:p>
            <a:pPr lvl="1"/>
            <a:r>
              <a:rPr lang="en-US" sz="2400" dirty="0"/>
              <a:t>Tube, tank tops, spaghetti straps (91%)</a:t>
            </a:r>
          </a:p>
          <a:p>
            <a:pPr lvl="1"/>
            <a:r>
              <a:rPr lang="en-US" sz="2400" dirty="0"/>
              <a:t>Shorts (89%)</a:t>
            </a:r>
          </a:p>
          <a:p>
            <a:pPr lvl="1"/>
            <a:r>
              <a:rPr lang="en-US" sz="2400" dirty="0" smtClean="0"/>
              <a:t>Short skirts (87%)</a:t>
            </a:r>
          </a:p>
          <a:p>
            <a:pPr lvl="1"/>
            <a:r>
              <a:rPr lang="en-US" sz="2400" dirty="0"/>
              <a:t>Shirts, blouses (75%)</a:t>
            </a:r>
          </a:p>
          <a:p>
            <a:pPr lvl="1"/>
            <a:r>
              <a:rPr lang="en-US" sz="2400" dirty="0"/>
              <a:t>Dresses (62%)</a:t>
            </a:r>
          </a:p>
          <a:p>
            <a:pPr lvl="1"/>
            <a:r>
              <a:rPr lang="en-US" sz="2400" b="0" dirty="0" smtClean="0"/>
              <a:t>Pants (48%)</a:t>
            </a:r>
          </a:p>
          <a:p>
            <a:pPr lvl="1"/>
            <a:endParaRPr lang="en-US" sz="2400" b="0" dirty="0"/>
          </a:p>
        </p:txBody>
      </p:sp>
    </p:spTree>
    <p:extLst>
      <p:ext uri="{BB962C8B-B14F-4D97-AF65-F5344CB8AC3E}">
        <p14:creationId xmlns:p14="http://schemas.microsoft.com/office/powerpoint/2010/main" val="39421087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500"/>
                                        <p:tgtEl>
                                          <p:spTgt spid="3">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up)">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a:t>
            </a:r>
            <a:endParaRPr lang="en-US" dirty="0"/>
          </a:p>
        </p:txBody>
      </p:sp>
      <p:sp>
        <p:nvSpPr>
          <p:cNvPr id="3" name="Content Placeholder 2"/>
          <p:cNvSpPr>
            <a:spLocks noGrp="1"/>
          </p:cNvSpPr>
          <p:nvPr>
            <p:ph idx="1"/>
          </p:nvPr>
        </p:nvSpPr>
        <p:spPr/>
        <p:txBody>
          <a:bodyPr>
            <a:normAutofit fontScale="85000" lnSpcReduction="20000"/>
          </a:bodyPr>
          <a:lstStyle/>
          <a:p>
            <a:r>
              <a:rPr lang="en-US" sz="2800" b="0" dirty="0" smtClean="0">
                <a:latin typeface="Rockwell Condensed" panose="02060603050405020104" pitchFamily="18" charset="0"/>
              </a:rPr>
              <a:t>“It’s our culture that teaches females to exploit their looks. It’s a Western notion that women, it doesn’t matter if they’re married or not, need to appear sexually attractive to other men in order to have self-worth. It’s a big part of the source of their power. Women don’t feel like true “women” unless other men find them sexually attractive.  This is what fuels the age-defying make-up industry, plastic surgeons, and the fashion world. Men display their wealth, power and status while women display their appearance and sexual appeal. Many women find that it is the only thing they have going for them. A woman’s instinct for display is as strong as a man’s instinct to look.”</a:t>
            </a:r>
          </a:p>
          <a:p>
            <a:pPr marL="0" indent="0" algn="r">
              <a:buNone/>
            </a:pPr>
            <a:r>
              <a:rPr lang="en-US" sz="2800" b="0" dirty="0" smtClean="0">
                <a:latin typeface="Rockwell Condensed" panose="02060603050405020104" pitchFamily="18" charset="0"/>
              </a:rPr>
              <a:t>Alan </a:t>
            </a:r>
            <a:r>
              <a:rPr lang="en-US" sz="2800" b="0" dirty="0" err="1" smtClean="0">
                <a:latin typeface="Rockwell Condensed" panose="02060603050405020104" pitchFamily="18" charset="0"/>
              </a:rPr>
              <a:t>Auerbach</a:t>
            </a:r>
            <a:r>
              <a:rPr lang="en-US" sz="2800" b="0" dirty="0" smtClean="0">
                <a:latin typeface="Rockwell Condensed" panose="02060603050405020104" pitchFamily="18" charset="0"/>
              </a:rPr>
              <a:t>, 7/24/06, General Psychology</a:t>
            </a:r>
            <a:endParaRPr lang="en-US" sz="2800" b="0" dirty="0">
              <a:latin typeface="Rockwell Condensed" panose="02060603050405020104" pitchFamily="18" charset="0"/>
            </a:endParaRPr>
          </a:p>
        </p:txBody>
      </p:sp>
    </p:spTree>
    <p:extLst>
      <p:ext uri="{BB962C8B-B14F-4D97-AF65-F5344CB8AC3E}">
        <p14:creationId xmlns:p14="http://schemas.microsoft.com/office/powerpoint/2010/main" val="31755080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Clothed but naked</a:t>
            </a:r>
            <a:endParaRPr lang="en-US" dirty="0"/>
          </a:p>
        </p:txBody>
      </p:sp>
      <p:sp>
        <p:nvSpPr>
          <p:cNvPr id="3" name="Content Placeholder 2"/>
          <p:cNvSpPr>
            <a:spLocks noGrp="1"/>
          </p:cNvSpPr>
          <p:nvPr>
            <p:ph idx="1"/>
          </p:nvPr>
        </p:nvSpPr>
        <p:spPr>
          <a:xfrm>
            <a:off x="685345" y="2096064"/>
            <a:ext cx="7907111" cy="4254632"/>
          </a:xfrm>
        </p:spPr>
        <p:txBody>
          <a:bodyPr>
            <a:normAutofit/>
          </a:bodyPr>
          <a:lstStyle/>
          <a:p>
            <a:r>
              <a:rPr lang="en-US" dirty="0" smtClean="0"/>
              <a:t>Genesis 3:7, 10</a:t>
            </a:r>
          </a:p>
          <a:p>
            <a:pPr lvl="1"/>
            <a:r>
              <a:rPr lang="en-US" dirty="0" smtClean="0"/>
              <a:t>Vs. 7 - “naked” – no clothing</a:t>
            </a:r>
          </a:p>
          <a:p>
            <a:pPr lvl="1"/>
            <a:r>
              <a:rPr lang="en-US" dirty="0" smtClean="0"/>
              <a:t>Vs. 10 – “naked” – “loin coverings”	</a:t>
            </a:r>
            <a:endParaRPr lang="en-US" dirty="0"/>
          </a:p>
          <a:p>
            <a:r>
              <a:rPr lang="en-US" dirty="0" smtClean="0"/>
              <a:t>Exodus 20:26; 28:40-43</a:t>
            </a:r>
          </a:p>
          <a:p>
            <a:pPr lvl="1"/>
            <a:r>
              <a:rPr lang="en-US" dirty="0" smtClean="0"/>
              <a:t>“bare flesh” has been covered – Ex. 28:42</a:t>
            </a:r>
          </a:p>
          <a:p>
            <a:pPr lvl="1"/>
            <a:r>
              <a:rPr lang="en-US" dirty="0" smtClean="0"/>
              <a:t>But it could be “exposed” – Ex. 20:26								</a:t>
            </a:r>
            <a:endParaRPr lang="en-US" dirty="0"/>
          </a:p>
        </p:txBody>
      </p:sp>
    </p:spTree>
    <p:extLst>
      <p:ext uri="{BB962C8B-B14F-4D97-AF65-F5344CB8AC3E}">
        <p14:creationId xmlns:p14="http://schemas.microsoft.com/office/powerpoint/2010/main" val="3070139336"/>
      </p:ext>
    </p:extLst>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Clothed but naked</a:t>
            </a:r>
            <a:endParaRPr lang="en-US" dirty="0"/>
          </a:p>
        </p:txBody>
      </p:sp>
      <p:sp>
        <p:nvSpPr>
          <p:cNvPr id="3" name="Content Placeholder 2"/>
          <p:cNvSpPr>
            <a:spLocks noGrp="1"/>
          </p:cNvSpPr>
          <p:nvPr>
            <p:ph idx="1"/>
          </p:nvPr>
        </p:nvSpPr>
        <p:spPr>
          <a:xfrm>
            <a:off x="685345" y="2096063"/>
            <a:ext cx="7907111" cy="4478907"/>
          </a:xfrm>
        </p:spPr>
        <p:txBody>
          <a:bodyPr>
            <a:normAutofit lnSpcReduction="10000"/>
          </a:bodyPr>
          <a:lstStyle/>
          <a:p>
            <a:r>
              <a:rPr lang="en-US" dirty="0" smtClean="0"/>
              <a:t>God expects some parts of the body to be covered and if not, He considers you to be naked.</a:t>
            </a:r>
          </a:p>
          <a:p>
            <a:r>
              <a:rPr lang="en-US" dirty="0" smtClean="0"/>
              <a:t>Adam was right!</a:t>
            </a:r>
          </a:p>
          <a:p>
            <a:pPr lvl="1"/>
            <a:r>
              <a:rPr lang="en-US" dirty="0" smtClean="0"/>
              <a:t>He was naked – Gen. 3:7, 10</a:t>
            </a:r>
          </a:p>
          <a:p>
            <a:pPr lvl="1"/>
            <a:r>
              <a:rPr lang="en-US" dirty="0" smtClean="0"/>
              <a:t>So God “clothed” him – Gen. 3:21</a:t>
            </a:r>
          </a:p>
          <a:p>
            <a:pPr lvl="2"/>
            <a:r>
              <a:rPr lang="en-US" dirty="0" smtClean="0"/>
              <a:t>“</a:t>
            </a:r>
            <a:r>
              <a:rPr lang="en-US" dirty="0"/>
              <a:t>generally with sleeves, coming down to the knees, rarely to the </a:t>
            </a:r>
            <a:r>
              <a:rPr lang="en-US" dirty="0" err="1"/>
              <a:t>ancles</a:t>
            </a:r>
            <a:r>
              <a:rPr lang="en-US" dirty="0"/>
              <a:t>” </a:t>
            </a:r>
            <a:r>
              <a:rPr lang="en-US" sz="1800" dirty="0" err="1"/>
              <a:t>Gesenius</a:t>
            </a:r>
            <a:r>
              <a:rPr lang="en-US" sz="1800" dirty="0"/>
              <a:t> </a:t>
            </a:r>
            <a:endParaRPr lang="en-US" dirty="0" smtClean="0"/>
          </a:p>
        </p:txBody>
      </p:sp>
    </p:spTree>
    <p:extLst>
      <p:ext uri="{BB962C8B-B14F-4D97-AF65-F5344CB8AC3E}">
        <p14:creationId xmlns:p14="http://schemas.microsoft.com/office/powerpoint/2010/main" val="57793793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Clothed but exposed</a:t>
            </a:r>
            <a:endParaRPr lang="en-US" dirty="0"/>
          </a:p>
        </p:txBody>
      </p:sp>
      <p:sp>
        <p:nvSpPr>
          <p:cNvPr id="3" name="Content Placeholder 2"/>
          <p:cNvSpPr>
            <a:spLocks noGrp="1"/>
          </p:cNvSpPr>
          <p:nvPr>
            <p:ph idx="1"/>
          </p:nvPr>
        </p:nvSpPr>
        <p:spPr>
          <a:xfrm>
            <a:off x="685345" y="2096063"/>
            <a:ext cx="7907111" cy="4478907"/>
          </a:xfrm>
        </p:spPr>
        <p:txBody>
          <a:bodyPr>
            <a:normAutofit fontScale="77500" lnSpcReduction="20000"/>
          </a:bodyPr>
          <a:lstStyle/>
          <a:p>
            <a:r>
              <a:rPr lang="en-US" dirty="0" smtClean="0"/>
              <a:t>Wearing modest clothing doesn’t mean one’s nakedness can’t be exposed.</a:t>
            </a:r>
          </a:p>
          <a:p>
            <a:r>
              <a:rPr lang="en-US" dirty="0" smtClean="0"/>
              <a:t>Priests properly clothed but “exposed”</a:t>
            </a:r>
          </a:p>
          <a:p>
            <a:pPr lvl="1"/>
            <a:r>
              <a:rPr lang="en-US" dirty="0" smtClean="0"/>
              <a:t>Exodus 20:26	</a:t>
            </a:r>
          </a:p>
          <a:p>
            <a:r>
              <a:rPr lang="en-US" dirty="0" smtClean="0"/>
              <a:t>Examples</a:t>
            </a:r>
          </a:p>
          <a:p>
            <a:pPr lvl="1"/>
            <a:r>
              <a:rPr lang="en-US" dirty="0" smtClean="0"/>
              <a:t>Modest blouse till bent over to pick up something</a:t>
            </a:r>
          </a:p>
          <a:p>
            <a:pPr lvl="1"/>
            <a:r>
              <a:rPr lang="en-US" dirty="0" smtClean="0"/>
              <a:t>Modest dress but catches wind easily </a:t>
            </a:r>
          </a:p>
          <a:p>
            <a:pPr lvl="1"/>
            <a:r>
              <a:rPr lang="en-US" dirty="0" smtClean="0"/>
              <a:t>Modest till on an elevated stage (concert, play)</a:t>
            </a:r>
          </a:p>
          <a:p>
            <a:pPr lvl="1"/>
            <a:r>
              <a:rPr lang="en-US" dirty="0" smtClean="0"/>
              <a:t>Modest dress when standing – immodest when seated.</a:t>
            </a:r>
            <a:endParaRPr lang="en-US" dirty="0"/>
          </a:p>
        </p:txBody>
      </p:sp>
    </p:spTree>
    <p:extLst>
      <p:ext uri="{BB962C8B-B14F-4D97-AF65-F5344CB8AC3E}">
        <p14:creationId xmlns:p14="http://schemas.microsoft.com/office/powerpoint/2010/main" val="395802923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up)">
                                      <p:cBhvr>
                                        <p:cTn id="26" dur="500"/>
                                        <p:tgtEl>
                                          <p:spTgt spid="3">
                                            <p:txEl>
                                              <p:pRg st="5" end="5"/>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up)">
                                      <p:cBhvr>
                                        <p:cTn id="29" dur="500"/>
                                        <p:tgtEl>
                                          <p:spTgt spid="3">
                                            <p:txEl>
                                              <p:pRg st="6" end="6"/>
                                            </p:tx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up)">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b="0" dirty="0" smtClean="0"/>
              <a:t>Are there New Testament Scriptures which are relevant to this topic?</a:t>
            </a:r>
            <a:endParaRPr lang="en-US" sz="3600" b="0"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48381539"/>
      </p:ext>
    </p:extLst>
  </p:cSld>
  <p:clrMapOvr>
    <a:masterClrMapping/>
  </p:clrMapOvr>
  <p:transition spd="slow">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1709</TotalTime>
  <Words>1639</Words>
  <Application>Microsoft Office PowerPoint</Application>
  <PresentationFormat>On-screen Show (4:3)</PresentationFormat>
  <Paragraphs>220</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Rockwell</vt:lpstr>
      <vt:lpstr>Rockwell Condensed</vt:lpstr>
      <vt:lpstr>Bookman Old Style</vt:lpstr>
      <vt:lpstr>Calibri</vt:lpstr>
      <vt:lpstr>Arial</vt:lpstr>
      <vt:lpstr>Damask</vt:lpstr>
      <vt:lpstr>God Cares How     you dress</vt:lpstr>
      <vt:lpstr>Modesty Misconceptions</vt:lpstr>
      <vt:lpstr>Modesty considerations</vt:lpstr>
      <vt:lpstr>Survey</vt:lpstr>
      <vt:lpstr>Quote</vt:lpstr>
      <vt:lpstr>Clothed but naked</vt:lpstr>
      <vt:lpstr>Clothed but naked</vt:lpstr>
      <vt:lpstr>Clothed but exposed</vt:lpstr>
      <vt:lpstr>Are there New Testament Scriptures which are relevant to this topic?</vt:lpstr>
      <vt:lpstr>Relevant scriptures</vt:lpstr>
      <vt:lpstr>Relevant scriptures</vt:lpstr>
      <vt:lpstr>Quote</vt:lpstr>
      <vt:lpstr>1 Timothy 2:9                 Other versions</vt:lpstr>
      <vt:lpstr>1 Timothy 2:9                 Other versions</vt:lpstr>
      <vt:lpstr>Definitions</vt:lpstr>
      <vt:lpstr>application</vt:lpstr>
      <vt:lpstr>God Cares How     you dress</vt:lpstr>
      <vt:lpstr>Relevant scriptures</vt:lpstr>
      <vt:lpstr>Relevant scriptures</vt:lpstr>
      <vt:lpstr>Definitions</vt:lpstr>
      <vt:lpstr>application</vt:lpstr>
      <vt:lpstr>Definitions</vt:lpstr>
      <vt:lpstr>application</vt:lpstr>
      <vt:lpstr>application</vt:lpstr>
      <vt:lpstr>defintions</vt:lpstr>
      <vt:lpstr>application</vt:lpstr>
      <vt:lpstr>Final admonitions</vt:lpstr>
      <vt:lpstr>Final admonitions</vt:lpstr>
      <vt:lpstr>God Cares How     you dress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Adonis Bailey</dc:creator>
  <cp:lastModifiedBy>Adonis Bailey</cp:lastModifiedBy>
  <cp:revision>37</cp:revision>
  <cp:lastPrinted>2014-04-06T15:56:30Z</cp:lastPrinted>
  <dcterms:created xsi:type="dcterms:W3CDTF">2014-04-04T15:47:27Z</dcterms:created>
  <dcterms:modified xsi:type="dcterms:W3CDTF">2014-04-07T20:50:43Z</dcterms:modified>
</cp:coreProperties>
</file>