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59" r:id="rId3"/>
    <p:sldId id="292" r:id="rId4"/>
    <p:sldId id="295" r:id="rId5"/>
    <p:sldId id="297" r:id="rId6"/>
    <p:sldId id="296" r:id="rId7"/>
    <p:sldId id="263" r:id="rId8"/>
    <p:sldId id="265" r:id="rId9"/>
    <p:sldId id="294" r:id="rId10"/>
    <p:sldId id="266" r:id="rId11"/>
    <p:sldId id="267" r:id="rId12"/>
    <p:sldId id="268" r:id="rId13"/>
    <p:sldId id="269" r:id="rId14"/>
    <p:sldId id="270" r:id="rId15"/>
    <p:sldId id="271" r:id="rId16"/>
    <p:sldId id="272" r:id="rId17"/>
    <p:sldId id="273" r:id="rId18"/>
    <p:sldId id="298" r:id="rId19"/>
    <p:sldId id="276" r:id="rId20"/>
    <p:sldId id="275" r:id="rId21"/>
    <p:sldId id="281" r:id="rId22"/>
    <p:sldId id="283" r:id="rId23"/>
    <p:sldId id="284" r:id="rId24"/>
    <p:sldId id="286" r:id="rId25"/>
    <p:sldId id="287" r:id="rId26"/>
    <p:sldId id="285" r:id="rId27"/>
    <p:sldId id="279" r:id="rId28"/>
    <p:sldId id="299" r:id="rId29"/>
    <p:sldId id="277" r:id="rId30"/>
    <p:sldId id="288" r:id="rId31"/>
    <p:sldId id="300"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32" autoAdjust="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02"/>
    </p:cViewPr>
  </p:sorterViewPr>
  <p:notesViewPr>
    <p:cSldViewPr>
      <p:cViewPr varScale="1">
        <p:scale>
          <a:sx n="69" d="100"/>
          <a:sy n="69" d="100"/>
        </p:scale>
        <p:origin x="-3318" y="-1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E041E8B2-EDEE-48E2-92C8-9578D2CB08DD}" type="datetimeFigureOut">
              <a:rPr lang="en-US" smtClean="0"/>
              <a:t>4/20/2014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EAC6209-F5D5-4475-B065-7359E8207294}" type="slidenum">
              <a:rPr lang="en-US" smtClean="0"/>
              <a:t>‹#›</a:t>
            </a:fld>
            <a:endParaRPr lang="en-US"/>
          </a:p>
        </p:txBody>
      </p:sp>
    </p:spTree>
    <p:extLst>
      <p:ext uri="{BB962C8B-B14F-4D97-AF65-F5344CB8AC3E}">
        <p14:creationId xmlns:p14="http://schemas.microsoft.com/office/powerpoint/2010/main" val="555448517"/>
      </p:ext>
    </p:extLst>
  </p:cSld>
  <p:clrMap bg1="lt1" tx1="dk1" bg2="lt2" tx2="dk2" accent1="accent1" accent2="accent2" accent3="accent3" accent4="accent4" accent5="accent5" accent6="accent6" hlink="hlink" folHlink="folHlink"/>
  <p:notesStyle>
    <a:lvl1pPr marL="228600" indent="-228600" algn="l" defTabSz="914400" rtl="0" eaLnBrk="1" latinLnBrk="0" hangingPunct="1">
      <a:buFont typeface="+mj-lt"/>
      <a:buAutoNum type="arabicPeriod"/>
      <a:defRPr sz="1200" kern="1200">
        <a:solidFill>
          <a:schemeClr val="tx1"/>
        </a:solidFill>
        <a:latin typeface="+mn-lt"/>
        <a:ea typeface="+mn-ea"/>
        <a:cs typeface="+mn-cs"/>
      </a:defRPr>
    </a:lvl1pPr>
    <a:lvl2pPr marL="457200" algn="l" defTabSz="914400" rtl="0" eaLnBrk="1" latinLnBrk="0" hangingPunct="1">
      <a:buFont typeface="Arial" pitchFamily="34" charset="0"/>
      <a:buChar char="•"/>
      <a:defRPr sz="1200" kern="1200">
        <a:solidFill>
          <a:schemeClr val="tx1"/>
        </a:solidFill>
        <a:latin typeface="+mn-lt"/>
        <a:ea typeface="+mn-ea"/>
        <a:cs typeface="+mn-cs"/>
      </a:defRPr>
    </a:lvl2pPr>
    <a:lvl3pPr marL="914400"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E57CA2-79C8-4D19-9A1E-D76441F8D054}"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Luke 24:5 - “Why do you seek the living One among the dead?”</a:t>
            </a:r>
          </a:p>
        </p:txBody>
      </p:sp>
    </p:spTree>
    <p:extLst>
      <p:ext uri="{BB962C8B-B14F-4D97-AF65-F5344CB8AC3E}">
        <p14:creationId xmlns:p14="http://schemas.microsoft.com/office/powerpoint/2010/main" val="309981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10</a:t>
            </a:fld>
            <a:endParaRPr lang="en-US"/>
          </a:p>
        </p:txBody>
      </p:sp>
    </p:spTree>
    <p:extLst>
      <p:ext uri="{BB962C8B-B14F-4D97-AF65-F5344CB8AC3E}">
        <p14:creationId xmlns:p14="http://schemas.microsoft.com/office/powerpoint/2010/main" val="429329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11</a:t>
            </a:fld>
            <a:endParaRPr lang="en-US"/>
          </a:p>
        </p:txBody>
      </p:sp>
    </p:spTree>
    <p:extLst>
      <p:ext uri="{BB962C8B-B14F-4D97-AF65-F5344CB8AC3E}">
        <p14:creationId xmlns:p14="http://schemas.microsoft.com/office/powerpoint/2010/main" val="39154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12</a:t>
            </a:fld>
            <a:endParaRPr lang="en-US"/>
          </a:p>
        </p:txBody>
      </p:sp>
    </p:spTree>
    <p:extLst>
      <p:ext uri="{BB962C8B-B14F-4D97-AF65-F5344CB8AC3E}">
        <p14:creationId xmlns:p14="http://schemas.microsoft.com/office/powerpoint/2010/main" val="141145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13</a:t>
            </a:fld>
            <a:endParaRPr lang="en-US"/>
          </a:p>
        </p:txBody>
      </p:sp>
    </p:spTree>
    <p:extLst>
      <p:ext uri="{BB962C8B-B14F-4D97-AF65-F5344CB8AC3E}">
        <p14:creationId xmlns:p14="http://schemas.microsoft.com/office/powerpoint/2010/main" val="134373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14</a:t>
            </a:fld>
            <a:endParaRPr lang="en-US"/>
          </a:p>
        </p:txBody>
      </p:sp>
    </p:spTree>
    <p:extLst>
      <p:ext uri="{BB962C8B-B14F-4D97-AF65-F5344CB8AC3E}">
        <p14:creationId xmlns:p14="http://schemas.microsoft.com/office/powerpoint/2010/main" val="3380365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15</a:t>
            </a:fld>
            <a:endParaRPr lang="en-US"/>
          </a:p>
        </p:txBody>
      </p:sp>
    </p:spTree>
    <p:extLst>
      <p:ext uri="{BB962C8B-B14F-4D97-AF65-F5344CB8AC3E}">
        <p14:creationId xmlns:p14="http://schemas.microsoft.com/office/powerpoint/2010/main" val="66159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16</a:t>
            </a:fld>
            <a:endParaRPr lang="en-US"/>
          </a:p>
        </p:txBody>
      </p:sp>
    </p:spTree>
    <p:extLst>
      <p:ext uri="{BB962C8B-B14F-4D97-AF65-F5344CB8AC3E}">
        <p14:creationId xmlns:p14="http://schemas.microsoft.com/office/powerpoint/2010/main" val="159433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17</a:t>
            </a:fld>
            <a:endParaRPr lang="en-US"/>
          </a:p>
        </p:txBody>
      </p:sp>
    </p:spTree>
    <p:extLst>
      <p:ext uri="{BB962C8B-B14F-4D97-AF65-F5344CB8AC3E}">
        <p14:creationId xmlns:p14="http://schemas.microsoft.com/office/powerpoint/2010/main" val="70763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E57CA2-79C8-4D19-9A1E-D76441F8D054}" type="slidenum">
              <a:rPr lang="en-US" smtClean="0"/>
              <a:pPr/>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Luke 24:5 - “Why do you seek the living One among the dead?”</a:t>
            </a:r>
          </a:p>
        </p:txBody>
      </p:sp>
    </p:spTree>
    <p:extLst>
      <p:ext uri="{BB962C8B-B14F-4D97-AF65-F5344CB8AC3E}">
        <p14:creationId xmlns:p14="http://schemas.microsoft.com/office/powerpoint/2010/main" val="389558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19</a:t>
            </a:fld>
            <a:endParaRPr lang="en-US"/>
          </a:p>
        </p:txBody>
      </p:sp>
    </p:spTree>
    <p:extLst>
      <p:ext uri="{BB962C8B-B14F-4D97-AF65-F5344CB8AC3E}">
        <p14:creationId xmlns:p14="http://schemas.microsoft.com/office/powerpoint/2010/main" val="248371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2</a:t>
            </a:fld>
            <a:endParaRPr lang="en-US"/>
          </a:p>
        </p:txBody>
      </p:sp>
    </p:spTree>
    <p:extLst>
      <p:ext uri="{BB962C8B-B14F-4D97-AF65-F5344CB8AC3E}">
        <p14:creationId xmlns:p14="http://schemas.microsoft.com/office/powerpoint/2010/main" val="1844483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Disposition of disciples</a:t>
            </a:r>
          </a:p>
          <a:p>
            <a:pPr lvl="1" eaLnBrk="1" hangingPunct="1"/>
            <a:r>
              <a:rPr lang="en-US" dirty="0" smtClean="0"/>
              <a:t>Matthew 26:56; Mark 14:50 – all fled when Jesus was arrested, except for John (John 18:15-16) </a:t>
            </a:r>
            <a:r>
              <a:rPr lang="en-US" baseline="0" dirty="0" smtClean="0"/>
              <a:t> and Peter following from a distance (Luke 22:54).</a:t>
            </a:r>
          </a:p>
          <a:p>
            <a:pPr lvl="0" eaLnBrk="1" hangingPunct="1">
              <a:buAutoNum type="arabicPeriod"/>
            </a:pPr>
            <a:r>
              <a:rPr lang="en-US" baseline="0" dirty="0" smtClean="0"/>
              <a:t>Grave clothes left behind</a:t>
            </a:r>
          </a:p>
          <a:p>
            <a:pPr lvl="1" eaLnBrk="1" hangingPunct="1"/>
            <a:r>
              <a:rPr lang="en-US" baseline="0" dirty="0" smtClean="0"/>
              <a:t>John 19:40 – body of Jesus was bound in linen wrappings</a:t>
            </a:r>
          </a:p>
          <a:p>
            <a:pPr lvl="1" eaLnBrk="1" hangingPunct="1"/>
            <a:r>
              <a:rPr lang="en-US" baseline="0" dirty="0" smtClean="0"/>
              <a:t>John 20:6-7 – Why would thieves take time to unwrap body of Jesus and leave the linen wrappings behind?</a:t>
            </a:r>
            <a:endParaRPr lang="en-US" dirty="0" smtClean="0"/>
          </a:p>
          <a:p>
            <a:pPr>
              <a:buAutoNum type="arabicPeriod"/>
            </a:pPr>
            <a:endParaRPr lang="en-US" dirty="0"/>
          </a:p>
        </p:txBody>
      </p:sp>
      <p:sp>
        <p:nvSpPr>
          <p:cNvPr id="4" name="Slide Number Placeholder 3"/>
          <p:cNvSpPr>
            <a:spLocks noGrp="1"/>
          </p:cNvSpPr>
          <p:nvPr>
            <p:ph type="sldNum" sz="quarter" idx="10"/>
          </p:nvPr>
        </p:nvSpPr>
        <p:spPr/>
        <p:txBody>
          <a:bodyPr/>
          <a:lstStyle/>
          <a:p>
            <a:fld id="{9EAC6209-F5D5-4475-B065-7359E8207294}" type="slidenum">
              <a:rPr lang="en-US" smtClean="0"/>
              <a:t>20</a:t>
            </a:fld>
            <a:endParaRPr lang="en-US"/>
          </a:p>
        </p:txBody>
      </p:sp>
    </p:spTree>
    <p:extLst>
      <p:ext uri="{BB962C8B-B14F-4D97-AF65-F5344CB8AC3E}">
        <p14:creationId xmlns:p14="http://schemas.microsoft.com/office/powerpoint/2010/main" val="177683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9EAC6209-F5D5-4475-B065-7359E8207294}" type="slidenum">
              <a:rPr lang="en-US" smtClean="0"/>
              <a:t>21</a:t>
            </a:fld>
            <a:endParaRPr lang="en-US"/>
          </a:p>
        </p:txBody>
      </p:sp>
    </p:spTree>
    <p:extLst>
      <p:ext uri="{BB962C8B-B14F-4D97-AF65-F5344CB8AC3E}">
        <p14:creationId xmlns:p14="http://schemas.microsoft.com/office/powerpoint/2010/main" val="3149648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9EAC6209-F5D5-4475-B065-7359E8207294}" type="slidenum">
              <a:rPr lang="en-US" smtClean="0"/>
              <a:t>22</a:t>
            </a:fld>
            <a:endParaRPr lang="en-US"/>
          </a:p>
        </p:txBody>
      </p:sp>
    </p:spTree>
    <p:extLst>
      <p:ext uri="{BB962C8B-B14F-4D97-AF65-F5344CB8AC3E}">
        <p14:creationId xmlns:p14="http://schemas.microsoft.com/office/powerpoint/2010/main" val="2161297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9EAC6209-F5D5-4475-B065-7359E8207294}" type="slidenum">
              <a:rPr lang="en-US" smtClean="0"/>
              <a:t>23</a:t>
            </a:fld>
            <a:endParaRPr lang="en-US"/>
          </a:p>
        </p:txBody>
      </p:sp>
    </p:spTree>
    <p:extLst>
      <p:ext uri="{BB962C8B-B14F-4D97-AF65-F5344CB8AC3E}">
        <p14:creationId xmlns:p14="http://schemas.microsoft.com/office/powerpoint/2010/main" val="397278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5605FAC-F9C6-4D9E-8298-C01D58611C93}" type="slidenum">
              <a:rPr lang="en-US" smtClean="0"/>
              <a:pPr/>
              <a:t>24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21569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AA5DDB2-14B6-4723-8E74-9686C363EA25}" type="slidenum">
              <a:rPr lang="en-US" smtClean="0"/>
              <a:pPr/>
              <a:t>25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0125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9EAC6209-F5D5-4475-B065-7359E8207294}" type="slidenum">
              <a:rPr lang="en-US" smtClean="0"/>
              <a:t>26</a:t>
            </a:fld>
            <a:endParaRPr lang="en-US"/>
          </a:p>
        </p:txBody>
      </p:sp>
    </p:spTree>
    <p:extLst>
      <p:ext uri="{BB962C8B-B14F-4D97-AF65-F5344CB8AC3E}">
        <p14:creationId xmlns:p14="http://schemas.microsoft.com/office/powerpoint/2010/main" val="4062485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9EAC6209-F5D5-4475-B065-7359E8207294}" type="slidenum">
              <a:rPr lang="en-US" smtClean="0"/>
              <a:t>27</a:t>
            </a:fld>
            <a:endParaRPr lang="en-US"/>
          </a:p>
        </p:txBody>
      </p:sp>
    </p:spTree>
    <p:extLst>
      <p:ext uri="{BB962C8B-B14F-4D97-AF65-F5344CB8AC3E}">
        <p14:creationId xmlns:p14="http://schemas.microsoft.com/office/powerpoint/2010/main" val="3836510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9EAC6209-F5D5-4475-B065-7359E8207294}" type="slidenum">
              <a:rPr lang="en-US" smtClean="0"/>
              <a:t>28</a:t>
            </a:fld>
            <a:endParaRPr lang="en-US"/>
          </a:p>
        </p:txBody>
      </p:sp>
    </p:spTree>
    <p:extLst>
      <p:ext uri="{BB962C8B-B14F-4D97-AF65-F5344CB8AC3E}">
        <p14:creationId xmlns:p14="http://schemas.microsoft.com/office/powerpoint/2010/main" val="3558132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Takes a number of years to develop</a:t>
            </a:r>
          </a:p>
          <a:p>
            <a:pPr lvl="1" eaLnBrk="1" hangingPunct="1"/>
            <a:r>
              <a:rPr lang="en-US" dirty="0" smtClean="0"/>
              <a:t>“There are no parallels in other literature of myth developing and being believed in the presence of eye-witnesses and within the short timeframe in which the New Testament was formed.” Christiananswers.net</a:t>
            </a:r>
          </a:p>
          <a:p>
            <a:pPr lvl="1" eaLnBrk="1" hangingPunct="1"/>
            <a:r>
              <a:rPr lang="en-US" dirty="0" smtClean="0"/>
              <a:t>John </a:t>
            </a:r>
            <a:r>
              <a:rPr lang="en-US" dirty="0" err="1" smtClean="0"/>
              <a:t>Macquarrie</a:t>
            </a:r>
            <a:r>
              <a:rPr lang="en-US" dirty="0" smtClean="0"/>
              <a:t> writes, </a:t>
            </a:r>
            <a:r>
              <a:rPr lang="en-US" i="1" dirty="0" smtClean="0"/>
              <a:t>"Myth is usually characterized by a remoteness in time and space… as having taken place long ago."</a:t>
            </a:r>
            <a:r>
              <a:rPr lang="en-US" dirty="0" smtClean="0"/>
              <a:t> By contrast the Gospels concern </a:t>
            </a:r>
            <a:r>
              <a:rPr lang="en-US" i="1" dirty="0" smtClean="0"/>
              <a:t>"an event that had a particularly definite location in Palestine… under Pontius Pilate, only a generation or so before the New Testament account of these happenings."</a:t>
            </a:r>
            <a:r>
              <a:rPr lang="en-US" dirty="0" smtClean="0"/>
              <a:t> [John </a:t>
            </a:r>
            <a:r>
              <a:rPr lang="en-US" dirty="0" err="1" smtClean="0"/>
              <a:t>Macquarrie</a:t>
            </a:r>
            <a:r>
              <a:rPr lang="en-US" dirty="0" smtClean="0"/>
              <a:t>, </a:t>
            </a:r>
            <a:r>
              <a:rPr lang="en-US" i="1" dirty="0" smtClean="0"/>
              <a:t>God-Talk: An Examination of the Language and Logic of Theology</a:t>
            </a:r>
            <a:r>
              <a:rPr lang="en-US" dirty="0" smtClean="0"/>
              <a:t> (Harper, 1967), pp. 177-180.] </a:t>
            </a:r>
          </a:p>
          <a:p>
            <a:pPr lvl="1" eaLnBrk="1" hangingPunct="1"/>
            <a:r>
              <a:rPr lang="en-US" dirty="0" smtClean="0"/>
              <a:t>Paul’s first letters are within</a:t>
            </a:r>
            <a:r>
              <a:rPr lang="en-US" baseline="0" dirty="0" smtClean="0"/>
              <a:t> 25 years of Jesus’ resurrection while the gospels are within 21 years.</a:t>
            </a:r>
          </a:p>
          <a:p>
            <a:pPr lvl="1" eaLnBrk="1" hangingPunct="1"/>
            <a:r>
              <a:rPr lang="en-US" baseline="0" dirty="0" smtClean="0"/>
              <a:t>This explain why many scholars attempt to give much later dates to many NT books, they need the time and space to propagate their myth theory.</a:t>
            </a:r>
          </a:p>
          <a:p>
            <a:pPr lvl="0" eaLnBrk="1" hangingPunct="1">
              <a:buAutoNum type="arabicPeriod"/>
            </a:pPr>
            <a:r>
              <a:rPr lang="en-US" baseline="0" dirty="0" smtClean="0"/>
              <a:t>Many hostile witnesses</a:t>
            </a:r>
          </a:p>
          <a:p>
            <a:pPr lvl="1" eaLnBrk="1" hangingPunct="1"/>
            <a:r>
              <a:rPr lang="en-US" baseline="0" dirty="0" smtClean="0"/>
              <a:t>“</a:t>
            </a:r>
            <a:r>
              <a:rPr lang="en-US" dirty="0" smtClean="0"/>
              <a:t>These opponents had both motives and means to correct falsehoods about Him had the first disciples attempted them.</a:t>
            </a:r>
            <a:r>
              <a:rPr lang="en-US" baseline="0" dirty="0" smtClean="0"/>
              <a:t> </a:t>
            </a:r>
            <a:r>
              <a:rPr lang="en-US" dirty="0" smtClean="0"/>
              <a:t>Yet their opportunity did not produce a serious correction.”  Christiananswers.net</a:t>
            </a:r>
          </a:p>
        </p:txBody>
      </p:sp>
      <p:sp>
        <p:nvSpPr>
          <p:cNvPr id="4" name="Slide Number Placeholder 3"/>
          <p:cNvSpPr>
            <a:spLocks noGrp="1"/>
          </p:cNvSpPr>
          <p:nvPr>
            <p:ph type="sldNum" sz="quarter" idx="10"/>
          </p:nvPr>
        </p:nvSpPr>
        <p:spPr/>
        <p:txBody>
          <a:bodyPr/>
          <a:lstStyle/>
          <a:p>
            <a:fld id="{9EAC6209-F5D5-4475-B065-7359E8207294}" type="slidenum">
              <a:rPr lang="en-US" smtClean="0"/>
              <a:t>29</a:t>
            </a:fld>
            <a:endParaRPr lang="en-US"/>
          </a:p>
        </p:txBody>
      </p:sp>
    </p:spTree>
    <p:extLst>
      <p:ext uri="{BB962C8B-B14F-4D97-AF65-F5344CB8AC3E}">
        <p14:creationId xmlns:p14="http://schemas.microsoft.com/office/powerpoint/2010/main" val="321418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C6209-F5D5-4475-B065-7359E8207294}" type="slidenum">
              <a:rPr lang="en-US" smtClean="0"/>
              <a:t>3</a:t>
            </a:fld>
            <a:endParaRPr lang="en-US"/>
          </a:p>
        </p:txBody>
      </p:sp>
    </p:spTree>
    <p:extLst>
      <p:ext uri="{BB962C8B-B14F-4D97-AF65-F5344CB8AC3E}">
        <p14:creationId xmlns:p14="http://schemas.microsoft.com/office/powerpoint/2010/main" val="1546038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30</a:t>
            </a:fld>
            <a:endParaRPr lang="en-US"/>
          </a:p>
        </p:txBody>
      </p:sp>
    </p:spTree>
    <p:extLst>
      <p:ext uri="{BB962C8B-B14F-4D97-AF65-F5344CB8AC3E}">
        <p14:creationId xmlns:p14="http://schemas.microsoft.com/office/powerpoint/2010/main" val="2673607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E57CA2-79C8-4D19-9A1E-D76441F8D054}" type="slidenum">
              <a:rPr lang="en-US" smtClean="0"/>
              <a:pPr/>
              <a:t>31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Luke 24:5 - “Why do you seek the living One among the dead?”</a:t>
            </a:r>
          </a:p>
        </p:txBody>
      </p:sp>
    </p:spTree>
    <p:extLst>
      <p:ext uri="{BB962C8B-B14F-4D97-AF65-F5344CB8AC3E}">
        <p14:creationId xmlns:p14="http://schemas.microsoft.com/office/powerpoint/2010/main" val="317465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C6209-F5D5-4475-B065-7359E8207294}" type="slidenum">
              <a:rPr lang="en-US" smtClean="0"/>
              <a:t>4</a:t>
            </a:fld>
            <a:endParaRPr lang="en-US"/>
          </a:p>
        </p:txBody>
      </p:sp>
    </p:spTree>
    <p:extLst>
      <p:ext uri="{BB962C8B-B14F-4D97-AF65-F5344CB8AC3E}">
        <p14:creationId xmlns:p14="http://schemas.microsoft.com/office/powerpoint/2010/main" val="4387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C6209-F5D5-4475-B065-7359E8207294}" type="slidenum">
              <a:rPr lang="en-US" smtClean="0"/>
              <a:t>5</a:t>
            </a:fld>
            <a:endParaRPr lang="en-US"/>
          </a:p>
        </p:txBody>
      </p:sp>
    </p:spTree>
    <p:extLst>
      <p:ext uri="{BB962C8B-B14F-4D97-AF65-F5344CB8AC3E}">
        <p14:creationId xmlns:p14="http://schemas.microsoft.com/office/powerpoint/2010/main" val="257755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25:31-46 – resurrection is implied – eternal life and condemnation are</a:t>
            </a:r>
            <a:r>
              <a:rPr lang="en-US" baseline="0" dirty="0" smtClean="0"/>
              <a:t> under consideration but these bodies are temporary.</a:t>
            </a:r>
            <a:endParaRPr lang="en-US" dirty="0"/>
          </a:p>
        </p:txBody>
      </p:sp>
      <p:sp>
        <p:nvSpPr>
          <p:cNvPr id="4" name="Slide Number Placeholder 3"/>
          <p:cNvSpPr>
            <a:spLocks noGrp="1"/>
          </p:cNvSpPr>
          <p:nvPr>
            <p:ph type="sldNum" sz="quarter" idx="10"/>
          </p:nvPr>
        </p:nvSpPr>
        <p:spPr/>
        <p:txBody>
          <a:bodyPr/>
          <a:lstStyle/>
          <a:p>
            <a:fld id="{9EAC6209-F5D5-4475-B065-7359E8207294}" type="slidenum">
              <a:rPr lang="en-US" smtClean="0"/>
              <a:t>6</a:t>
            </a:fld>
            <a:endParaRPr lang="en-US"/>
          </a:p>
        </p:txBody>
      </p:sp>
    </p:spTree>
    <p:extLst>
      <p:ext uri="{BB962C8B-B14F-4D97-AF65-F5344CB8AC3E}">
        <p14:creationId xmlns:p14="http://schemas.microsoft.com/office/powerpoint/2010/main" val="186252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7</a:t>
            </a:fld>
            <a:endParaRPr lang="en-US"/>
          </a:p>
        </p:txBody>
      </p:sp>
    </p:spTree>
    <p:extLst>
      <p:ext uri="{BB962C8B-B14F-4D97-AF65-F5344CB8AC3E}">
        <p14:creationId xmlns:p14="http://schemas.microsoft.com/office/powerpoint/2010/main" val="115032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8</a:t>
            </a:fld>
            <a:endParaRPr lang="en-US"/>
          </a:p>
        </p:txBody>
      </p:sp>
    </p:spTree>
    <p:extLst>
      <p:ext uri="{BB962C8B-B14F-4D97-AF65-F5344CB8AC3E}">
        <p14:creationId xmlns:p14="http://schemas.microsoft.com/office/powerpoint/2010/main" val="331230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6209-F5D5-4475-B065-7359E8207294}" type="slidenum">
              <a:rPr lang="en-US" smtClean="0"/>
              <a:t>9</a:t>
            </a:fld>
            <a:endParaRPr lang="en-US"/>
          </a:p>
        </p:txBody>
      </p:sp>
    </p:spTree>
    <p:extLst>
      <p:ext uri="{BB962C8B-B14F-4D97-AF65-F5344CB8AC3E}">
        <p14:creationId xmlns:p14="http://schemas.microsoft.com/office/powerpoint/2010/main" val="3363072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 descr="emptytomb"/>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a:outerShdw dist="35921" dir="2700000" algn="ctr" rotWithShape="0">
              <a:schemeClr val="accent2"/>
            </a:outerShdw>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b="1">
                <a:ln>
                  <a:solidFill>
                    <a:schemeClr val="tx1">
                      <a:alpha val="75000"/>
                    </a:schemeClr>
                  </a:solidFill>
                </a:ln>
                <a:latin typeface="Arial Black" pitchFamily="34" charset="0"/>
              </a:defRPr>
            </a:lvl1pPr>
            <a:lvl2pPr>
              <a:defRPr b="1">
                <a:ln>
                  <a:solidFill>
                    <a:schemeClr val="tx1">
                      <a:alpha val="75000"/>
                    </a:schemeClr>
                  </a:solidFill>
                </a:ln>
                <a:latin typeface="Arial Rounded MT Bold" pitchFamily="34" charset="0"/>
              </a:defRPr>
            </a:lvl2pPr>
            <a:lvl3pPr>
              <a:defRPr b="1">
                <a:ln>
                  <a:solidFill>
                    <a:schemeClr val="tx1">
                      <a:alpha val="75000"/>
                    </a:schemeClr>
                  </a:solidFill>
                </a:ln>
                <a:latin typeface="Arial Rounded MT Bold" pitchFamily="34" charset="0"/>
              </a:defRPr>
            </a:lvl3pPr>
            <a:lvl4pPr>
              <a:defRPr>
                <a:ln>
                  <a:solidFill>
                    <a:schemeClr val="tx1">
                      <a:alpha val="75000"/>
                    </a:schemeClr>
                  </a:solidFill>
                </a:ln>
                <a:latin typeface="Arial Rounded MT Bold" pitchFamily="34" charset="0"/>
              </a:defRPr>
            </a:lvl4pPr>
            <a:lvl5pPr>
              <a:defRPr>
                <a:ln>
                  <a:solidFill>
                    <a:schemeClr val="tx1">
                      <a:alpha val="75000"/>
                    </a:schemeClr>
                  </a:solidFill>
                </a:l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7F49C6-B48C-4245-B428-E2B455FFBBF6}" type="datetimeFigureOut">
              <a:rPr lang="en-US" smtClean="0"/>
              <a:t>4/20/2014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2602F2-18E7-43A2-AC29-3B2401708F1F}" type="slidenum">
              <a:rPr lang="en-US" smtClean="0"/>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emptytomb"/>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a:effectLst>
            <a:outerShdw dist="35921" dir="2700000" algn="ctr" rotWithShape="0">
              <a:schemeClr val="accent2"/>
            </a:outerShdw>
          </a:effectLst>
        </p:spPr>
      </p:pic>
      <p:sp>
        <p:nvSpPr>
          <p:cNvPr id="8" name="Rectangle 9"/>
          <p:cNvSpPr>
            <a:spLocks noChangeArrowheads="1"/>
          </p:cNvSpPr>
          <p:nvPr userDrawn="1"/>
        </p:nvSpPr>
        <p:spPr bwMode="auto">
          <a:xfrm>
            <a:off x="0" y="0"/>
            <a:ext cx="9144000" cy="6858000"/>
          </a:xfrm>
          <a:prstGeom prst="rect">
            <a:avLst/>
          </a:prstGeom>
          <a:gradFill rotWithShape="1">
            <a:gsLst>
              <a:gs pos="0">
                <a:srgbClr val="181818">
                  <a:alpha val="40000"/>
                </a:srgbClr>
              </a:gs>
              <a:gs pos="100000">
                <a:srgbClr val="333333"/>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00"/>
          </a:solidFill>
          <a:effectLst>
            <a:outerShdw blurRad="38100" dist="38100" dir="2700000" algn="tl">
              <a:srgbClr val="000000">
                <a:alpha val="43137"/>
              </a:srgbClr>
            </a:outerShdw>
          </a:effectLst>
          <a:latin typeface="Balloonist SF"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Arial Rounded MT 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Berlin Sans FB"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Berlin Sans FB"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7653" name="Picture 5" descr="emptytomb"/>
          <p:cNvPicPr>
            <a:picLocks noChangeAspect="1" noChangeArrowheads="1"/>
          </p:cNvPicPr>
          <p:nvPr/>
        </p:nvPicPr>
        <p:blipFill>
          <a:blip r:embed="rId3" cstate="print"/>
          <a:srcRect/>
          <a:stretch>
            <a:fillRect/>
          </a:stretch>
        </p:blipFill>
        <p:spPr bwMode="auto">
          <a:xfrm>
            <a:off x="0" y="0"/>
            <a:ext cx="9144000" cy="6858000"/>
          </a:xfrm>
          <a:prstGeom prst="rect">
            <a:avLst/>
          </a:prstGeom>
          <a:ln w="9525">
            <a:noFill/>
            <a:miter lim="800000"/>
            <a:headEnd/>
            <a:tailEnd/>
          </a:ln>
          <a:effectLst>
            <a:outerShdw dist="35921" dir="2700000" algn="ctr" rotWithShape="0">
              <a:schemeClr val="bg1"/>
            </a:outerShdw>
          </a:effectLst>
        </p:spPr>
        <p:style>
          <a:lnRef idx="0">
            <a:scrgbClr r="0" g="0" b="0"/>
          </a:lnRef>
          <a:fillRef idx="1003">
            <a:schemeClr val="dk2"/>
          </a:fillRef>
          <a:effectRef idx="0">
            <a:scrgbClr r="0" g="0" b="0"/>
          </a:effectRef>
          <a:fontRef idx="major"/>
        </p:style>
      </p:pic>
      <p:sp>
        <p:nvSpPr>
          <p:cNvPr id="27654" name="Text Box 6"/>
          <p:cNvSpPr txBox="1">
            <a:spLocks noChangeArrowheads="1"/>
          </p:cNvSpPr>
          <p:nvPr/>
        </p:nvSpPr>
        <p:spPr bwMode="auto">
          <a:xfrm>
            <a:off x="228600" y="228600"/>
            <a:ext cx="8686800" cy="861774"/>
          </a:xfrm>
          <a:prstGeom prst="rect">
            <a:avLst/>
          </a:prstGeom>
          <a:ln>
            <a:headEnd/>
            <a:tailEnd/>
          </a:ln>
          <a:effectLst>
            <a:outerShdw blurRad="40000" dist="23000" dir="5400000" rotWithShape="0">
              <a:schemeClr val="tx1">
                <a:alpha val="35000"/>
              </a:scheme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defRPr/>
            </a:pPr>
            <a:r>
              <a:rPr lang="en-US" sz="5000" dirty="0" smtClean="0">
                <a:latin typeface="Balloonist SF" pitchFamily="34" charset="0"/>
              </a:rPr>
              <a:t>The Resurrection of Jesus</a:t>
            </a:r>
          </a:p>
        </p:txBody>
      </p:sp>
      <p:sp>
        <p:nvSpPr>
          <p:cNvPr id="6" name="Text Box 6"/>
          <p:cNvSpPr txBox="1">
            <a:spLocks noChangeArrowheads="1"/>
          </p:cNvSpPr>
          <p:nvPr/>
        </p:nvSpPr>
        <p:spPr bwMode="auto">
          <a:xfrm>
            <a:off x="228600" y="5382161"/>
            <a:ext cx="86868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3200" dirty="0" smtClean="0">
                <a:latin typeface="Balloonist SF" pitchFamily="34" charset="0"/>
              </a:rPr>
              <a:t>“Why do you seek the living among the dead?”</a:t>
            </a:r>
          </a:p>
          <a:p>
            <a:pPr algn="r">
              <a:defRPr/>
            </a:pPr>
            <a:r>
              <a:rPr lang="en-US" sz="2400" dirty="0" smtClean="0">
                <a:latin typeface="Balloonist SF" pitchFamily="34" charset="0"/>
              </a:rPr>
              <a:t>Luke 24:5</a:t>
            </a:r>
            <a:endParaRPr lang="en-US" sz="2400" dirty="0">
              <a:latin typeface="Balloonist SF"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itchFamily="34" charset="0"/>
              </a:rPr>
              <a:t>An empty tomb - Matt 28:1-8</a:t>
            </a:r>
          </a:p>
          <a:p>
            <a:pPr lvl="1"/>
            <a:r>
              <a:rPr lang="en-US" i="1" dirty="0" smtClean="0"/>
              <a:t>“The resurrection . . . Could not have been maintained in Jerusalem for a single day, for a single hour, if the emptiness of the tomb had not been established as a fact for all concerned.”  </a:t>
            </a:r>
          </a:p>
          <a:p>
            <a:pPr lvl="1" algn="r">
              <a:buNone/>
            </a:pPr>
            <a:r>
              <a:rPr lang="en-US" dirty="0" smtClean="0"/>
              <a:t>Paul </a:t>
            </a:r>
            <a:r>
              <a:rPr lang="en-US" dirty="0" err="1" smtClean="0"/>
              <a:t>Althus</a:t>
            </a:r>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itchFamily="34" charset="0"/>
              </a:rPr>
              <a:t>An empty tomb - Matt 28:1-15</a:t>
            </a:r>
          </a:p>
          <a:p>
            <a:pPr lvl="1"/>
            <a:r>
              <a:rPr lang="en-US" i="1" dirty="0" smtClean="0"/>
              <a:t>“In all the fragments and echoes of this far-off controversy which have come down to us we are no where told that any responsible person asserted that the body of Jesus was still in the tomb.  We are only given reasons why it was not there.  Running all through these ancient documents is the persistent assumption that the tomb of Christ was vacant.”                             </a:t>
            </a:r>
          </a:p>
          <a:p>
            <a:pPr lvl="1" algn="r">
              <a:buNone/>
            </a:pPr>
            <a:r>
              <a:rPr lang="en-US" dirty="0" smtClean="0"/>
              <a:t>Frank Morison</a:t>
            </a:r>
          </a:p>
          <a:p>
            <a:endParaRPr lang="en-US"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Arial Rounded MT Bold" pitchFamily="34" charset="0"/>
              </a:rPr>
              <a:t>An empty tomb - Matt 28:1-15</a:t>
            </a:r>
          </a:p>
          <a:p>
            <a:pPr lvl="1"/>
            <a:r>
              <a:rPr lang="en-US" i="1" dirty="0" smtClean="0"/>
              <a:t>“It should be noticed first of all that the Jewish authorities never questioned the report of the guards.  They did not themselves go out to see if the tomb was empty, because they knew it was empty.  The guards would never have come back with such a story as this on their lips, unless they were reporting actual, indisputable occurrences as far as they were able to apprehend them.”</a:t>
            </a:r>
          </a:p>
          <a:p>
            <a:pPr lvl="1" algn="r">
              <a:buNone/>
            </a:pPr>
            <a:r>
              <a:rPr lang="en-US" dirty="0" smtClean="0"/>
              <a:t>Wilbur M. Smith</a:t>
            </a:r>
          </a:p>
          <a:p>
            <a:endParaRPr lang="en-US"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a:xfrm>
            <a:off x="457200" y="1600200"/>
            <a:ext cx="8458200" cy="5105400"/>
          </a:xfrm>
        </p:spPr>
        <p:txBody>
          <a:bodyPr>
            <a:normAutofit fontScale="92500" lnSpcReduction="10000"/>
          </a:bodyPr>
          <a:lstStyle/>
          <a:p>
            <a:r>
              <a:rPr lang="en-US" dirty="0" smtClean="0">
                <a:latin typeface="Arial Rounded MT Bold" pitchFamily="34" charset="0"/>
              </a:rPr>
              <a:t>An empty tomb - Matt 28:1-15</a:t>
            </a:r>
          </a:p>
          <a:p>
            <a:pPr lvl="1"/>
            <a:r>
              <a:rPr lang="en-US" i="1" dirty="0" smtClean="0"/>
              <a:t>“. . . positive evidence from a hostile source, which is the strongest kind of historical evidence.  In essence, this means that if a source admits a fact decidedly not in its favor, then that fact is genuine”          </a:t>
            </a:r>
          </a:p>
          <a:p>
            <a:pPr marL="457200" lvl="1" indent="0" algn="r">
              <a:buNone/>
            </a:pPr>
            <a:r>
              <a:rPr lang="en-US" i="1" dirty="0" smtClean="0"/>
              <a:t>Paul L. Maier</a:t>
            </a:r>
          </a:p>
          <a:p>
            <a:pPr lvl="1"/>
            <a:r>
              <a:rPr lang="en-US" i="1" dirty="0" smtClean="0"/>
              <a:t>“If the Christians and their Jewish opponents both agreed that the tomb was empty, we have little choice but to accept the empty tomb as an historical fact.” </a:t>
            </a:r>
          </a:p>
          <a:p>
            <a:pPr marL="457200" lvl="1" indent="0" algn="r">
              <a:buNone/>
            </a:pPr>
            <a:r>
              <a:rPr lang="en-US" i="1" dirty="0" smtClean="0"/>
              <a:t>Ron Sider</a:t>
            </a:r>
          </a:p>
          <a:p>
            <a:endParaRPr lang="en-US"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itchFamily="34" charset="0"/>
              </a:rPr>
              <a:t>Resurrection Appearances</a:t>
            </a:r>
          </a:p>
          <a:p>
            <a:pPr lvl="1"/>
            <a:r>
              <a:rPr lang="en-US" dirty="0" smtClean="0"/>
              <a:t>1 Corinthians 15:3-8</a:t>
            </a:r>
          </a:p>
          <a:p>
            <a:pPr lvl="1"/>
            <a:r>
              <a:rPr lang="en-US" dirty="0" smtClean="0"/>
              <a:t>Matthew 28:1, 9 - Mary Magdalene &amp; Mary</a:t>
            </a:r>
          </a:p>
          <a:p>
            <a:pPr lvl="1"/>
            <a:r>
              <a:rPr lang="en-US" dirty="0" smtClean="0"/>
              <a:t>Luke 24:13-31 - Two disciples traveling</a:t>
            </a:r>
          </a:p>
          <a:p>
            <a:pPr lvl="1"/>
            <a:r>
              <a:rPr lang="en-US" dirty="0" smtClean="0"/>
              <a:t>John 20:19-20 - Twice to apostles</a:t>
            </a:r>
          </a:p>
          <a:p>
            <a:pPr lvl="1"/>
            <a:r>
              <a:rPr lang="en-US" dirty="0" smtClean="0"/>
              <a:t>John 21:1-13 - Seven disciples fishing</a:t>
            </a:r>
          </a:p>
          <a:p>
            <a:endParaRPr lang="en-US"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itchFamily="34" charset="0"/>
              </a:rPr>
              <a:t>Circumstantial Evidence</a:t>
            </a:r>
          </a:p>
          <a:p>
            <a:pPr lvl="1"/>
            <a:r>
              <a:rPr lang="en-US" dirty="0" smtClean="0">
                <a:latin typeface="Arial Rounded MT Bold" pitchFamily="34" charset="0"/>
              </a:rPr>
              <a:t>Apostles change in behavior</a:t>
            </a:r>
          </a:p>
          <a:p>
            <a:pPr lvl="2"/>
            <a:r>
              <a:rPr lang="en-US" dirty="0" smtClean="0">
                <a:latin typeface="Arial Rounded MT Bold" pitchFamily="34" charset="0"/>
              </a:rPr>
              <a:t>Unbelievers - Luke 24:11, 19-24</a:t>
            </a:r>
          </a:p>
          <a:p>
            <a:pPr lvl="2"/>
            <a:r>
              <a:rPr lang="en-US" dirty="0" smtClean="0">
                <a:latin typeface="Arial Rounded MT Bold" pitchFamily="34" charset="0"/>
              </a:rPr>
              <a:t>Cowards - John 20:19</a:t>
            </a:r>
          </a:p>
          <a:p>
            <a:pPr lvl="2"/>
            <a:r>
              <a:rPr lang="en-US" dirty="0" smtClean="0">
                <a:latin typeface="Arial Rounded MT Bold" pitchFamily="34" charset="0"/>
              </a:rPr>
              <a:t>Believers - Acts 2:14; Mark 16:20</a:t>
            </a:r>
          </a:p>
          <a:p>
            <a:pPr lvl="2"/>
            <a:r>
              <a:rPr lang="en-US" dirty="0" smtClean="0">
                <a:latin typeface="Arial Rounded MT Bold" pitchFamily="34" charset="0"/>
              </a:rPr>
              <a:t>Explanation - Mark 16:14; 1 Cor. 15:5</a:t>
            </a:r>
          </a:p>
          <a:p>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itchFamily="34" charset="0"/>
              </a:rPr>
              <a:t>Circumstantial </a:t>
            </a:r>
            <a:r>
              <a:rPr lang="en-US" dirty="0">
                <a:latin typeface="Arial Rounded MT Bold" pitchFamily="34" charset="0"/>
              </a:rPr>
              <a:t>Evidence</a:t>
            </a:r>
          </a:p>
          <a:p>
            <a:pPr lvl="1"/>
            <a:r>
              <a:rPr lang="en-US" dirty="0" smtClean="0">
                <a:latin typeface="Arial Rounded MT Bold" pitchFamily="34" charset="0"/>
              </a:rPr>
              <a:t>Apostle Paul</a:t>
            </a:r>
          </a:p>
          <a:p>
            <a:pPr lvl="2"/>
            <a:r>
              <a:rPr lang="en-US" dirty="0" smtClean="0">
                <a:latin typeface="Arial Rounded MT Bold" pitchFamily="34" charset="0"/>
              </a:rPr>
              <a:t>Persecutor - Acts 8:1-3; 9:1-2</a:t>
            </a:r>
          </a:p>
          <a:p>
            <a:pPr lvl="2"/>
            <a:r>
              <a:rPr lang="en-US" dirty="0" smtClean="0">
                <a:latin typeface="Arial Rounded MT Bold" pitchFamily="34" charset="0"/>
              </a:rPr>
              <a:t>Preacher - Acts 9:20-22</a:t>
            </a:r>
          </a:p>
          <a:p>
            <a:pPr lvl="2"/>
            <a:r>
              <a:rPr lang="en-US" dirty="0" smtClean="0">
                <a:latin typeface="Arial Rounded MT Bold" pitchFamily="34" charset="0"/>
              </a:rPr>
              <a:t>Explanation - Acts 9:3-19</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500"/>
                                        <p:tgtEl>
                                          <p:spTgt spid="3">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Evidence</a:t>
            </a:r>
            <a:endParaRPr lang="en-US" dirty="0"/>
          </a:p>
        </p:txBody>
      </p:sp>
      <p:sp>
        <p:nvSpPr>
          <p:cNvPr id="3" name="Content Placeholder 2"/>
          <p:cNvSpPr>
            <a:spLocks noGrp="1"/>
          </p:cNvSpPr>
          <p:nvPr>
            <p:ph idx="1"/>
          </p:nvPr>
        </p:nvSpPr>
        <p:spPr/>
        <p:txBody>
          <a:bodyPr>
            <a:normAutofit/>
          </a:bodyPr>
          <a:lstStyle/>
          <a:p>
            <a:pPr algn="ctr">
              <a:buNone/>
            </a:pPr>
            <a:r>
              <a:rPr lang="en-US" sz="4000" dirty="0" smtClean="0"/>
              <a:t>Summary</a:t>
            </a:r>
          </a:p>
          <a:p>
            <a:pPr>
              <a:spcBef>
                <a:spcPct val="50000"/>
              </a:spcBef>
              <a:defRPr/>
            </a:pPr>
            <a:r>
              <a:rPr lang="en-US" dirty="0">
                <a:latin typeface="Arial Rounded MT Bold" pitchFamily="34" charset="0"/>
              </a:rPr>
              <a:t>An Empty Tomb</a:t>
            </a:r>
          </a:p>
          <a:p>
            <a:pPr>
              <a:spcBef>
                <a:spcPct val="50000"/>
              </a:spcBef>
              <a:defRPr/>
            </a:pPr>
            <a:r>
              <a:rPr lang="en-US" dirty="0" smtClean="0">
                <a:latin typeface="Arial Rounded MT Bold" pitchFamily="34" charset="0"/>
              </a:rPr>
              <a:t>Resurrection Appearances</a:t>
            </a:r>
            <a:endParaRPr lang="en-US" dirty="0">
              <a:latin typeface="Arial Rounded MT Bold" pitchFamily="34" charset="0"/>
            </a:endParaRPr>
          </a:p>
          <a:p>
            <a:pPr>
              <a:spcBef>
                <a:spcPct val="50000"/>
              </a:spcBef>
              <a:defRPr/>
            </a:pPr>
            <a:r>
              <a:rPr lang="en-US" dirty="0" smtClean="0">
                <a:latin typeface="Arial Rounded MT Bold" pitchFamily="34" charset="0"/>
              </a:rPr>
              <a:t>Circumstantial Evidence</a:t>
            </a:r>
            <a:endParaRPr lang="en-US" dirty="0">
              <a:latin typeface="Arial Rounded MT Bold" pitchFamily="34" charset="0"/>
            </a:endParaRPr>
          </a:p>
          <a:p>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7653" name="Picture 5" descr="emptytomb"/>
          <p:cNvPicPr>
            <a:picLocks noChangeAspect="1" noChangeArrowheads="1"/>
          </p:cNvPicPr>
          <p:nvPr/>
        </p:nvPicPr>
        <p:blipFill>
          <a:blip r:embed="rId3" cstate="print"/>
          <a:srcRect/>
          <a:stretch>
            <a:fillRect/>
          </a:stretch>
        </p:blipFill>
        <p:spPr bwMode="auto">
          <a:xfrm>
            <a:off x="0" y="0"/>
            <a:ext cx="9144000" cy="6858000"/>
          </a:xfrm>
          <a:prstGeom prst="rect">
            <a:avLst/>
          </a:prstGeom>
          <a:ln w="9525">
            <a:noFill/>
            <a:miter lim="800000"/>
            <a:headEnd/>
            <a:tailEnd/>
          </a:ln>
          <a:effectLst>
            <a:outerShdw dist="35921" dir="2700000" algn="ctr" rotWithShape="0">
              <a:schemeClr val="bg1"/>
            </a:outerShdw>
          </a:effectLst>
        </p:spPr>
        <p:style>
          <a:lnRef idx="0">
            <a:scrgbClr r="0" g="0" b="0"/>
          </a:lnRef>
          <a:fillRef idx="1003">
            <a:schemeClr val="dk2"/>
          </a:fillRef>
          <a:effectRef idx="0">
            <a:scrgbClr r="0" g="0" b="0"/>
          </a:effectRef>
          <a:fontRef idx="major"/>
        </p:style>
      </p:pic>
      <p:sp>
        <p:nvSpPr>
          <p:cNvPr id="27654" name="Text Box 6"/>
          <p:cNvSpPr txBox="1">
            <a:spLocks noChangeArrowheads="1"/>
          </p:cNvSpPr>
          <p:nvPr/>
        </p:nvSpPr>
        <p:spPr bwMode="auto">
          <a:xfrm>
            <a:off x="228600" y="228600"/>
            <a:ext cx="8686800" cy="861774"/>
          </a:xfrm>
          <a:prstGeom prst="rect">
            <a:avLst/>
          </a:prstGeom>
          <a:ln>
            <a:headEnd/>
            <a:tailEnd/>
          </a:ln>
          <a:effectLst>
            <a:outerShdw blurRad="40000" dist="23000" dir="5400000" rotWithShape="0">
              <a:schemeClr val="tx1">
                <a:alpha val="35000"/>
              </a:scheme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defRPr/>
            </a:pPr>
            <a:r>
              <a:rPr lang="en-US" sz="5000" dirty="0" smtClean="0">
                <a:latin typeface="Balloonist SF" pitchFamily="34" charset="0"/>
              </a:rPr>
              <a:t>The Resurrection of Jesus</a:t>
            </a:r>
          </a:p>
        </p:txBody>
      </p:sp>
      <p:sp>
        <p:nvSpPr>
          <p:cNvPr id="6" name="Text Box 6"/>
          <p:cNvSpPr txBox="1">
            <a:spLocks noChangeArrowheads="1"/>
          </p:cNvSpPr>
          <p:nvPr/>
        </p:nvSpPr>
        <p:spPr bwMode="auto">
          <a:xfrm>
            <a:off x="228600" y="5382161"/>
            <a:ext cx="86868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3200" dirty="0" smtClean="0">
                <a:latin typeface="Balloonist SF" pitchFamily="34" charset="0"/>
              </a:rPr>
              <a:t>“Why do you seek the living among the dead?”</a:t>
            </a:r>
          </a:p>
          <a:p>
            <a:pPr algn="r">
              <a:defRPr/>
            </a:pPr>
            <a:r>
              <a:rPr lang="en-US" sz="2400" dirty="0" smtClean="0">
                <a:latin typeface="Balloonist SF" pitchFamily="34" charset="0"/>
              </a:rPr>
              <a:t>Luke 24:5</a:t>
            </a:r>
            <a:endParaRPr lang="en-US" sz="2400" dirty="0">
              <a:latin typeface="Balloonist SF" pitchFamily="34" charset="0"/>
            </a:endParaRPr>
          </a:p>
        </p:txBody>
      </p:sp>
    </p:spTree>
    <p:extLst>
      <p:ext uri="{BB962C8B-B14F-4D97-AF65-F5344CB8AC3E}">
        <p14:creationId xmlns:p14="http://schemas.microsoft.com/office/powerpoint/2010/main" val="1624593957"/>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smtClean="0"/>
              <a:t>The empty tomb</a:t>
            </a:r>
          </a:p>
          <a:p>
            <a:pPr lvl="1"/>
            <a:r>
              <a:rPr lang="en-US" dirty="0" smtClean="0"/>
              <a:t>Theft?</a:t>
            </a:r>
          </a:p>
          <a:p>
            <a:pPr lvl="1"/>
            <a:r>
              <a:rPr lang="en-US" dirty="0" smtClean="0"/>
              <a:t>Wrong Tomb?</a:t>
            </a:r>
          </a:p>
          <a:p>
            <a:pPr lvl="1"/>
            <a:r>
              <a:rPr lang="en-US" dirty="0" smtClean="0"/>
              <a:t>Swoon?</a:t>
            </a:r>
          </a:p>
          <a:p>
            <a:r>
              <a:rPr lang="en-US" dirty="0" smtClean="0"/>
              <a:t>The resurrection appearances</a:t>
            </a:r>
          </a:p>
          <a:p>
            <a:pPr lvl="1"/>
            <a:r>
              <a:rPr lang="en-US" dirty="0" smtClean="0"/>
              <a:t>Hallucination?</a:t>
            </a:r>
          </a:p>
          <a:p>
            <a:pPr lvl="1"/>
            <a:r>
              <a:rPr lang="en-US" dirty="0" smtClean="0"/>
              <a:t>Lied?</a:t>
            </a:r>
          </a:p>
          <a:p>
            <a:r>
              <a:rPr lang="en-US" dirty="0" smtClean="0"/>
              <a:t>The whole story is myth?</a:t>
            </a:r>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Resurrection of Jesus</a:t>
            </a:r>
            <a:endParaRPr lang="en-US" dirty="0"/>
          </a:p>
        </p:txBody>
      </p:sp>
      <p:sp>
        <p:nvSpPr>
          <p:cNvPr id="3" name="Content Placeholder 2"/>
          <p:cNvSpPr>
            <a:spLocks noGrp="1"/>
          </p:cNvSpPr>
          <p:nvPr>
            <p:ph idx="1"/>
          </p:nvPr>
        </p:nvSpPr>
        <p:spPr>
          <a:xfrm>
            <a:off x="457200" y="1600200"/>
            <a:ext cx="8458200" cy="5105400"/>
          </a:xfrm>
        </p:spPr>
        <p:txBody>
          <a:bodyPr>
            <a:normAutofit/>
          </a:bodyPr>
          <a:lstStyle/>
          <a:p>
            <a:r>
              <a:rPr lang="en-US" dirty="0" smtClean="0"/>
              <a:t>Defined</a:t>
            </a:r>
          </a:p>
          <a:p>
            <a:pPr lvl="1"/>
            <a:r>
              <a:rPr lang="en-US" sz="2400" dirty="0" smtClean="0"/>
              <a:t>“By resurrection it is meant that the body of Jesus was changed from a dead to a living body.  What was laid in the grave dead came forth from there alive</a:t>
            </a:r>
            <a:r>
              <a:rPr lang="en-US" sz="2400" dirty="0"/>
              <a:t>.” </a:t>
            </a:r>
            <a:r>
              <a:rPr lang="en-US" sz="2400" dirty="0" smtClean="0"/>
              <a:t>  E.Y</a:t>
            </a:r>
            <a:r>
              <a:rPr lang="en-US" sz="2400" dirty="0"/>
              <a:t>. </a:t>
            </a:r>
            <a:r>
              <a:rPr lang="en-US" sz="2400" dirty="0" smtClean="0"/>
              <a:t>Mullins</a:t>
            </a:r>
          </a:p>
          <a:p>
            <a:pPr>
              <a:spcBef>
                <a:spcPct val="50000"/>
              </a:spcBef>
              <a:defRPr/>
            </a:pPr>
            <a:r>
              <a:rPr lang="en-US" dirty="0" smtClean="0">
                <a:cs typeface="Arial" charset="0"/>
              </a:rPr>
              <a:t>Unique</a:t>
            </a:r>
          </a:p>
          <a:p>
            <a:pPr lvl="1">
              <a:spcBef>
                <a:spcPct val="50000"/>
              </a:spcBef>
              <a:defRPr/>
            </a:pPr>
            <a:r>
              <a:rPr lang="en-US" sz="2400" dirty="0" smtClean="0">
                <a:latin typeface="Arial Rounded MT Bold" pitchFamily="34" charset="0"/>
                <a:cs typeface="Arial" charset="0"/>
              </a:rPr>
              <a:t>“All </a:t>
            </a:r>
            <a:r>
              <a:rPr lang="en-US" sz="2400" dirty="0">
                <a:latin typeface="Arial Rounded MT Bold" pitchFamily="34" charset="0"/>
                <a:cs typeface="Arial" charset="0"/>
              </a:rPr>
              <a:t>but four of the major world religions are based on mere philosophical propositions.  Of the four that are based on personalities rather than a philosophical system, only Christianity claims an empty tomb for its founder</a:t>
            </a:r>
            <a:r>
              <a:rPr lang="en-US" sz="2400" dirty="0" smtClean="0">
                <a:latin typeface="Arial Rounded MT Bold" pitchFamily="34" charset="0"/>
                <a:cs typeface="Arial" charset="0"/>
              </a:rPr>
              <a:t>.” Josh </a:t>
            </a:r>
            <a:r>
              <a:rPr lang="en-US" sz="2400" dirty="0">
                <a:latin typeface="Arial Rounded MT Bold" pitchFamily="34" charset="0"/>
                <a:cs typeface="Arial" charset="0"/>
              </a:rPr>
              <a:t>McDowell</a:t>
            </a:r>
          </a:p>
          <a:p>
            <a:pPr lvl="2">
              <a:buNone/>
            </a:pPr>
            <a:endParaRPr lang="en-US" dirty="0" smtClean="0"/>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a:t>Theft?</a:t>
            </a:r>
          </a:p>
          <a:p>
            <a:pPr lvl="1"/>
            <a:r>
              <a:rPr lang="en-US" dirty="0"/>
              <a:t>Matthew </a:t>
            </a:r>
            <a:r>
              <a:rPr lang="en-US" dirty="0" smtClean="0"/>
              <a:t>28:11-15</a:t>
            </a:r>
          </a:p>
          <a:p>
            <a:r>
              <a:rPr lang="en-US" dirty="0" smtClean="0"/>
              <a:t>Problems</a:t>
            </a:r>
          </a:p>
          <a:p>
            <a:pPr lvl="1"/>
            <a:r>
              <a:rPr lang="en-US" dirty="0" smtClean="0"/>
              <a:t>Every soldier slept?</a:t>
            </a:r>
          </a:p>
          <a:p>
            <a:pPr lvl="1"/>
            <a:r>
              <a:rPr lang="en-US" dirty="0" smtClean="0"/>
              <a:t>Testified though asleep?</a:t>
            </a:r>
          </a:p>
          <a:p>
            <a:pPr lvl="1"/>
            <a:r>
              <a:rPr lang="en-US" dirty="0" smtClean="0"/>
              <a:t>Disposition of disciples</a:t>
            </a:r>
          </a:p>
          <a:p>
            <a:pPr lvl="1"/>
            <a:r>
              <a:rPr lang="en-US" dirty="0" smtClean="0"/>
              <a:t>Rulers didn’t believe explanation</a:t>
            </a:r>
          </a:p>
          <a:p>
            <a:pPr lvl="1"/>
            <a:r>
              <a:rPr lang="en-US" dirty="0" smtClean="0"/>
              <a:t>Grave clothes left behind?</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up)">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smtClean="0"/>
              <a:t>Wrong tomb?</a:t>
            </a:r>
          </a:p>
          <a:p>
            <a:r>
              <a:rPr lang="en-US" dirty="0" smtClean="0"/>
              <a:t>Problems</a:t>
            </a:r>
          </a:p>
          <a:p>
            <a:pPr lvl="1"/>
            <a:r>
              <a:rPr lang="en-US" dirty="0" smtClean="0"/>
              <a:t>All went to wrong tomb?</a:t>
            </a:r>
          </a:p>
          <a:p>
            <a:pPr lvl="2"/>
            <a:r>
              <a:rPr lang="en-US" dirty="0" smtClean="0"/>
              <a:t>Women, Peter &amp; John, Angel?</a:t>
            </a:r>
          </a:p>
          <a:p>
            <a:pPr lvl="2"/>
            <a:r>
              <a:rPr lang="en-US" dirty="0" smtClean="0"/>
              <a:t>Women paid close attention</a:t>
            </a:r>
          </a:p>
          <a:p>
            <a:pPr lvl="3"/>
            <a:r>
              <a:rPr lang="en-US" dirty="0" smtClean="0"/>
              <a:t>Matthew 27:61; Mark 15:47; Luke 23:55</a:t>
            </a:r>
          </a:p>
          <a:p>
            <a:pPr lvl="1"/>
            <a:r>
              <a:rPr lang="en-US" dirty="0" smtClean="0"/>
              <a:t>If all went to wrong tomb?</a:t>
            </a:r>
          </a:p>
          <a:p>
            <a:pPr lvl="2"/>
            <a:r>
              <a:rPr lang="en-US" dirty="0" smtClean="0"/>
              <a:t>Joseph or Sanhedrin produce right tomb.</a:t>
            </a:r>
          </a:p>
          <a:p>
            <a:pPr lvl="1"/>
            <a:r>
              <a:rPr lang="en-US" dirty="0" smtClean="0"/>
              <a:t>Private garden</a:t>
            </a:r>
          </a:p>
          <a:p>
            <a:pPr lvl="2"/>
            <a:r>
              <a:rPr lang="en-US" dirty="0" smtClean="0"/>
              <a:t>Not likely to be mistaken</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up)">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spcBef>
                <a:spcPct val="50000"/>
              </a:spcBef>
              <a:defRPr/>
            </a:pPr>
            <a:r>
              <a:rPr lang="en-US" sz="3200" dirty="0" smtClean="0"/>
              <a:t>Swoon?</a:t>
            </a:r>
          </a:p>
          <a:p>
            <a:pPr>
              <a:lnSpc>
                <a:spcPct val="80000"/>
              </a:lnSpc>
              <a:spcBef>
                <a:spcPct val="50000"/>
              </a:spcBef>
              <a:defRPr/>
            </a:pPr>
            <a:r>
              <a:rPr lang="en-US" sz="3200" dirty="0" smtClean="0"/>
              <a:t>Last </a:t>
            </a:r>
            <a:r>
              <a:rPr lang="en-US" sz="3200" dirty="0"/>
              <a:t>hours of Jesus’ life</a:t>
            </a:r>
          </a:p>
          <a:p>
            <a:pPr lvl="1">
              <a:lnSpc>
                <a:spcPct val="80000"/>
              </a:lnSpc>
              <a:spcBef>
                <a:spcPct val="50000"/>
              </a:spcBef>
              <a:buFontTx/>
              <a:buChar char="•"/>
              <a:defRPr/>
            </a:pPr>
            <a:r>
              <a:rPr lang="en-US" sz="2400" dirty="0"/>
              <a:t>Fervent prayer in Gethsemane	Luke 22:39-46</a:t>
            </a:r>
          </a:p>
          <a:p>
            <a:pPr lvl="1">
              <a:lnSpc>
                <a:spcPct val="80000"/>
              </a:lnSpc>
              <a:spcBef>
                <a:spcPct val="50000"/>
              </a:spcBef>
              <a:buFontTx/>
              <a:buChar char="•"/>
              <a:defRPr/>
            </a:pPr>
            <a:r>
              <a:rPr lang="en-US" sz="2400" dirty="0"/>
              <a:t>Betrayed by a friend			Matthew 26:47-50</a:t>
            </a:r>
          </a:p>
          <a:p>
            <a:pPr lvl="1">
              <a:lnSpc>
                <a:spcPct val="80000"/>
              </a:lnSpc>
              <a:spcBef>
                <a:spcPct val="50000"/>
              </a:spcBef>
              <a:buFontTx/>
              <a:buChar char="•"/>
              <a:defRPr/>
            </a:pPr>
            <a:r>
              <a:rPr lang="en-US" sz="2400" dirty="0"/>
              <a:t>Rest of followers deserted	him	Mark 14:50</a:t>
            </a:r>
          </a:p>
          <a:p>
            <a:pPr lvl="1">
              <a:lnSpc>
                <a:spcPct val="80000"/>
              </a:lnSpc>
              <a:spcBef>
                <a:spcPct val="50000"/>
              </a:spcBef>
              <a:buFontTx/>
              <a:buChar char="•"/>
              <a:defRPr/>
            </a:pPr>
            <a:r>
              <a:rPr lang="en-US" sz="2400" dirty="0"/>
              <a:t>Illegal trials				Mark 14:55-59</a:t>
            </a:r>
          </a:p>
          <a:p>
            <a:pPr lvl="1">
              <a:lnSpc>
                <a:spcPct val="80000"/>
              </a:lnSpc>
              <a:spcBef>
                <a:spcPct val="50000"/>
              </a:spcBef>
              <a:buFontTx/>
              <a:buChar char="•"/>
              <a:defRPr/>
            </a:pPr>
            <a:r>
              <a:rPr lang="en-US" sz="2400" dirty="0"/>
              <a:t>Mistreated at trial			Matthew 26:67-68</a:t>
            </a:r>
          </a:p>
          <a:p>
            <a:pPr lvl="1">
              <a:lnSpc>
                <a:spcPct val="80000"/>
              </a:lnSpc>
              <a:spcBef>
                <a:spcPct val="50000"/>
              </a:spcBef>
              <a:buFontTx/>
              <a:buChar char="•"/>
              <a:defRPr/>
            </a:pPr>
            <a:r>
              <a:rPr lang="en-US" sz="2400" dirty="0"/>
              <a:t>Beaten by guards			Mark 14:65</a:t>
            </a:r>
          </a:p>
          <a:p>
            <a:pPr lvl="1">
              <a:lnSpc>
                <a:spcPct val="80000"/>
              </a:lnSpc>
              <a:spcBef>
                <a:spcPct val="50000"/>
              </a:spcBef>
              <a:buFontTx/>
              <a:buChar char="•"/>
              <a:defRPr/>
            </a:pPr>
            <a:r>
              <a:rPr lang="en-US" sz="2400" dirty="0" smtClean="0"/>
              <a:t>Scourged </a:t>
            </a:r>
            <a:r>
              <a:rPr lang="en-US" sz="2400" dirty="0"/>
              <a:t>by Romans		</a:t>
            </a:r>
            <a:r>
              <a:rPr lang="en-US" sz="2400" dirty="0" smtClean="0"/>
              <a:t>	Matthew </a:t>
            </a:r>
            <a:r>
              <a:rPr lang="en-US" sz="2400" dirty="0"/>
              <a:t>27:26</a:t>
            </a:r>
          </a:p>
          <a:p>
            <a:pPr lvl="1">
              <a:lnSpc>
                <a:spcPct val="80000"/>
              </a:lnSpc>
              <a:spcBef>
                <a:spcPct val="50000"/>
              </a:spcBef>
              <a:buFontTx/>
              <a:buChar char="•"/>
              <a:defRPr/>
            </a:pPr>
            <a:r>
              <a:rPr lang="en-US" sz="2400" dirty="0"/>
              <a:t>Robe and crown of thorns		Matthew 27:27-31</a:t>
            </a:r>
          </a:p>
          <a:p>
            <a:pPr lvl="1">
              <a:lnSpc>
                <a:spcPct val="80000"/>
              </a:lnSpc>
              <a:spcBef>
                <a:spcPct val="50000"/>
              </a:spcBef>
              <a:buFontTx/>
              <a:buChar char="•"/>
              <a:defRPr/>
            </a:pPr>
            <a:r>
              <a:rPr lang="en-US" sz="2400" dirty="0"/>
              <a:t>Carried cross	&amp; crucified		John 19:17</a:t>
            </a:r>
          </a:p>
          <a:p>
            <a:pPr lvl="1">
              <a:lnSpc>
                <a:spcPct val="80000"/>
              </a:lnSpc>
              <a:spcBef>
                <a:spcPct val="50000"/>
              </a:spcBef>
              <a:buFontTx/>
              <a:buChar char="•"/>
              <a:defRPr/>
            </a:pPr>
            <a:r>
              <a:rPr lang="en-US" sz="2400" dirty="0"/>
              <a:t>Side pierced by spear		John 19:31-37</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up)">
                                      <p:cBhvr>
                                        <p:cTn id="33" dur="500"/>
                                        <p:tgtEl>
                                          <p:spTgt spid="3">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up)">
                                      <p:cBhvr>
                                        <p:cTn id="36" dur="500"/>
                                        <p:tgtEl>
                                          <p:spTgt spid="3">
                                            <p:txEl>
                                              <p:pRg st="9" end="9"/>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up)">
                                      <p:cBhvr>
                                        <p:cTn id="39" dur="500"/>
                                        <p:tgtEl>
                                          <p:spTgt spid="3">
                                            <p:txEl>
                                              <p:pRg st="10" end="10"/>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up)">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pPr>
              <a:lnSpc>
                <a:spcPct val="80000"/>
              </a:lnSpc>
              <a:spcBef>
                <a:spcPct val="50000"/>
              </a:spcBef>
              <a:defRPr/>
            </a:pPr>
            <a:r>
              <a:rPr lang="en-US" sz="3200" dirty="0" smtClean="0"/>
              <a:t>Swoon?</a:t>
            </a:r>
          </a:p>
          <a:p>
            <a:pPr>
              <a:lnSpc>
                <a:spcPct val="80000"/>
              </a:lnSpc>
              <a:spcBef>
                <a:spcPct val="50000"/>
              </a:spcBef>
              <a:defRPr/>
            </a:pPr>
            <a:r>
              <a:rPr lang="en-US" sz="3200" dirty="0" smtClean="0"/>
              <a:t>Burial </a:t>
            </a:r>
            <a:r>
              <a:rPr lang="en-US" sz="3200" dirty="0"/>
              <a:t>procedures</a:t>
            </a:r>
          </a:p>
          <a:p>
            <a:pPr lvl="1">
              <a:lnSpc>
                <a:spcPct val="80000"/>
              </a:lnSpc>
              <a:spcBef>
                <a:spcPct val="50000"/>
              </a:spcBef>
              <a:buFontTx/>
              <a:buChar char="•"/>
              <a:defRPr/>
            </a:pPr>
            <a:r>
              <a:rPr lang="en-US" sz="2400" dirty="0"/>
              <a:t>Preparation of the body		John 19:38-40</a:t>
            </a:r>
          </a:p>
          <a:p>
            <a:pPr lvl="1">
              <a:lnSpc>
                <a:spcPct val="80000"/>
              </a:lnSpc>
              <a:spcBef>
                <a:spcPct val="50000"/>
              </a:spcBef>
              <a:buFontTx/>
              <a:buChar char="•"/>
              <a:defRPr/>
            </a:pPr>
            <a:r>
              <a:rPr lang="en-US" sz="2400" dirty="0"/>
              <a:t>Tomb of Joseph of </a:t>
            </a:r>
            <a:r>
              <a:rPr lang="en-US" sz="2400" dirty="0" err="1"/>
              <a:t>Arimathea</a:t>
            </a:r>
            <a:r>
              <a:rPr lang="en-US" sz="2400" dirty="0"/>
              <a:t>	</a:t>
            </a:r>
            <a:r>
              <a:rPr lang="en-US" sz="2400" dirty="0" smtClean="0"/>
              <a:t>Matt. </a:t>
            </a:r>
            <a:r>
              <a:rPr lang="en-US" sz="2400" dirty="0"/>
              <a:t>27:59-60</a:t>
            </a:r>
          </a:p>
          <a:p>
            <a:pPr lvl="1">
              <a:lnSpc>
                <a:spcPct val="80000"/>
              </a:lnSpc>
              <a:spcBef>
                <a:spcPct val="50000"/>
              </a:spcBef>
              <a:buFontTx/>
              <a:buChar char="•"/>
              <a:defRPr/>
            </a:pPr>
            <a:r>
              <a:rPr lang="en-US" sz="2400" dirty="0"/>
              <a:t>Stone which sealed the tomb	Matthew 27:60</a:t>
            </a:r>
          </a:p>
          <a:p>
            <a:pPr>
              <a:lnSpc>
                <a:spcPct val="80000"/>
              </a:lnSpc>
              <a:spcBef>
                <a:spcPct val="50000"/>
              </a:spcBef>
              <a:defRPr/>
            </a:pPr>
            <a:endParaRPr lang="en-US" sz="2400" dirty="0">
              <a:latin typeface="Arial Rounded MT Bold" pitchFamily="34" charset="0"/>
            </a:endParaRPr>
          </a:p>
          <a:p>
            <a:pPr>
              <a:lnSpc>
                <a:spcPct val="80000"/>
              </a:lnSpc>
              <a:spcBef>
                <a:spcPct val="50000"/>
              </a:spcBef>
              <a:defRPr/>
            </a:pPr>
            <a:r>
              <a:rPr lang="en-US" sz="3200" dirty="0"/>
              <a:t>Security precautions</a:t>
            </a:r>
          </a:p>
          <a:p>
            <a:pPr lvl="1">
              <a:lnSpc>
                <a:spcPct val="80000"/>
              </a:lnSpc>
              <a:spcBef>
                <a:spcPct val="50000"/>
              </a:spcBef>
              <a:buFontTx/>
              <a:buChar char="•"/>
              <a:defRPr/>
            </a:pPr>
            <a:r>
              <a:rPr lang="en-US" sz="2400" dirty="0"/>
              <a:t>Guarded by Roman soldiers	</a:t>
            </a:r>
            <a:r>
              <a:rPr lang="en-US" sz="2400" dirty="0" smtClean="0"/>
              <a:t>Matt. </a:t>
            </a:r>
            <a:r>
              <a:rPr lang="en-US" sz="2400" dirty="0"/>
              <a:t>27:62-65</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500"/>
                                        <p:tgtEl>
                                          <p:spTgt spid="3">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500"/>
                                        <p:tgtEl>
                                          <p:spTgt spid="3">
                                            <p:txEl>
                                              <p:pRg st="6" end="6"/>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up)">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type="body" idx="1"/>
          </p:nvPr>
        </p:nvSpPr>
        <p:spPr/>
        <p:txBody>
          <a:bodyPr/>
          <a:lstStyle/>
          <a:p>
            <a:pPr eaLnBrk="1" hangingPunct="1"/>
            <a:endParaRPr lang="en-US" smtClean="0"/>
          </a:p>
        </p:txBody>
      </p:sp>
      <p:sp>
        <p:nvSpPr>
          <p:cNvPr id="30724"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30725"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sp>
        <p:nvSpPr>
          <p:cNvPr id="31748"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31749" name="Picture 5"/>
          <p:cNvPicPr>
            <a:picLocks noChangeAspect="1" noChangeArrowheads="1"/>
          </p:cNvPicPr>
          <p:nvPr/>
        </p:nvPicPr>
        <p:blipFill>
          <a:blip r:embed="rId3" cstate="print"/>
          <a:srcRect/>
          <a:stretch>
            <a:fillRect/>
          </a:stretch>
        </p:blipFill>
        <p:spPr bwMode="auto">
          <a:xfrm>
            <a:off x="1981200" y="0"/>
            <a:ext cx="51435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smtClean="0"/>
              <a:t>Swoon?</a:t>
            </a:r>
          </a:p>
          <a:p>
            <a:r>
              <a:rPr lang="en-US" dirty="0" smtClean="0"/>
              <a:t>Problems</a:t>
            </a:r>
          </a:p>
          <a:p>
            <a:pPr lvl="1"/>
            <a:r>
              <a:rPr lang="en-US" dirty="0" smtClean="0"/>
              <a:t>Centurion, Joseph, Nicodemus mistaken</a:t>
            </a:r>
          </a:p>
          <a:p>
            <a:pPr lvl="1"/>
            <a:r>
              <a:rPr lang="en-US" dirty="0" smtClean="0"/>
              <a:t>Survived w/out medical attention?</a:t>
            </a:r>
          </a:p>
          <a:p>
            <a:pPr lvl="1"/>
            <a:r>
              <a:rPr lang="en-US" dirty="0" smtClean="0"/>
              <a:t>Able to remove grave clothes?</a:t>
            </a:r>
          </a:p>
          <a:p>
            <a:pPr lvl="1"/>
            <a:r>
              <a:rPr lang="en-US" dirty="0" smtClean="0"/>
              <a:t>Able to move large stone?</a:t>
            </a:r>
          </a:p>
          <a:p>
            <a:pPr lvl="1"/>
            <a:r>
              <a:rPr lang="en-US" dirty="0" smtClean="0"/>
              <a:t>Able to walk to Emmaus?  Jerusalem?</a:t>
            </a:r>
          </a:p>
          <a:p>
            <a:pPr lvl="1"/>
            <a:r>
              <a:rPr lang="en-US" dirty="0" smtClean="0"/>
              <a:t>Jesus lied and deceived?</a:t>
            </a:r>
          </a:p>
          <a:p>
            <a:pPr lvl="1"/>
            <a:r>
              <a:rPr lang="en-US" dirty="0" smtClean="0"/>
              <a:t>Mysteriously disappeared?</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smtClean="0"/>
              <a:t>Hallucination?</a:t>
            </a:r>
          </a:p>
          <a:p>
            <a:r>
              <a:rPr lang="en-US" dirty="0" smtClean="0"/>
              <a:t>Problems</a:t>
            </a:r>
          </a:p>
          <a:p>
            <a:pPr lvl="1"/>
            <a:r>
              <a:rPr lang="en-US" dirty="0" smtClean="0"/>
              <a:t>Most people high strung, imaginative</a:t>
            </a:r>
          </a:p>
          <a:p>
            <a:pPr lvl="1"/>
            <a:r>
              <a:rPr lang="en-US" dirty="0" smtClean="0"/>
              <a:t>Come from sub-conscious thus very 	individualistic and subjective.</a:t>
            </a:r>
          </a:p>
          <a:p>
            <a:pPr lvl="1"/>
            <a:r>
              <a:rPr lang="en-US" dirty="0" smtClean="0"/>
              <a:t>At familiar place in reminiscing mood.</a:t>
            </a:r>
          </a:p>
          <a:p>
            <a:pPr lvl="1"/>
            <a:r>
              <a:rPr lang="en-US" dirty="0" smtClean="0"/>
              <a:t>Anticipating something to happen.</a:t>
            </a:r>
          </a:p>
          <a:p>
            <a:pPr lvl="1"/>
            <a:r>
              <a:rPr lang="en-US" dirty="0" smtClean="0"/>
              <a:t>Tend to recur or grow fewer till no more.</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smtClean="0"/>
              <a:t>Lied?</a:t>
            </a:r>
          </a:p>
          <a:p>
            <a:r>
              <a:rPr lang="en-US" dirty="0" smtClean="0"/>
              <a:t>Problems</a:t>
            </a:r>
          </a:p>
          <a:p>
            <a:pPr lvl="1"/>
            <a:r>
              <a:rPr lang="en-US" dirty="0"/>
              <a:t>There was nothing for them to </a:t>
            </a:r>
            <a:r>
              <a:rPr lang="en-US" dirty="0" smtClean="0"/>
              <a:t>gain</a:t>
            </a:r>
          </a:p>
          <a:p>
            <a:pPr lvl="2"/>
            <a:r>
              <a:rPr lang="en-US" dirty="0" smtClean="0"/>
              <a:t>2 Corinthians 11:23-27</a:t>
            </a:r>
            <a:endParaRPr lang="en-US" dirty="0"/>
          </a:p>
          <a:p>
            <a:pPr lvl="1"/>
            <a:r>
              <a:rPr lang="en-US" dirty="0" smtClean="0"/>
              <a:t>Why would you suffer for a lie?</a:t>
            </a:r>
          </a:p>
          <a:p>
            <a:pPr lvl="2"/>
            <a:r>
              <a:rPr lang="en-US" dirty="0" smtClean="0"/>
              <a:t>Acts 4:21; 5:19, 29-33, 40-41</a:t>
            </a:r>
          </a:p>
          <a:p>
            <a:pPr lvl="1"/>
            <a:r>
              <a:rPr lang="en-US" dirty="0" smtClean="0"/>
              <a:t>Why would you die for a lie?</a:t>
            </a:r>
          </a:p>
          <a:p>
            <a:pPr lvl="2"/>
            <a:r>
              <a:rPr lang="en-US" dirty="0" smtClean="0"/>
              <a:t>Acts 12:2; </a:t>
            </a:r>
          </a:p>
          <a:p>
            <a:pPr lvl="2"/>
            <a:r>
              <a:rPr lang="en-US" dirty="0" smtClean="0"/>
              <a:t>2 Peter 1:14 (John 21:18-19)</a:t>
            </a:r>
          </a:p>
          <a:p>
            <a:pPr lvl="2"/>
            <a:r>
              <a:rPr lang="en-US" dirty="0" smtClean="0"/>
              <a:t>2 Timothy 4:6-8</a:t>
            </a:r>
            <a:endParaRPr lang="en-US" dirty="0"/>
          </a:p>
        </p:txBody>
      </p:sp>
    </p:spTree>
    <p:extLst>
      <p:ext uri="{BB962C8B-B14F-4D97-AF65-F5344CB8AC3E}">
        <p14:creationId xmlns:p14="http://schemas.microsoft.com/office/powerpoint/2010/main" val="34598328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500"/>
                                        <p:tgtEl>
                                          <p:spTgt spid="3">
                                            <p:txEl>
                                              <p:pRg st="6" end="6"/>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up)">
                                      <p:cBhvr>
                                        <p:cTn id="36" dur="500"/>
                                        <p:tgtEl>
                                          <p:spTgt spid="3">
                                            <p:txEl>
                                              <p:pRg st="7" end="7"/>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up)">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Explanations</a:t>
            </a:r>
            <a:endParaRPr lang="en-US" dirty="0"/>
          </a:p>
        </p:txBody>
      </p:sp>
      <p:sp>
        <p:nvSpPr>
          <p:cNvPr id="3" name="Content Placeholder 2"/>
          <p:cNvSpPr>
            <a:spLocks noGrp="1"/>
          </p:cNvSpPr>
          <p:nvPr>
            <p:ph idx="1"/>
          </p:nvPr>
        </p:nvSpPr>
        <p:spPr/>
        <p:txBody>
          <a:bodyPr>
            <a:normAutofit/>
          </a:bodyPr>
          <a:lstStyle/>
          <a:p>
            <a:r>
              <a:rPr lang="en-US" dirty="0" smtClean="0"/>
              <a:t>Myth?</a:t>
            </a:r>
          </a:p>
          <a:p>
            <a:r>
              <a:rPr lang="en-US" dirty="0" smtClean="0"/>
              <a:t>Problems</a:t>
            </a:r>
          </a:p>
          <a:p>
            <a:pPr lvl="1"/>
            <a:r>
              <a:rPr lang="en-US" dirty="0" smtClean="0"/>
              <a:t>Takes a number of years to develop.</a:t>
            </a:r>
          </a:p>
          <a:p>
            <a:pPr lvl="1"/>
            <a:r>
              <a:rPr lang="en-US" dirty="0" smtClean="0"/>
              <a:t>Many hostile witnesses.</a:t>
            </a:r>
          </a:p>
          <a:p>
            <a:pPr lvl="1"/>
            <a:r>
              <a:rPr lang="en-US" dirty="0" smtClean="0"/>
              <a:t>Gospels don’t resemble Greek myth or     Jewish legend.</a:t>
            </a:r>
          </a:p>
          <a:p>
            <a:pPr lvl="1"/>
            <a:r>
              <a:rPr lang="en-US" dirty="0" smtClean="0"/>
              <a:t>Jews opposed myths confusing deity with humanity.</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Importance</a:t>
            </a:r>
            <a:endParaRPr lang="en-US" dirty="0"/>
          </a:p>
        </p:txBody>
      </p:sp>
      <p:sp>
        <p:nvSpPr>
          <p:cNvPr id="3" name="Content Placeholder 2"/>
          <p:cNvSpPr>
            <a:spLocks noGrp="1"/>
          </p:cNvSpPr>
          <p:nvPr>
            <p:ph idx="1"/>
          </p:nvPr>
        </p:nvSpPr>
        <p:spPr/>
        <p:txBody>
          <a:bodyPr>
            <a:normAutofit/>
          </a:bodyPr>
          <a:lstStyle/>
          <a:p>
            <a:r>
              <a:rPr lang="en-US" dirty="0" smtClean="0"/>
              <a:t>Two fundamental doctrines</a:t>
            </a:r>
          </a:p>
          <a:p>
            <a:pPr lvl="1"/>
            <a:r>
              <a:rPr lang="en-US" dirty="0" smtClean="0"/>
              <a:t>Jesus is the Son of God</a:t>
            </a:r>
          </a:p>
          <a:p>
            <a:pPr lvl="1"/>
            <a:r>
              <a:rPr lang="en-US" dirty="0" smtClean="0"/>
              <a:t>All mankind will be judged</a:t>
            </a:r>
          </a:p>
          <a:p>
            <a:r>
              <a:rPr lang="en-US" dirty="0" smtClean="0"/>
              <a:t>Two different perspectives</a:t>
            </a:r>
          </a:p>
          <a:p>
            <a:pPr lvl="1"/>
            <a:r>
              <a:rPr lang="en-US" dirty="0" smtClean="0"/>
              <a:t>One is looking at the past – Jesus</a:t>
            </a:r>
          </a:p>
          <a:p>
            <a:pPr lvl="1"/>
            <a:r>
              <a:rPr lang="en-US" dirty="0" smtClean="0"/>
              <a:t>One is looking into the future – Judgment</a:t>
            </a:r>
          </a:p>
          <a:p>
            <a:r>
              <a:rPr lang="en-US" dirty="0" smtClean="0"/>
              <a:t>One absolute proof</a:t>
            </a:r>
          </a:p>
          <a:p>
            <a:pPr lvl="1"/>
            <a:r>
              <a:rPr lang="en-US" dirty="0" smtClean="0"/>
              <a:t>Romans 1:1-4</a:t>
            </a:r>
          </a:p>
          <a:p>
            <a:pPr lvl="1"/>
            <a:r>
              <a:rPr lang="en-US" dirty="0" smtClean="0"/>
              <a:t>Acts 17:30-31</a:t>
            </a:r>
            <a:endParaRPr lang="en-US" dirty="0"/>
          </a:p>
        </p:txBody>
      </p:sp>
    </p:spTree>
    <p:extLst>
      <p:ext uri="{BB962C8B-B14F-4D97-AF65-F5344CB8AC3E}">
        <p14:creationId xmlns:p14="http://schemas.microsoft.com/office/powerpoint/2010/main" val="19640374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up)">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Conclusion</a:t>
            </a:r>
            <a:endParaRPr lang="en-US" dirty="0"/>
          </a:p>
        </p:txBody>
      </p:sp>
      <p:sp>
        <p:nvSpPr>
          <p:cNvPr id="3" name="Content Placeholder 2"/>
          <p:cNvSpPr>
            <a:spLocks noGrp="1"/>
          </p:cNvSpPr>
          <p:nvPr>
            <p:ph idx="1"/>
          </p:nvPr>
        </p:nvSpPr>
        <p:spPr/>
        <p:txBody>
          <a:bodyPr>
            <a:normAutofit/>
          </a:bodyPr>
          <a:lstStyle/>
          <a:p>
            <a:pPr lvl="1">
              <a:buNone/>
            </a:pPr>
            <a:r>
              <a:rPr lang="en-US" dirty="0" smtClean="0"/>
              <a:t>“The simple faith of the Christian who believes in the Resurrection is nothing compared to the credulity of the skeptic who will accept the wildest and most improbable romances rather than admit the plain witness of historical certainties.  The difficulties of belief may be great; the absurdities of unbelief are greater.”</a:t>
            </a:r>
          </a:p>
          <a:p>
            <a:pPr lvl="1" algn="r">
              <a:buNone/>
            </a:pPr>
            <a:r>
              <a:rPr lang="en-US" dirty="0" smtClean="0"/>
              <a:t>George Hanson</a:t>
            </a:r>
          </a:p>
          <a:p>
            <a:endParaRPr lang="en-U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7653" name="Picture 5" descr="emptytomb"/>
          <p:cNvPicPr>
            <a:picLocks noChangeAspect="1" noChangeArrowheads="1"/>
          </p:cNvPicPr>
          <p:nvPr/>
        </p:nvPicPr>
        <p:blipFill>
          <a:blip r:embed="rId3" cstate="print"/>
          <a:srcRect/>
          <a:stretch>
            <a:fillRect/>
          </a:stretch>
        </p:blipFill>
        <p:spPr bwMode="auto">
          <a:xfrm>
            <a:off x="0" y="0"/>
            <a:ext cx="9144000" cy="6858000"/>
          </a:xfrm>
          <a:prstGeom prst="rect">
            <a:avLst/>
          </a:prstGeom>
          <a:ln w="9525">
            <a:noFill/>
            <a:miter lim="800000"/>
            <a:headEnd/>
            <a:tailEnd/>
          </a:ln>
          <a:effectLst>
            <a:outerShdw dist="35921" dir="2700000" algn="ctr" rotWithShape="0">
              <a:schemeClr val="bg1"/>
            </a:outerShdw>
          </a:effectLst>
        </p:spPr>
        <p:style>
          <a:lnRef idx="0">
            <a:scrgbClr r="0" g="0" b="0"/>
          </a:lnRef>
          <a:fillRef idx="1003">
            <a:schemeClr val="dk2"/>
          </a:fillRef>
          <a:effectRef idx="0">
            <a:scrgbClr r="0" g="0" b="0"/>
          </a:effectRef>
          <a:fontRef idx="major"/>
        </p:style>
      </p:pic>
      <p:sp>
        <p:nvSpPr>
          <p:cNvPr id="27654" name="Text Box 6"/>
          <p:cNvSpPr txBox="1">
            <a:spLocks noChangeArrowheads="1"/>
          </p:cNvSpPr>
          <p:nvPr/>
        </p:nvSpPr>
        <p:spPr bwMode="auto">
          <a:xfrm>
            <a:off x="228600" y="228600"/>
            <a:ext cx="8686800" cy="861774"/>
          </a:xfrm>
          <a:prstGeom prst="rect">
            <a:avLst/>
          </a:prstGeom>
          <a:ln>
            <a:headEnd/>
            <a:tailEnd/>
          </a:ln>
          <a:effectLst>
            <a:outerShdw blurRad="40000" dist="23000" dir="5400000" rotWithShape="0">
              <a:schemeClr val="tx1">
                <a:alpha val="35000"/>
              </a:scheme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defRPr/>
            </a:pPr>
            <a:r>
              <a:rPr lang="en-US" sz="5000" dirty="0" smtClean="0">
                <a:latin typeface="Balloonist SF" pitchFamily="34" charset="0"/>
              </a:rPr>
              <a:t>The Resurrection of Jesus</a:t>
            </a:r>
          </a:p>
        </p:txBody>
      </p:sp>
      <p:sp>
        <p:nvSpPr>
          <p:cNvPr id="6" name="Text Box 6"/>
          <p:cNvSpPr txBox="1">
            <a:spLocks noChangeArrowheads="1"/>
          </p:cNvSpPr>
          <p:nvPr/>
        </p:nvSpPr>
        <p:spPr bwMode="auto">
          <a:xfrm>
            <a:off x="228600" y="5382161"/>
            <a:ext cx="86868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3200" dirty="0" smtClean="0">
                <a:latin typeface="Balloonist SF" pitchFamily="34" charset="0"/>
              </a:rPr>
              <a:t>“Why do you seek the living among the dead?”</a:t>
            </a:r>
          </a:p>
          <a:p>
            <a:pPr algn="r">
              <a:defRPr/>
            </a:pPr>
            <a:r>
              <a:rPr lang="en-US" sz="2400" dirty="0" smtClean="0">
                <a:latin typeface="Balloonist SF" pitchFamily="34" charset="0"/>
              </a:rPr>
              <a:t>Luke 24:5</a:t>
            </a:r>
            <a:endParaRPr lang="en-US" sz="2400" dirty="0">
              <a:latin typeface="Balloonist SF" pitchFamily="34" charset="0"/>
            </a:endParaRPr>
          </a:p>
        </p:txBody>
      </p:sp>
    </p:spTree>
    <p:extLst>
      <p:ext uri="{BB962C8B-B14F-4D97-AF65-F5344CB8AC3E}">
        <p14:creationId xmlns:p14="http://schemas.microsoft.com/office/powerpoint/2010/main" val="3243004616"/>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Importance</a:t>
            </a:r>
            <a:endParaRPr lang="en-US" dirty="0"/>
          </a:p>
        </p:txBody>
      </p:sp>
      <p:sp>
        <p:nvSpPr>
          <p:cNvPr id="3" name="Content Placeholder 2"/>
          <p:cNvSpPr>
            <a:spLocks noGrp="1"/>
          </p:cNvSpPr>
          <p:nvPr>
            <p:ph idx="1"/>
          </p:nvPr>
        </p:nvSpPr>
        <p:spPr>
          <a:xfrm>
            <a:off x="457200" y="1600199"/>
            <a:ext cx="8686800" cy="5139814"/>
          </a:xfrm>
        </p:spPr>
        <p:txBody>
          <a:bodyPr>
            <a:normAutofit/>
          </a:bodyPr>
          <a:lstStyle/>
          <a:p>
            <a:r>
              <a:rPr lang="en-US" dirty="0" smtClean="0"/>
              <a:t>Proved Jesus was God’s Son</a:t>
            </a:r>
          </a:p>
          <a:p>
            <a:pPr lvl="1"/>
            <a:r>
              <a:rPr lang="en-US" dirty="0" smtClean="0"/>
              <a:t>Jesus said this would happen</a:t>
            </a:r>
          </a:p>
          <a:p>
            <a:pPr lvl="2"/>
            <a:r>
              <a:rPr lang="en-US" sz="2600" dirty="0" smtClean="0"/>
              <a:t>Matt. 16:21; 17:22-23; 20:18-19; John 2:18-22</a:t>
            </a:r>
          </a:p>
          <a:p>
            <a:r>
              <a:rPr lang="en-US" dirty="0" smtClean="0"/>
              <a:t>Considerations</a:t>
            </a:r>
            <a:endParaRPr lang="en-US" dirty="0"/>
          </a:p>
          <a:p>
            <a:pPr lvl="1"/>
            <a:r>
              <a:rPr lang="en-US" dirty="0" smtClean="0"/>
              <a:t>This was out of Jesus’ control. He was dead!</a:t>
            </a:r>
          </a:p>
          <a:p>
            <a:pPr lvl="1"/>
            <a:r>
              <a:rPr lang="en-US" dirty="0" smtClean="0"/>
              <a:t>If God would not raise Him, then His claim was false. If false, what about His teaching?  </a:t>
            </a:r>
          </a:p>
          <a:p>
            <a:pPr lvl="1"/>
            <a:r>
              <a:rPr lang="en-US" dirty="0" smtClean="0"/>
              <a:t>But if God did raise Him, this gave powerful proof for His claim and His teaching!</a:t>
            </a:r>
            <a:endParaRPr lang="en-US" dirty="0"/>
          </a:p>
        </p:txBody>
      </p:sp>
    </p:spTree>
    <p:extLst>
      <p:ext uri="{BB962C8B-B14F-4D97-AF65-F5344CB8AC3E}">
        <p14:creationId xmlns:p14="http://schemas.microsoft.com/office/powerpoint/2010/main" val="3424211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Importance</a:t>
            </a:r>
            <a:endParaRPr lang="en-US" dirty="0"/>
          </a:p>
        </p:txBody>
      </p:sp>
      <p:sp>
        <p:nvSpPr>
          <p:cNvPr id="3" name="Content Placeholder 2"/>
          <p:cNvSpPr>
            <a:spLocks noGrp="1"/>
          </p:cNvSpPr>
          <p:nvPr>
            <p:ph idx="1"/>
          </p:nvPr>
        </p:nvSpPr>
        <p:spPr>
          <a:xfrm>
            <a:off x="457200" y="1600199"/>
            <a:ext cx="8686800" cy="5139814"/>
          </a:xfrm>
        </p:spPr>
        <p:txBody>
          <a:bodyPr>
            <a:normAutofit/>
          </a:bodyPr>
          <a:lstStyle/>
          <a:p>
            <a:r>
              <a:rPr lang="en-US" dirty="0" smtClean="0"/>
              <a:t>Proved Jesus was God’s Son</a:t>
            </a:r>
          </a:p>
          <a:p>
            <a:pPr lvl="1"/>
            <a:r>
              <a:rPr lang="en-US" dirty="0" smtClean="0"/>
              <a:t>Jesus said this would happen</a:t>
            </a:r>
          </a:p>
          <a:p>
            <a:pPr lvl="2"/>
            <a:r>
              <a:rPr lang="en-US" sz="2600" dirty="0" smtClean="0"/>
              <a:t>Matt. 16:21; 17:22-23; 20:18-19; John 2:18-22</a:t>
            </a:r>
          </a:p>
          <a:p>
            <a:r>
              <a:rPr lang="en-US" dirty="0" smtClean="0"/>
              <a:t>Considerations</a:t>
            </a:r>
            <a:endParaRPr lang="en-US" dirty="0"/>
          </a:p>
          <a:p>
            <a:pPr lvl="1"/>
            <a:r>
              <a:rPr lang="en-US" dirty="0"/>
              <a:t>Yes – His teaching was impressive</a:t>
            </a:r>
          </a:p>
          <a:p>
            <a:pPr lvl="2"/>
            <a:r>
              <a:rPr lang="en-US" dirty="0"/>
              <a:t>Matthew 7:28-29</a:t>
            </a:r>
          </a:p>
          <a:p>
            <a:pPr lvl="1"/>
            <a:r>
              <a:rPr lang="en-US" dirty="0"/>
              <a:t>Yes – His miracles caused belief</a:t>
            </a:r>
          </a:p>
          <a:p>
            <a:pPr lvl="2"/>
            <a:r>
              <a:rPr lang="en-US" dirty="0"/>
              <a:t>John 20:30-31</a:t>
            </a:r>
          </a:p>
          <a:p>
            <a:pPr lvl="1"/>
            <a:r>
              <a:rPr lang="en-US" dirty="0"/>
              <a:t>But His resurrection was the ultimate proof!</a:t>
            </a:r>
          </a:p>
        </p:txBody>
      </p:sp>
    </p:spTree>
    <p:extLst>
      <p:ext uri="{BB962C8B-B14F-4D97-AF65-F5344CB8AC3E}">
        <p14:creationId xmlns:p14="http://schemas.microsoft.com/office/powerpoint/2010/main" val="9484415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up)">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Importance</a:t>
            </a:r>
            <a:endParaRPr lang="en-US" dirty="0"/>
          </a:p>
        </p:txBody>
      </p:sp>
      <p:sp>
        <p:nvSpPr>
          <p:cNvPr id="3" name="Content Placeholder 2"/>
          <p:cNvSpPr>
            <a:spLocks noGrp="1"/>
          </p:cNvSpPr>
          <p:nvPr>
            <p:ph idx="1"/>
          </p:nvPr>
        </p:nvSpPr>
        <p:spPr>
          <a:xfrm>
            <a:off x="457200" y="1600199"/>
            <a:ext cx="8534400" cy="5139814"/>
          </a:xfrm>
        </p:spPr>
        <p:txBody>
          <a:bodyPr>
            <a:normAutofit fontScale="92500" lnSpcReduction="20000"/>
          </a:bodyPr>
          <a:lstStyle/>
          <a:p>
            <a:r>
              <a:rPr lang="en-US" dirty="0" smtClean="0"/>
              <a:t>All mankind would be judged</a:t>
            </a:r>
          </a:p>
          <a:p>
            <a:pPr lvl="1"/>
            <a:r>
              <a:rPr lang="en-US" dirty="0" smtClean="0"/>
              <a:t>Jesus said this would happen</a:t>
            </a:r>
          </a:p>
          <a:p>
            <a:pPr lvl="2"/>
            <a:r>
              <a:rPr lang="en-US" sz="2600" dirty="0" smtClean="0"/>
              <a:t>John 5:28-29; Matthew 25:31-46</a:t>
            </a:r>
          </a:p>
          <a:p>
            <a:r>
              <a:rPr lang="en-US" dirty="0" smtClean="0"/>
              <a:t>Considerations</a:t>
            </a:r>
            <a:endParaRPr lang="en-US" dirty="0"/>
          </a:p>
          <a:p>
            <a:pPr lvl="1"/>
            <a:r>
              <a:rPr lang="en-US" dirty="0" smtClean="0"/>
              <a:t>Judgment comes after death – Heb. 9:27</a:t>
            </a:r>
          </a:p>
          <a:p>
            <a:pPr lvl="1"/>
            <a:r>
              <a:rPr lang="en-US" dirty="0" smtClean="0"/>
              <a:t>Dead people can’t be judged so they must be raised from the dead.</a:t>
            </a:r>
          </a:p>
          <a:p>
            <a:pPr lvl="1"/>
            <a:r>
              <a:rPr lang="en-US" dirty="0" smtClean="0"/>
              <a:t>God has proven His power to raise all men by raising Jesus from the dead.</a:t>
            </a:r>
          </a:p>
          <a:p>
            <a:pPr lvl="1"/>
            <a:r>
              <a:rPr lang="en-US" dirty="0" smtClean="0"/>
              <a:t>Jesus is called the first fruits – 1 Cor. 15:20-27</a:t>
            </a:r>
          </a:p>
          <a:p>
            <a:pPr lvl="1"/>
            <a:r>
              <a:rPr lang="en-US" dirty="0" smtClean="0"/>
              <a:t>If Jesus wasn’t raised, no proof I can be raised, no evidence that mankind will be judged.</a:t>
            </a:r>
          </a:p>
        </p:txBody>
      </p:sp>
    </p:spTree>
    <p:extLst>
      <p:ext uri="{BB962C8B-B14F-4D97-AF65-F5344CB8AC3E}">
        <p14:creationId xmlns:p14="http://schemas.microsoft.com/office/powerpoint/2010/main" val="13813497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up)">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up)">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smtClean="0"/>
              <a:t>Importance</a:t>
            </a:r>
            <a:endParaRPr lang="en-US" dirty="0"/>
          </a:p>
        </p:txBody>
      </p:sp>
      <p:sp>
        <p:nvSpPr>
          <p:cNvPr id="3" name="Content Placeholder 2"/>
          <p:cNvSpPr>
            <a:spLocks noGrp="1"/>
          </p:cNvSpPr>
          <p:nvPr>
            <p:ph idx="1"/>
          </p:nvPr>
        </p:nvSpPr>
        <p:spPr/>
        <p:txBody>
          <a:bodyPr>
            <a:normAutofit/>
          </a:bodyPr>
          <a:lstStyle/>
          <a:p>
            <a:r>
              <a:rPr lang="en-US" dirty="0" smtClean="0"/>
              <a:t>If no </a:t>
            </a:r>
            <a:r>
              <a:rPr lang="en-US" smtClean="0"/>
              <a:t>resurrection then </a:t>
            </a:r>
            <a:r>
              <a:rPr lang="en-US" dirty="0" smtClean="0"/>
              <a:t>Christianity is worthless!</a:t>
            </a:r>
          </a:p>
          <a:p>
            <a:pPr lvl="1"/>
            <a:r>
              <a:rPr lang="en-US" dirty="0" smtClean="0"/>
              <a:t>1 Corinthians 15:12-19</a:t>
            </a:r>
          </a:p>
          <a:p>
            <a:pPr lvl="2"/>
            <a:r>
              <a:rPr lang="en-US" dirty="0" smtClean="0"/>
              <a:t>Preaching is worthless - vs. 14</a:t>
            </a:r>
          </a:p>
          <a:p>
            <a:pPr lvl="2"/>
            <a:r>
              <a:rPr lang="en-US" dirty="0" smtClean="0"/>
              <a:t>Faith is worthless - vs. 14</a:t>
            </a:r>
          </a:p>
          <a:p>
            <a:pPr lvl="2"/>
            <a:r>
              <a:rPr lang="en-US" dirty="0" smtClean="0"/>
              <a:t>Apostles are liars - vs. 15</a:t>
            </a:r>
          </a:p>
          <a:p>
            <a:pPr lvl="2"/>
            <a:r>
              <a:rPr lang="en-US" dirty="0" smtClean="0"/>
              <a:t>Still in sin - vs. 17</a:t>
            </a:r>
          </a:p>
          <a:p>
            <a:pPr lvl="2"/>
            <a:r>
              <a:rPr lang="en-US" dirty="0" smtClean="0"/>
              <a:t>Most pitiable - vs. 19</a:t>
            </a:r>
          </a:p>
          <a:p>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419600"/>
            <a:ext cx="7772400" cy="192405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n>
                  <a:solidFill>
                    <a:schemeClr val="tx1"/>
                  </a:solidFill>
                </a:ln>
              </a:rPr>
              <a:t>Was </a:t>
            </a:r>
            <a:r>
              <a:rPr lang="en-US" b="1" dirty="0" smtClean="0">
                <a:ln>
                  <a:solidFill>
                    <a:schemeClr val="tx1"/>
                  </a:solidFill>
                </a:ln>
              </a:rPr>
              <a:t>Jesus</a:t>
            </a:r>
            <a:r>
              <a:rPr lang="en-US" dirty="0" smtClean="0">
                <a:ln>
                  <a:solidFill>
                    <a:schemeClr val="tx1"/>
                  </a:solidFill>
                </a:ln>
              </a:rPr>
              <a:t> really resurrected from His grave?</a:t>
            </a:r>
            <a:endParaRPr lang="en-US" dirty="0">
              <a:ln>
                <a:solidFill>
                  <a:schemeClr val="tx1"/>
                </a:solidFill>
              </a:ln>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Resurrection of Jesus</a:t>
            </a:r>
            <a:r>
              <a:rPr lang="en-US" dirty="0"/>
              <a:t/>
            </a:r>
            <a:br>
              <a:rPr lang="en-US" dirty="0"/>
            </a:br>
            <a:r>
              <a:rPr lang="en-US" dirty="0"/>
              <a:t>Evidence</a:t>
            </a:r>
          </a:p>
        </p:txBody>
      </p:sp>
      <p:sp>
        <p:nvSpPr>
          <p:cNvPr id="3" name="Content Placeholder 2"/>
          <p:cNvSpPr>
            <a:spLocks noGrp="1"/>
          </p:cNvSpPr>
          <p:nvPr>
            <p:ph idx="1"/>
          </p:nvPr>
        </p:nvSpPr>
        <p:spPr/>
        <p:txBody>
          <a:bodyPr>
            <a:normAutofit/>
          </a:bodyPr>
          <a:lstStyle/>
          <a:p>
            <a:r>
              <a:rPr lang="en-US" dirty="0" smtClean="0"/>
              <a:t>Two aspects to evidence</a:t>
            </a:r>
          </a:p>
          <a:p>
            <a:pPr lvl="1"/>
            <a:r>
              <a:rPr lang="en-US" dirty="0" smtClean="0">
                <a:latin typeface="Arial Black" panose="020B0A04020102020204" pitchFamily="34" charset="0"/>
              </a:rPr>
              <a:t>An empty tomb</a:t>
            </a:r>
          </a:p>
          <a:p>
            <a:pPr lvl="2"/>
            <a:r>
              <a:rPr lang="en-US" dirty="0" smtClean="0"/>
              <a:t>By itself this would leave everything underneath a cloud of mystery.  A resurrection would only be one among many possibilities and no more credible than the others.</a:t>
            </a:r>
          </a:p>
          <a:p>
            <a:pPr lvl="1"/>
            <a:r>
              <a:rPr lang="en-US" dirty="0" smtClean="0">
                <a:latin typeface="Arial Black" panose="020B0A04020102020204" pitchFamily="34" charset="0"/>
              </a:rPr>
              <a:t>Resurrection appearances</a:t>
            </a:r>
          </a:p>
          <a:p>
            <a:pPr lvl="2"/>
            <a:r>
              <a:rPr lang="en-US" dirty="0" smtClean="0"/>
              <a:t>But with the appearances to many witnesses, now we have credible eye-witness testimony which provides powerful evidence for a resurrection.</a:t>
            </a:r>
          </a:p>
          <a:p>
            <a:pPr lvl="2"/>
            <a:endParaRPr lang="en-US" dirty="0"/>
          </a:p>
        </p:txBody>
      </p:sp>
    </p:spTree>
    <p:extLst>
      <p:ext uri="{BB962C8B-B14F-4D97-AF65-F5344CB8AC3E}">
        <p14:creationId xmlns:p14="http://schemas.microsoft.com/office/powerpoint/2010/main" val="99573141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6171</TotalTime>
  <Words>1629</Words>
  <Application>Microsoft Office PowerPoint</Application>
  <PresentationFormat>On-screen Show (4:3)</PresentationFormat>
  <Paragraphs>247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Arial Rounded MT Bold</vt:lpstr>
      <vt:lpstr>Balloonist SF</vt:lpstr>
      <vt:lpstr>Berlin Sans FB</vt:lpstr>
      <vt:lpstr>Calibri</vt:lpstr>
      <vt:lpstr>Office Theme</vt:lpstr>
      <vt:lpstr>PowerPoint Presentation</vt:lpstr>
      <vt:lpstr>Resurrection of Jesus</vt:lpstr>
      <vt:lpstr>Resurrection of Jesus Importance</vt:lpstr>
      <vt:lpstr>Resurrection of Jesus Importance</vt:lpstr>
      <vt:lpstr>Resurrection of Jesus Importance</vt:lpstr>
      <vt:lpstr>Resurrection of Jesus Importance</vt:lpstr>
      <vt:lpstr>Resurrection of Jesus Importance</vt:lpstr>
      <vt:lpstr>Was Jesus really resurrected from His grave?</vt:lpstr>
      <vt:lpstr>Resurrection of Jesus Evidence</vt:lpstr>
      <vt:lpstr>Resurrection of Jesus Evidence</vt:lpstr>
      <vt:lpstr>Resurrection of Jesus Evidence</vt:lpstr>
      <vt:lpstr>Resurrection of Jesus Evidence</vt:lpstr>
      <vt:lpstr>Resurrection of Jesus Evidence</vt:lpstr>
      <vt:lpstr>Resurrection of Jesus Evidence</vt:lpstr>
      <vt:lpstr>Resurrection of Jesus Evidence</vt:lpstr>
      <vt:lpstr>Resurrection of Jesus Evidence</vt:lpstr>
      <vt:lpstr>Resurrection of Jesus Evidence</vt:lpstr>
      <vt:lpstr>PowerPoint Presentation</vt:lpstr>
      <vt:lpstr>Resurrection of Jesus Explanations</vt:lpstr>
      <vt:lpstr>Resurrection of Jesus Explanations</vt:lpstr>
      <vt:lpstr>Resurrection of Jesus Explanations</vt:lpstr>
      <vt:lpstr>Resurrection of Jesus Explanations</vt:lpstr>
      <vt:lpstr>Resurrection of Jesus Explanations</vt:lpstr>
      <vt:lpstr>PowerPoint Presentation</vt:lpstr>
      <vt:lpstr>PowerPoint Presentation</vt:lpstr>
      <vt:lpstr>Resurrection of Jesus Explanations</vt:lpstr>
      <vt:lpstr>Resurrection of Jesus Explanations</vt:lpstr>
      <vt:lpstr>Resurrection of Jesus Explanations</vt:lpstr>
      <vt:lpstr>Resurrection of Jesus Explanations</vt:lpstr>
      <vt:lpstr>Resurrection of Jesus 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Adonis Bailey</dc:creator>
  <cp:lastModifiedBy>Adonis Bailey</cp:lastModifiedBy>
  <cp:revision>27</cp:revision>
  <cp:lastPrinted>2014-04-20T21:03:15Z</cp:lastPrinted>
  <dcterms:created xsi:type="dcterms:W3CDTF">2010-07-28T14:28:34Z</dcterms:created>
  <dcterms:modified xsi:type="dcterms:W3CDTF">2014-04-22T19:10:06Z</dcterms:modified>
</cp:coreProperties>
</file>