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Lst>
  <p:notesMasterIdLst>
    <p:notesMasterId r:id="rId18"/>
  </p:notesMasterIdLst>
  <p:sldIdLst>
    <p:sldId id="256" r:id="rId2"/>
    <p:sldId id="268" r:id="rId3"/>
    <p:sldId id="269" r:id="rId4"/>
    <p:sldId id="273" r:id="rId5"/>
    <p:sldId id="271" r:id="rId6"/>
    <p:sldId id="276" r:id="rId7"/>
    <p:sldId id="277" r:id="rId8"/>
    <p:sldId id="270" r:id="rId9"/>
    <p:sldId id="275" r:id="rId10"/>
    <p:sldId id="278" r:id="rId11"/>
    <p:sldId id="280" r:id="rId12"/>
    <p:sldId id="282" r:id="rId13"/>
    <p:sldId id="283" r:id="rId14"/>
    <p:sldId id="284" r:id="rId15"/>
    <p:sldId id="267" r:id="rId16"/>
    <p:sldId id="263" r:id="rId17"/>
  </p:sldIdLst>
  <p:sldSz cx="9144000" cy="6858000" type="screen4x3"/>
  <p:notesSz cx="6858000" cy="9144000"/>
  <p:embeddedFontLst>
    <p:embeddedFont>
      <p:font typeface="DotumChe" panose="020B0609000101010101" pitchFamily="49" charset="-127"/>
      <p:regular r:id="rId19"/>
    </p:embeddedFont>
    <p:embeddedFont>
      <p:font typeface="Eras Bold ITC" panose="020B0907030504020204" pitchFamily="34" charset="0"/>
      <p:regular r:id="rId20"/>
    </p:embeddedFont>
    <p:embeddedFont>
      <p:font typeface="Tw Cen MT Condensed" panose="020B0606020104020203" pitchFamily="34" charset="0"/>
      <p:regular r:id="rId21"/>
      <p:bold r:id="rId22"/>
    </p:embeddedFont>
    <p:embeddedFont>
      <p:font typeface="Calibri" panose="020F0502020204030204" pitchFamily="34" charset="0"/>
      <p:regular r:id="rId23"/>
      <p:bold r:id="rId24"/>
      <p:italic r:id="rId25"/>
      <p:boldItalic r:id="rId26"/>
    </p:embeddedFont>
    <p:embeddedFont>
      <p:font typeface="Tw Cen MT Condensed Extra Bold" panose="020B0803020202020204" pitchFamily="34" charset="0"/>
      <p:regular r:id="rId27"/>
    </p:embeddedFont>
    <p:embeddedFont>
      <p:font typeface="Calibri Light" panose="020F0302020204030204" pitchFamily="34" charset="0"/>
      <p:regular r:id="rId28"/>
      <p:italic r:id="rId29"/>
    </p:embeddedFont>
    <p:embeddedFont>
      <p:font typeface="Franklin Gothic Demi Cond" panose="020B0706030402020204" pitchFamily="3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588" autoAdjust="0"/>
  </p:normalViewPr>
  <p:slideViewPr>
    <p:cSldViewPr snapToGrid="0">
      <p:cViewPr varScale="1">
        <p:scale>
          <a:sx n="73" d="100"/>
          <a:sy n="73" d="100"/>
        </p:scale>
        <p:origin x="1205" y="72"/>
      </p:cViewPr>
      <p:guideLst/>
    </p:cSldViewPr>
  </p:slideViewPr>
  <p:notesTextViewPr>
    <p:cViewPr>
      <p:scale>
        <a:sx n="1" d="1"/>
        <a:sy n="1" d="1"/>
      </p:scale>
      <p:origin x="0" y="0"/>
    </p:cViewPr>
  </p:notesTextViewPr>
  <p:sorterViewPr>
    <p:cViewPr>
      <p:scale>
        <a:sx n="130" d="100"/>
        <a:sy n="130" d="100"/>
      </p:scale>
      <p:origin x="0" y="-3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1F07A-6546-4232-9106-57197CA85107}" type="datetimeFigureOut">
              <a:rPr lang="en-US" smtClean="0"/>
              <a:t>6/21/2015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9FF1B-F9DD-4DF4-AC7B-65D184101027}" type="slidenum">
              <a:rPr lang="en-US" smtClean="0"/>
              <a:t>‹#›</a:t>
            </a:fld>
            <a:endParaRPr lang="en-US"/>
          </a:p>
        </p:txBody>
      </p:sp>
    </p:spTree>
    <p:extLst>
      <p:ext uri="{BB962C8B-B14F-4D97-AF65-F5344CB8AC3E}">
        <p14:creationId xmlns:p14="http://schemas.microsoft.com/office/powerpoint/2010/main" val="428861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5-24-15 – Richmond, MO</a:t>
            </a:r>
            <a:endParaRPr lang="en-US" dirty="0"/>
          </a:p>
        </p:txBody>
      </p:sp>
      <p:sp>
        <p:nvSpPr>
          <p:cNvPr id="4" name="Slide Number Placeholder 3"/>
          <p:cNvSpPr>
            <a:spLocks noGrp="1"/>
          </p:cNvSpPr>
          <p:nvPr>
            <p:ph type="sldNum" sz="quarter" idx="10"/>
          </p:nvPr>
        </p:nvSpPr>
        <p:spPr/>
        <p:txBody>
          <a:bodyPr/>
          <a:lstStyle/>
          <a:p>
            <a:fld id="{2959FF1B-F9DD-4DF4-AC7B-65D184101027}" type="slidenum">
              <a:rPr lang="en-US" smtClean="0"/>
              <a:t>1</a:t>
            </a:fld>
            <a:endParaRPr lang="en-US"/>
          </a:p>
        </p:txBody>
      </p:sp>
    </p:spTree>
    <p:extLst>
      <p:ext uri="{BB962C8B-B14F-4D97-AF65-F5344CB8AC3E}">
        <p14:creationId xmlns:p14="http://schemas.microsoft.com/office/powerpoint/2010/main" val="350616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Crafty – “skillful at deceiving others” </a:t>
            </a:r>
            <a:r>
              <a:rPr lang="en-US" dirty="0" err="1" smtClean="0"/>
              <a:t>Websters</a:t>
            </a:r>
            <a:r>
              <a:rPr lang="en-US" dirty="0" smtClean="0"/>
              <a:t> Revised Unabridged</a:t>
            </a:r>
            <a:r>
              <a:rPr lang="en-US" baseline="0" dirty="0" smtClean="0"/>
              <a:t> Dictionary</a:t>
            </a:r>
            <a:endParaRPr lang="en-US" dirty="0"/>
          </a:p>
        </p:txBody>
      </p:sp>
      <p:sp>
        <p:nvSpPr>
          <p:cNvPr id="4" name="Slide Number Placeholder 3"/>
          <p:cNvSpPr>
            <a:spLocks noGrp="1"/>
          </p:cNvSpPr>
          <p:nvPr>
            <p:ph type="sldNum" sz="quarter" idx="10"/>
          </p:nvPr>
        </p:nvSpPr>
        <p:spPr/>
        <p:txBody>
          <a:bodyPr/>
          <a:lstStyle/>
          <a:p>
            <a:fld id="{2959FF1B-F9DD-4DF4-AC7B-65D184101027}" type="slidenum">
              <a:rPr lang="en-US" smtClean="0"/>
              <a:t>11</a:t>
            </a:fld>
            <a:endParaRPr lang="en-US"/>
          </a:p>
        </p:txBody>
      </p:sp>
    </p:spTree>
    <p:extLst>
      <p:ext uri="{BB962C8B-B14F-4D97-AF65-F5344CB8AC3E}">
        <p14:creationId xmlns:p14="http://schemas.microsoft.com/office/powerpoint/2010/main" val="175800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9FF1B-F9DD-4DF4-AC7B-65D184101027}" type="slidenum">
              <a:rPr lang="en-US" smtClean="0"/>
              <a:t>12</a:t>
            </a:fld>
            <a:endParaRPr lang="en-US"/>
          </a:p>
        </p:txBody>
      </p:sp>
    </p:spTree>
    <p:extLst>
      <p:ext uri="{BB962C8B-B14F-4D97-AF65-F5344CB8AC3E}">
        <p14:creationId xmlns:p14="http://schemas.microsoft.com/office/powerpoint/2010/main" val="272836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Worries of the world</a:t>
            </a:r>
            <a:r>
              <a:rPr lang="en-US" baseline="0" dirty="0" smtClean="0"/>
              <a:t> – “</a:t>
            </a:r>
            <a:r>
              <a:rPr lang="en-US" dirty="0" smtClean="0"/>
              <a:t>We, like her, get worried and bothered about so many relatively necessary things and commonly neglect the one thing really imperative. The toil and fatigue of being always on the job, always plodding, gives no leisure for concerns of the spirit. Our head buzzes with our minute-to-minute problems and our schedule is full up. Within themselves, each single care is no sin, and may even be justified in Scripture (Cf. 1 </a:t>
            </a:r>
            <a:r>
              <a:rPr lang="en-US" dirty="0" err="1" smtClean="0"/>
              <a:t>Ti</a:t>
            </a:r>
            <a:r>
              <a:rPr lang="en-US" dirty="0" smtClean="0"/>
              <a:t>. 58; Eph. 4:28; Mt. 1.54, 5; 2 Co. 12:14; 2 Th. 3:6-13).. The idolatry begins, however, when the individual seeks first the solution to these cares and then relegates the Kingdom-quest to whatever time, interest and strength is left.” Harold </a:t>
            </a:r>
            <a:r>
              <a:rPr lang="en-US" dirty="0" smtClean="0"/>
              <a:t>Fowler</a:t>
            </a:r>
          </a:p>
          <a:p>
            <a:r>
              <a:rPr lang="en-US" dirty="0" smtClean="0"/>
              <a:t>Pleasures of this life – “pleasure,</a:t>
            </a:r>
            <a:r>
              <a:rPr lang="en-US" baseline="0" dirty="0" smtClean="0"/>
              <a:t> gratification, enjoyment” </a:t>
            </a:r>
            <a:r>
              <a:rPr lang="en-US" baseline="0" dirty="0" err="1" smtClean="0"/>
              <a:t>Zodhiates</a:t>
            </a:r>
            <a:endParaRPr lang="en-US" dirty="0"/>
          </a:p>
        </p:txBody>
      </p:sp>
      <p:sp>
        <p:nvSpPr>
          <p:cNvPr id="4" name="Slide Number Placeholder 3"/>
          <p:cNvSpPr>
            <a:spLocks noGrp="1"/>
          </p:cNvSpPr>
          <p:nvPr>
            <p:ph type="sldNum" sz="quarter" idx="10"/>
          </p:nvPr>
        </p:nvSpPr>
        <p:spPr/>
        <p:txBody>
          <a:bodyPr/>
          <a:lstStyle/>
          <a:p>
            <a:fld id="{2959FF1B-F9DD-4DF4-AC7B-65D184101027}" type="slidenum">
              <a:rPr lang="en-US" smtClean="0"/>
              <a:t>13</a:t>
            </a:fld>
            <a:endParaRPr lang="en-US"/>
          </a:p>
        </p:txBody>
      </p:sp>
    </p:spTree>
    <p:extLst>
      <p:ext uri="{BB962C8B-B14F-4D97-AF65-F5344CB8AC3E}">
        <p14:creationId xmlns:p14="http://schemas.microsoft.com/office/powerpoint/2010/main" val="3922861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879476"/>
          </a:xfrm>
        </p:spPr>
        <p:txBody>
          <a:bodyPr anchor="b"/>
          <a:lstStyle>
            <a:lvl1pPr algn="ctr">
              <a:defRPr sz="4500" b="1">
                <a:latin typeface="Eras Bold ITC" panose="020B0907030504020204"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6879F46E-F083-419C-A9D8-12682B311886}" type="datetimeFigureOut">
              <a:rPr lang="en-US" smtClean="0"/>
              <a:t>6/21/2015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A634C-1117-48D2-9302-04B0926C55B3}" type="slidenum">
              <a:rPr lang="en-US" smtClean="0"/>
              <a:t>‹#›</a:t>
            </a:fld>
            <a:endParaRPr lang="en-US"/>
          </a:p>
        </p:txBody>
      </p:sp>
      <p:pic>
        <p:nvPicPr>
          <p:cNvPr id="7" name="Picture 6"/>
          <p:cNvPicPr>
            <a:picLocks noChangeAspect="1"/>
          </p:cNvPicPr>
          <p:nvPr userDrawn="1"/>
        </p:nvPicPr>
        <p:blipFill>
          <a:blip r:embed="rId2"/>
          <a:stretch>
            <a:fillRect/>
          </a:stretch>
        </p:blipFill>
        <p:spPr>
          <a:xfrm>
            <a:off x="577124" y="2209111"/>
            <a:ext cx="7989751" cy="4512365"/>
          </a:xfrm>
          <a:prstGeom prst="rect">
            <a:avLst/>
          </a:prstGeom>
        </p:spPr>
      </p:pic>
    </p:spTree>
    <p:extLst>
      <p:ext uri="{BB962C8B-B14F-4D97-AF65-F5344CB8AC3E}">
        <p14:creationId xmlns:p14="http://schemas.microsoft.com/office/powerpoint/2010/main" val="3539718431"/>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79F46E-F083-419C-A9D8-12682B311886}" type="datetimeFigureOut">
              <a:rPr lang="en-US" smtClean="0"/>
              <a:t>6/21/2015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A634C-1117-48D2-9302-04B0926C55B3}" type="slidenum">
              <a:rPr lang="en-US" smtClean="0"/>
              <a:t>‹#›</a:t>
            </a:fld>
            <a:endParaRPr lang="en-US"/>
          </a:p>
        </p:txBody>
      </p:sp>
    </p:spTree>
    <p:extLst>
      <p:ext uri="{BB962C8B-B14F-4D97-AF65-F5344CB8AC3E}">
        <p14:creationId xmlns:p14="http://schemas.microsoft.com/office/powerpoint/2010/main" val="2408284297"/>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79F46E-F083-419C-A9D8-12682B311886}" type="datetimeFigureOut">
              <a:rPr lang="en-US" smtClean="0"/>
              <a:t>6/21/2015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A634C-1117-48D2-9302-04B0926C55B3}" type="slidenum">
              <a:rPr lang="en-US" smtClean="0"/>
              <a:t>‹#›</a:t>
            </a:fld>
            <a:endParaRPr lang="en-US"/>
          </a:p>
        </p:txBody>
      </p:sp>
    </p:spTree>
    <p:extLst>
      <p:ext uri="{BB962C8B-B14F-4D97-AF65-F5344CB8AC3E}">
        <p14:creationId xmlns:p14="http://schemas.microsoft.com/office/powerpoint/2010/main" val="223332915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6858000"/>
          </a:xfrm>
          <a:prstGeom prst="rect">
            <a:avLst/>
          </a:prstGeom>
        </p:spPr>
      </p:pic>
      <p:sp>
        <p:nvSpPr>
          <p:cNvPr id="8" name="Rectangle 7"/>
          <p:cNvSpPr/>
          <p:nvPr userDrawn="1"/>
        </p:nvSpPr>
        <p:spPr>
          <a:xfrm>
            <a:off x="0" y="0"/>
            <a:ext cx="9144000" cy="6858000"/>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92848"/>
            <a:ext cx="7886700" cy="602282"/>
          </a:xfrm>
        </p:spPr>
        <p:txBody>
          <a:bodyPr>
            <a:normAutofit/>
          </a:bodyPr>
          <a:lstStyle>
            <a:lvl1pPr>
              <a:defRPr sz="4000">
                <a:solidFill>
                  <a:schemeClr val="bg1"/>
                </a:solidFill>
                <a:latin typeface="Tw Cen MT Condensed Extra Bold" panose="020B0803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099930"/>
            <a:ext cx="7886700" cy="5512905"/>
          </a:xfrm>
        </p:spPr>
        <p:txBody>
          <a:bodyPr>
            <a:normAutofit/>
          </a:bodyPr>
          <a:lstStyle>
            <a:lvl1pPr>
              <a:defRPr sz="3200" b="1">
                <a:solidFill>
                  <a:schemeClr val="bg1"/>
                </a:solidFill>
                <a:latin typeface="Tw Cen MT Condensed" panose="020B0606020104020203" pitchFamily="34" charset="0"/>
              </a:defRPr>
            </a:lvl1pPr>
            <a:lvl2pPr>
              <a:defRPr sz="2800" i="0">
                <a:solidFill>
                  <a:schemeClr val="bg1"/>
                </a:solidFill>
                <a:latin typeface="Tw Cen MT Condensed" panose="020B0606020104020203" pitchFamily="34" charset="0"/>
              </a:defRPr>
            </a:lvl2pPr>
            <a:lvl3pPr>
              <a:defRPr sz="2400" i="0">
                <a:solidFill>
                  <a:schemeClr val="bg1"/>
                </a:solidFill>
                <a:latin typeface="Tw Cen MT Condensed" panose="020B0606020104020203" pitchFamily="34" charset="0"/>
              </a:defRPr>
            </a:lvl3pPr>
            <a:lvl4pPr>
              <a:defRPr sz="2000" i="0">
                <a:solidFill>
                  <a:schemeClr val="bg1"/>
                </a:solidFill>
                <a:latin typeface="Tw Cen MT Condensed" panose="020B0606020104020203" pitchFamily="34" charset="0"/>
              </a:defRPr>
            </a:lvl4pPr>
            <a:lvl5pPr>
              <a:defRPr sz="2000" i="0">
                <a:solidFill>
                  <a:schemeClr val="bg1"/>
                </a:solidFill>
                <a:latin typeface="Tw Cen MT Condensed" panose="020B06060201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txBox="1">
            <a:spLocks/>
          </p:cNvSpPr>
          <p:nvPr userDrawn="1"/>
        </p:nvSpPr>
        <p:spPr>
          <a:xfrm>
            <a:off x="628650" y="789196"/>
            <a:ext cx="7886700" cy="57577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000" kern="1200">
                <a:solidFill>
                  <a:schemeClr val="bg1"/>
                </a:solidFill>
                <a:latin typeface="Tw Cen MT Condensed Extra Bold" panose="020B0803020202020204" pitchFamily="34" charset="0"/>
                <a:ea typeface="+mj-ea"/>
                <a:cs typeface="+mj-cs"/>
              </a:defRPr>
            </a:lvl1pPr>
          </a:lstStyle>
          <a:p>
            <a:pPr algn="r"/>
            <a:endParaRPr lang="en-US" sz="3200" i="1" dirty="0"/>
          </a:p>
        </p:txBody>
      </p:sp>
      <p:sp>
        <p:nvSpPr>
          <p:cNvPr id="10" name="Title 1"/>
          <p:cNvSpPr txBox="1">
            <a:spLocks/>
          </p:cNvSpPr>
          <p:nvPr userDrawn="1"/>
        </p:nvSpPr>
        <p:spPr>
          <a:xfrm>
            <a:off x="651427" y="795130"/>
            <a:ext cx="7886700" cy="57577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000" kern="1200">
                <a:solidFill>
                  <a:schemeClr val="bg1"/>
                </a:solidFill>
                <a:latin typeface="Tw Cen MT Condensed Extra Bold" panose="020B0803020202020204" pitchFamily="34" charset="0"/>
                <a:ea typeface="+mj-ea"/>
                <a:cs typeface="+mj-cs"/>
              </a:defRPr>
            </a:lvl1pPr>
          </a:lstStyle>
          <a:p>
            <a:endParaRPr lang="en-US" sz="3200" i="1" dirty="0"/>
          </a:p>
        </p:txBody>
      </p:sp>
    </p:spTree>
    <p:extLst>
      <p:ext uri="{BB962C8B-B14F-4D97-AF65-F5344CB8AC3E}">
        <p14:creationId xmlns:p14="http://schemas.microsoft.com/office/powerpoint/2010/main" val="32345953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6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6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3" presetClass="entr" presetSubtype="1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600" fill="hold"/>
                        <p:tgtEl>
                          <p:spTgt spid="3"/>
                        </p:tgtEl>
                        <p:attrNameLst>
                          <p:attrName>ppt_w</p:attrName>
                        </p:attrNameLst>
                      </p:cBhvr>
                      <p:tavLst>
                        <p:tav tm="0">
                          <p:val>
                            <p:fltVal val="0"/>
                          </p:val>
                        </p:tav>
                        <p:tav tm="100000">
                          <p:val>
                            <p:strVal val="#ppt_w"/>
                          </p:val>
                        </p:tav>
                      </p:tavLst>
                    </p:anim>
                    <p:anim calcmode="lin" valueType="num">
                      <p:cBhvr>
                        <p:cTn dur="600" fill="hold"/>
                        <p:tgtEl>
                          <p:spTgt spid="3"/>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79F46E-F083-419C-A9D8-12682B311886}" type="datetimeFigureOut">
              <a:rPr lang="en-US" smtClean="0"/>
              <a:t>6/21/2015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A634C-1117-48D2-9302-04B0926C55B3}" type="slidenum">
              <a:rPr lang="en-US" smtClean="0"/>
              <a:t>‹#›</a:t>
            </a:fld>
            <a:endParaRPr lang="en-US"/>
          </a:p>
        </p:txBody>
      </p:sp>
    </p:spTree>
    <p:extLst>
      <p:ext uri="{BB962C8B-B14F-4D97-AF65-F5344CB8AC3E}">
        <p14:creationId xmlns:p14="http://schemas.microsoft.com/office/powerpoint/2010/main" val="405919035"/>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79F46E-F083-419C-A9D8-12682B311886}" type="datetimeFigureOut">
              <a:rPr lang="en-US" smtClean="0"/>
              <a:t>6/21/2015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A634C-1117-48D2-9302-04B0926C55B3}" type="slidenum">
              <a:rPr lang="en-US" smtClean="0"/>
              <a:t>‹#›</a:t>
            </a:fld>
            <a:endParaRPr lang="en-US"/>
          </a:p>
        </p:txBody>
      </p:sp>
    </p:spTree>
    <p:extLst>
      <p:ext uri="{BB962C8B-B14F-4D97-AF65-F5344CB8AC3E}">
        <p14:creationId xmlns:p14="http://schemas.microsoft.com/office/powerpoint/2010/main" val="2177616085"/>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7"/>
            <a:ext cx="7886700" cy="734804"/>
          </a:xfrm>
        </p:spPr>
        <p:txBody>
          <a:bodyPr>
            <a:normAutofit/>
          </a:bodyPr>
          <a:lstStyle>
            <a:lvl1pPr>
              <a:defRPr sz="4000">
                <a:solidFill>
                  <a:schemeClr val="bg1"/>
                </a:solidFill>
                <a:latin typeface="Tw Cen MT Condensed Extra Bold" panose="020B0803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1" y="1172578"/>
            <a:ext cx="3868340" cy="584959"/>
          </a:xfrm>
        </p:spPr>
        <p:txBody>
          <a:bodyPr anchor="b">
            <a:normAutofit/>
          </a:bodyPr>
          <a:lstStyle>
            <a:lvl1pPr marL="0" indent="0">
              <a:buNone/>
              <a:defRPr sz="2400" b="0">
                <a:solidFill>
                  <a:schemeClr val="bg1"/>
                </a:solidFill>
                <a:latin typeface="Tw Cen MT Condensed Extra Bold" panose="020B0803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629842" y="1830184"/>
            <a:ext cx="3868340" cy="49019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49" y="1172578"/>
            <a:ext cx="3887391" cy="584959"/>
          </a:xfrm>
        </p:spPr>
        <p:txBody>
          <a:bodyPr anchor="b">
            <a:normAutofit/>
          </a:bodyPr>
          <a:lstStyle>
            <a:lvl1pPr marL="0" indent="0">
              <a:buNone/>
              <a:defRPr sz="2400" b="0">
                <a:solidFill>
                  <a:schemeClr val="bg1"/>
                </a:solidFill>
                <a:latin typeface="Tw Cen MT Condensed Extra Bold" panose="020B0803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29150" y="1830184"/>
            <a:ext cx="3887391" cy="49019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97215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p:cTn id="1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p:cTn id="2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0" end="0"/>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1" end="1"/>
                                            </p:txEl>
                                          </p:spTgt>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p:cTn id="3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2" end="2"/>
                                            </p:txEl>
                                          </p:spTgt>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p:cTn id="41"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 calcmode="lin" valueType="num">
                                      <p:cBhvr>
                                        <p:cTn id="4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3" presetClass="entr" presetSubtype="16"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6" grpId="0" build="p">
        <p:tmplLst>
          <p:tmpl lvl="1">
            <p:tnLst>
              <p:par>
                <p:cTn presetID="23" presetClass="entr" presetSubtype="16"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childTnLst>
                </p:cTn>
              </p:par>
            </p:tnLst>
          </p:tmpl>
          <p:tmpl lvl="2">
            <p:tnLst>
              <p:par>
                <p:cTn presetID="2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childTnLst>
                </p:cTn>
              </p:par>
            </p:tnLst>
          </p:tmpl>
          <p:tmpl lvl="3">
            <p:tnLst>
              <p:par>
                <p:cTn presetID="2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childTnLst>
                </p:cTn>
              </p:par>
            </p:tnLst>
          </p:tmpl>
          <p:tmpl lvl="4">
            <p:tnLst>
              <p:par>
                <p:cTn presetID="2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childTnLst>
                </p:cTn>
              </p:par>
            </p:tnLst>
          </p:tmpl>
          <p:tmpl lvl="5">
            <p:tnLst>
              <p:par>
                <p:cTn presetID="2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79F46E-F083-419C-A9D8-12682B311886}" type="datetimeFigureOut">
              <a:rPr lang="en-US" smtClean="0"/>
              <a:t>6/21/2015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3A634C-1117-48D2-9302-04B0926C55B3}" type="slidenum">
              <a:rPr lang="en-US" smtClean="0"/>
              <a:t>‹#›</a:t>
            </a:fld>
            <a:endParaRPr lang="en-US"/>
          </a:p>
        </p:txBody>
      </p:sp>
    </p:spTree>
    <p:extLst>
      <p:ext uri="{BB962C8B-B14F-4D97-AF65-F5344CB8AC3E}">
        <p14:creationId xmlns:p14="http://schemas.microsoft.com/office/powerpoint/2010/main" val="3769487412"/>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9F46E-F083-419C-A9D8-12682B311886}" type="datetimeFigureOut">
              <a:rPr lang="en-US" smtClean="0"/>
              <a:t>6/21/2015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3A634C-1117-48D2-9302-04B0926C55B3}" type="slidenum">
              <a:rPr lang="en-US" smtClean="0"/>
              <a:t>‹#›</a:t>
            </a:fld>
            <a:endParaRPr lang="en-US"/>
          </a:p>
        </p:txBody>
      </p:sp>
    </p:spTree>
    <p:extLst>
      <p:ext uri="{BB962C8B-B14F-4D97-AF65-F5344CB8AC3E}">
        <p14:creationId xmlns:p14="http://schemas.microsoft.com/office/powerpoint/2010/main" val="2988304725"/>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79F46E-F083-419C-A9D8-12682B311886}" type="datetimeFigureOut">
              <a:rPr lang="en-US" smtClean="0"/>
              <a:t>6/21/2015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A634C-1117-48D2-9302-04B0926C55B3}" type="slidenum">
              <a:rPr lang="en-US" smtClean="0"/>
              <a:t>‹#›</a:t>
            </a:fld>
            <a:endParaRPr lang="en-US"/>
          </a:p>
        </p:txBody>
      </p:sp>
    </p:spTree>
    <p:extLst>
      <p:ext uri="{BB962C8B-B14F-4D97-AF65-F5344CB8AC3E}">
        <p14:creationId xmlns:p14="http://schemas.microsoft.com/office/powerpoint/2010/main" val="2037503282"/>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79F46E-F083-419C-A9D8-12682B311886}" type="datetimeFigureOut">
              <a:rPr lang="en-US" smtClean="0"/>
              <a:t>6/21/2015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A634C-1117-48D2-9302-04B0926C55B3}" type="slidenum">
              <a:rPr lang="en-US" smtClean="0"/>
              <a:t>‹#›</a:t>
            </a:fld>
            <a:endParaRPr lang="en-US"/>
          </a:p>
        </p:txBody>
      </p:sp>
    </p:spTree>
    <p:extLst>
      <p:ext uri="{BB962C8B-B14F-4D97-AF65-F5344CB8AC3E}">
        <p14:creationId xmlns:p14="http://schemas.microsoft.com/office/powerpoint/2010/main" val="482963706"/>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879F46E-F083-419C-A9D8-12682B311886}" type="datetimeFigureOut">
              <a:rPr lang="en-US" smtClean="0"/>
              <a:t>6/21/2015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3A634C-1117-48D2-9302-04B0926C55B3}" type="slidenum">
              <a:rPr lang="en-US" smtClean="0"/>
              <a:t>‹#›</a:t>
            </a:fld>
            <a:endParaRPr lang="en-US"/>
          </a:p>
        </p:txBody>
      </p:sp>
    </p:spTree>
    <p:extLst>
      <p:ext uri="{BB962C8B-B14F-4D97-AF65-F5344CB8AC3E}">
        <p14:creationId xmlns:p14="http://schemas.microsoft.com/office/powerpoint/2010/main" val="36296387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dir="d"/>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948484"/>
          </a:xfrm>
        </p:spPr>
        <p:txBody>
          <a:bodyPr>
            <a:normAutofit fontScale="90000"/>
          </a:bodyPr>
          <a:lstStyle/>
          <a:p>
            <a:r>
              <a:rPr lang="en-US" dirty="0" smtClean="0"/>
              <a:t>Important Bible Questions</a:t>
            </a:r>
            <a:endParaRPr lang="en-US" dirty="0"/>
          </a:p>
        </p:txBody>
      </p:sp>
    </p:spTree>
    <p:extLst>
      <p:ext uri="{BB962C8B-B14F-4D97-AF65-F5344CB8AC3E}">
        <p14:creationId xmlns:p14="http://schemas.microsoft.com/office/powerpoint/2010/main" val="756530539"/>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92848"/>
            <a:ext cx="8759952" cy="602282"/>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3" name="Content Placeholder 2"/>
          <p:cNvSpPr>
            <a:spLocks noGrp="1"/>
          </p:cNvSpPr>
          <p:nvPr>
            <p:ph idx="1"/>
          </p:nvPr>
        </p:nvSpPr>
        <p:spPr/>
        <p:txBody>
          <a:bodyPr>
            <a:normAutofit/>
          </a:bodyPr>
          <a:lstStyle/>
          <a:p>
            <a:r>
              <a:rPr lang="en-US" dirty="0" smtClean="0"/>
              <a:t>Matthew 16:26</a:t>
            </a:r>
          </a:p>
          <a:p>
            <a:pPr lvl="1"/>
            <a:r>
              <a:rPr lang="en-US" dirty="0"/>
              <a:t>For what will it profit a man if he gains the whole world and forfeits his soul? Or what will a man give in exchange for his soul?</a:t>
            </a:r>
          </a:p>
          <a:p>
            <a:endParaRPr lang="en-US" dirty="0" smtClean="0"/>
          </a:p>
          <a:p>
            <a:r>
              <a:rPr lang="en-US" dirty="0" smtClean="0"/>
              <a:t>In reality, both are rhetorical </a:t>
            </a:r>
            <a:r>
              <a:rPr lang="en-US" dirty="0" smtClean="0"/>
              <a:t>questions!</a:t>
            </a:r>
            <a:endParaRPr lang="en-US" dirty="0" smtClean="0"/>
          </a:p>
          <a:p>
            <a:pPr lvl="1"/>
            <a:r>
              <a:rPr lang="en-US" dirty="0" smtClean="0"/>
              <a:t>Who, other than a fool, would believe its advantageous to gain the temporary at the loss of the eternal?</a:t>
            </a:r>
          </a:p>
          <a:p>
            <a:pPr lvl="1"/>
            <a:r>
              <a:rPr lang="en-US" dirty="0" smtClean="0"/>
              <a:t>Who, other than a fool, would exchange the eternal for the temporary?</a:t>
            </a:r>
          </a:p>
          <a:p>
            <a:pPr lvl="1"/>
            <a:endParaRPr lang="en-US" dirty="0"/>
          </a:p>
        </p:txBody>
      </p:sp>
    </p:spTree>
    <p:extLst>
      <p:ext uri="{BB962C8B-B14F-4D97-AF65-F5344CB8AC3E}">
        <p14:creationId xmlns:p14="http://schemas.microsoft.com/office/powerpoint/2010/main" val="42737780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6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6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p:cTn id="1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92848"/>
            <a:ext cx="8759952" cy="602282"/>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3" name="Content Placeholder 2"/>
          <p:cNvSpPr>
            <a:spLocks noGrp="1"/>
          </p:cNvSpPr>
          <p:nvPr>
            <p:ph idx="1"/>
          </p:nvPr>
        </p:nvSpPr>
        <p:spPr/>
        <p:txBody>
          <a:bodyPr>
            <a:normAutofit/>
          </a:bodyPr>
          <a:lstStyle/>
          <a:p>
            <a:r>
              <a:rPr lang="en-US" dirty="0" smtClean="0"/>
              <a:t>And yet I must be reminded what to treasure!</a:t>
            </a:r>
          </a:p>
          <a:p>
            <a:pPr lvl="1"/>
            <a:r>
              <a:rPr lang="en-US" dirty="0" smtClean="0"/>
              <a:t>Matthew 6:19-21</a:t>
            </a:r>
          </a:p>
          <a:p>
            <a:endParaRPr lang="en-US" dirty="0" smtClean="0"/>
          </a:p>
          <a:p>
            <a:r>
              <a:rPr lang="en-US" dirty="0" smtClean="0"/>
              <a:t>And </a:t>
            </a:r>
            <a:r>
              <a:rPr lang="en-US" dirty="0" smtClean="0"/>
              <a:t>yet I must be warned about:</a:t>
            </a:r>
          </a:p>
          <a:p>
            <a:pPr lvl="1"/>
            <a:r>
              <a:rPr lang="en-US" dirty="0" smtClean="0"/>
              <a:t>Worldliness – 1 John 2:15-17</a:t>
            </a:r>
          </a:p>
          <a:p>
            <a:pPr lvl="1"/>
            <a:r>
              <a:rPr lang="en-US" dirty="0" smtClean="0"/>
              <a:t>Materialism – Hebrews 13:5</a:t>
            </a:r>
            <a:endParaRPr lang="en-US" dirty="0"/>
          </a:p>
          <a:p>
            <a:endParaRPr lang="en-US" dirty="0" smtClean="0"/>
          </a:p>
          <a:p>
            <a:r>
              <a:rPr lang="en-US" dirty="0" smtClean="0"/>
              <a:t>And </a:t>
            </a:r>
            <a:r>
              <a:rPr lang="en-US" dirty="0" smtClean="0"/>
              <a:t>yet Jesus still had to use </a:t>
            </a:r>
            <a:r>
              <a:rPr lang="en-US" dirty="0"/>
              <a:t>parables to teach this!</a:t>
            </a:r>
          </a:p>
          <a:p>
            <a:pPr lvl="1"/>
            <a:r>
              <a:rPr lang="en-US" dirty="0"/>
              <a:t>Rich farmer – Luke </a:t>
            </a:r>
            <a:r>
              <a:rPr lang="en-US" dirty="0" smtClean="0"/>
              <a:t>12:15-21</a:t>
            </a:r>
            <a:endParaRPr lang="en-US" dirty="0"/>
          </a:p>
          <a:p>
            <a:pPr lvl="1"/>
            <a:r>
              <a:rPr lang="en-US" dirty="0"/>
              <a:t>Rich man and </a:t>
            </a:r>
            <a:r>
              <a:rPr lang="en-US" dirty="0" smtClean="0"/>
              <a:t>Lazarus – Luke 16:19-31</a:t>
            </a:r>
          </a:p>
          <a:p>
            <a:pPr lvl="1"/>
            <a:endParaRPr lang="en-US" dirty="0"/>
          </a:p>
          <a:p>
            <a:endParaRPr lang="en-US" dirty="0" smtClean="0"/>
          </a:p>
        </p:txBody>
      </p:sp>
    </p:spTree>
    <p:extLst>
      <p:ext uri="{BB962C8B-B14F-4D97-AF65-F5344CB8AC3E}">
        <p14:creationId xmlns:p14="http://schemas.microsoft.com/office/powerpoint/2010/main" val="450474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6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6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6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600" fill="hold"/>
                                        <p:tgtEl>
                                          <p:spTgt spid="3">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p:cTn id="31" dur="6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2" dur="600" fill="hold"/>
                                        <p:tgtEl>
                                          <p:spTgt spid="3">
                                            <p:txEl>
                                              <p:pRg st="7" end="7"/>
                                            </p:txEl>
                                          </p:spTgt>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p:cTn id="3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8" end="8"/>
                                            </p:txEl>
                                          </p:spTgt>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p:cTn id="39"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92848"/>
            <a:ext cx="8759952" cy="602282"/>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3" name="Content Placeholder 2"/>
          <p:cNvSpPr>
            <a:spLocks noGrp="1"/>
          </p:cNvSpPr>
          <p:nvPr>
            <p:ph idx="1"/>
          </p:nvPr>
        </p:nvSpPr>
        <p:spPr>
          <a:xfrm>
            <a:off x="628649" y="1099930"/>
            <a:ext cx="8010853" cy="5512905"/>
          </a:xfrm>
        </p:spPr>
        <p:txBody>
          <a:bodyPr>
            <a:normAutofit/>
          </a:bodyPr>
          <a:lstStyle/>
          <a:p>
            <a:r>
              <a:rPr lang="en-US" dirty="0"/>
              <a:t>How crafty the Devil must be!</a:t>
            </a:r>
          </a:p>
          <a:p>
            <a:pPr lvl="1"/>
            <a:r>
              <a:rPr lang="en-US" dirty="0"/>
              <a:t>Genesis 3:1</a:t>
            </a:r>
          </a:p>
          <a:p>
            <a:endParaRPr lang="en-US" dirty="0" smtClean="0"/>
          </a:p>
          <a:p>
            <a:r>
              <a:rPr lang="en-US" dirty="0" smtClean="0"/>
              <a:t>So </a:t>
            </a:r>
            <a:r>
              <a:rPr lang="en-US" dirty="0" smtClean="0"/>
              <a:t>how does the Devil convince us to do that which we know is foolish?</a:t>
            </a:r>
          </a:p>
          <a:p>
            <a:endParaRPr lang="en-US" dirty="0" smtClean="0"/>
          </a:p>
          <a:p>
            <a:r>
              <a:rPr lang="en-US" dirty="0" smtClean="0"/>
              <a:t>By distracting us with </a:t>
            </a:r>
            <a:r>
              <a:rPr lang="en-US" dirty="0" smtClean="0"/>
              <a:t>temporal matters </a:t>
            </a:r>
            <a:r>
              <a:rPr lang="en-US" dirty="0" smtClean="0"/>
              <a:t>then convincing </a:t>
            </a:r>
            <a:r>
              <a:rPr lang="en-US" dirty="0" smtClean="0"/>
              <a:t>us we really haven’t gone so far as to exchange </a:t>
            </a:r>
            <a:r>
              <a:rPr lang="en-US" dirty="0"/>
              <a:t>our </a:t>
            </a:r>
            <a:r>
              <a:rPr lang="en-US" dirty="0" smtClean="0"/>
              <a:t>soul for these matters</a:t>
            </a:r>
            <a:r>
              <a:rPr lang="en-US" dirty="0" smtClean="0"/>
              <a:t>.</a:t>
            </a:r>
          </a:p>
          <a:p>
            <a:pPr lvl="1"/>
            <a:r>
              <a:rPr lang="en-US" dirty="0" smtClean="0"/>
              <a:t>2 Corinthians 4:16-18; Hebrews 12:1-2</a:t>
            </a:r>
            <a:endParaRPr lang="en-US" dirty="0" smtClean="0"/>
          </a:p>
          <a:p>
            <a:pPr lvl="3"/>
            <a:endParaRPr lang="en-US" dirty="0" smtClean="0"/>
          </a:p>
          <a:p>
            <a:endParaRPr lang="en-US" dirty="0"/>
          </a:p>
        </p:txBody>
      </p:sp>
    </p:spTree>
    <p:extLst>
      <p:ext uri="{BB962C8B-B14F-4D97-AF65-F5344CB8AC3E}">
        <p14:creationId xmlns:p14="http://schemas.microsoft.com/office/powerpoint/2010/main" val="13108287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6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6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6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6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6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600" fill="hold"/>
                                        <p:tgtEl>
                                          <p:spTgt spid="3">
                                            <p:txEl>
                                              <p:pRg st="5" end="5"/>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92848"/>
            <a:ext cx="8759952" cy="602282"/>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3" name="Content Placeholder 2"/>
          <p:cNvSpPr>
            <a:spLocks noGrp="1"/>
          </p:cNvSpPr>
          <p:nvPr>
            <p:ph idx="1"/>
          </p:nvPr>
        </p:nvSpPr>
        <p:spPr>
          <a:xfrm>
            <a:off x="628649" y="1099930"/>
            <a:ext cx="8010853" cy="5512905"/>
          </a:xfrm>
        </p:spPr>
        <p:txBody>
          <a:bodyPr>
            <a:normAutofit/>
          </a:bodyPr>
          <a:lstStyle/>
          <a:p>
            <a:pPr marL="0" indent="0" algn="ctr">
              <a:buNone/>
            </a:pPr>
            <a:r>
              <a:rPr lang="en-US" dirty="0" smtClean="0"/>
              <a:t>The Devil’s distractions</a:t>
            </a:r>
          </a:p>
          <a:p>
            <a:r>
              <a:rPr lang="en-US" dirty="0" smtClean="0"/>
              <a:t>Mark </a:t>
            </a:r>
            <a:r>
              <a:rPr lang="en-US" dirty="0" smtClean="0"/>
              <a:t>4:18-19</a:t>
            </a:r>
          </a:p>
          <a:p>
            <a:pPr lvl="1"/>
            <a:r>
              <a:rPr lang="en-US" dirty="0" smtClean="0"/>
              <a:t>Worries of the world</a:t>
            </a:r>
          </a:p>
          <a:p>
            <a:pPr lvl="2"/>
            <a:r>
              <a:rPr lang="en-US" dirty="0" smtClean="0"/>
              <a:t>Matthew 6:25; Luke 10:38-42</a:t>
            </a:r>
          </a:p>
          <a:p>
            <a:pPr lvl="1"/>
            <a:r>
              <a:rPr lang="en-US" dirty="0" smtClean="0"/>
              <a:t>Deceitfulness of riches</a:t>
            </a:r>
          </a:p>
          <a:p>
            <a:pPr lvl="2"/>
            <a:r>
              <a:rPr lang="en-US" dirty="0" smtClean="0"/>
              <a:t>Matthew 19:16-26; 1 Timothy 6:7-10</a:t>
            </a:r>
          </a:p>
          <a:p>
            <a:pPr lvl="1"/>
            <a:r>
              <a:rPr lang="en-US" dirty="0" smtClean="0"/>
              <a:t>Desires for other </a:t>
            </a:r>
            <a:r>
              <a:rPr lang="en-US" dirty="0" smtClean="0"/>
              <a:t>things</a:t>
            </a:r>
          </a:p>
          <a:p>
            <a:pPr lvl="2"/>
            <a:r>
              <a:rPr lang="en-US" dirty="0" smtClean="0"/>
              <a:t>Colossians 3:2; Matthew 16:23</a:t>
            </a:r>
          </a:p>
          <a:p>
            <a:r>
              <a:rPr lang="en-US" dirty="0" smtClean="0"/>
              <a:t>Luke 8:14</a:t>
            </a:r>
          </a:p>
          <a:p>
            <a:pPr lvl="1"/>
            <a:r>
              <a:rPr lang="en-US" dirty="0" smtClean="0"/>
              <a:t>Pleasures of this life</a:t>
            </a:r>
          </a:p>
          <a:p>
            <a:pPr lvl="2"/>
            <a:r>
              <a:rPr lang="en-US" dirty="0" smtClean="0"/>
              <a:t>1 Corinthians 6:12-20</a:t>
            </a:r>
          </a:p>
          <a:p>
            <a:endParaRPr lang="en-US" dirty="0" smtClean="0"/>
          </a:p>
          <a:p>
            <a:pPr lvl="3"/>
            <a:endParaRPr lang="en-US" dirty="0" smtClean="0"/>
          </a:p>
          <a:p>
            <a:endParaRPr lang="en-US" dirty="0"/>
          </a:p>
        </p:txBody>
      </p:sp>
    </p:spTree>
    <p:extLst>
      <p:ext uri="{BB962C8B-B14F-4D97-AF65-F5344CB8AC3E}">
        <p14:creationId xmlns:p14="http://schemas.microsoft.com/office/powerpoint/2010/main" val="13845204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6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6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6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6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p:cTn id="3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6" end="6"/>
                                            </p:txEl>
                                          </p:spTgt>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6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600" fill="hold"/>
                                        <p:tgtEl>
                                          <p:spTgt spid="3">
                                            <p:txEl>
                                              <p:pRg st="8" end="8"/>
                                            </p:txEl>
                                          </p:spTgt>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p:cTn id="53"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9" end="9"/>
                                            </p:txEl>
                                          </p:spTgt>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p:cTn id="57"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8096"/>
            <a:ext cx="6858000" cy="1233743"/>
          </a:xfrm>
        </p:spPr>
        <p:txBody>
          <a:bodyPr>
            <a:normAutofit/>
          </a:bodyPr>
          <a:lstStyle/>
          <a:p>
            <a:r>
              <a:rPr lang="en-US" sz="4000" b="0" dirty="0" smtClean="0">
                <a:latin typeface="Franklin Gothic Demi Cond" panose="020B0706030402020204" pitchFamily="34" charset="0"/>
                <a:ea typeface="DotumChe" panose="020B0609000101010101" pitchFamily="49" charset="-127"/>
              </a:rPr>
              <a:t>“What will a man give in exchange for his soul?”</a:t>
            </a:r>
            <a:endParaRPr lang="en-US" sz="4000" b="0" dirty="0">
              <a:latin typeface="Franklin Gothic Demi Cond" panose="020B0706030402020204" pitchFamily="34" charset="0"/>
              <a:ea typeface="DotumChe" panose="020B0609000101010101" pitchFamily="49" charset="-127"/>
            </a:endParaRPr>
          </a:p>
        </p:txBody>
      </p:sp>
      <p:sp>
        <p:nvSpPr>
          <p:cNvPr id="3" name="TextBox 2"/>
          <p:cNvSpPr txBox="1"/>
          <p:nvPr/>
        </p:nvSpPr>
        <p:spPr>
          <a:xfrm>
            <a:off x="3401568" y="2197173"/>
            <a:ext cx="2340864" cy="461665"/>
          </a:xfrm>
          <a:prstGeom prst="rect">
            <a:avLst/>
          </a:prstGeom>
          <a:noFill/>
        </p:spPr>
        <p:txBody>
          <a:bodyPr wrap="square" rtlCol="0">
            <a:spAutoFit/>
          </a:bodyPr>
          <a:lstStyle/>
          <a:p>
            <a:pPr algn="ctr"/>
            <a:r>
              <a:rPr lang="en-US" sz="2400" kern="1200" dirty="0" smtClean="0">
                <a:solidFill>
                  <a:schemeClr val="tx1"/>
                </a:solidFill>
                <a:latin typeface="+mn-lt"/>
                <a:ea typeface="+mn-ea"/>
                <a:cs typeface="+mn-cs"/>
              </a:rPr>
              <a:t>Matthew 16:26</a:t>
            </a: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34211263"/>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948484"/>
          </a:xfrm>
        </p:spPr>
        <p:txBody>
          <a:bodyPr>
            <a:normAutofit fontScale="90000"/>
          </a:bodyPr>
          <a:lstStyle/>
          <a:p>
            <a:r>
              <a:rPr lang="en-US" dirty="0" smtClean="0"/>
              <a:t>Important Bible Questions</a:t>
            </a:r>
            <a:endParaRPr lang="en-US" dirty="0"/>
          </a:p>
        </p:txBody>
      </p:sp>
    </p:spTree>
    <p:extLst>
      <p:ext uri="{BB962C8B-B14F-4D97-AF65-F5344CB8AC3E}">
        <p14:creationId xmlns:p14="http://schemas.microsoft.com/office/powerpoint/2010/main" val="3211627832"/>
      </p:ext>
    </p:extLst>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Notes</a:t>
            </a:r>
            <a:endParaRPr lang="en-US" dirty="0"/>
          </a:p>
        </p:txBody>
      </p:sp>
      <p:sp>
        <p:nvSpPr>
          <p:cNvPr id="3" name="Content Placeholder 2"/>
          <p:cNvSpPr>
            <a:spLocks noGrp="1"/>
          </p:cNvSpPr>
          <p:nvPr>
            <p:ph idx="1"/>
          </p:nvPr>
        </p:nvSpPr>
        <p:spPr/>
        <p:txBody>
          <a:bodyPr/>
          <a:lstStyle/>
          <a:p>
            <a:r>
              <a:rPr lang="en-US" dirty="0" smtClean="0"/>
              <a:t>If gaining the whole world but forfeiting soul isn’t profitable, then what does that say about the profit of gaining a little less than the whole world? A lot less than the whole world? </a:t>
            </a:r>
          </a:p>
          <a:p>
            <a:r>
              <a:rPr lang="en-US" dirty="0" smtClean="0"/>
              <a:t>“Ever person has a choice. He can ‘go for it’ now and lose it forever; or he can forsake it now and gain it forever.” John MacArthur, Jr. Vol. 3, </a:t>
            </a:r>
            <a:r>
              <a:rPr lang="en-US" dirty="0" err="1" smtClean="0"/>
              <a:t>pg</a:t>
            </a:r>
            <a:r>
              <a:rPr lang="en-US" dirty="0" smtClean="0"/>
              <a:t> 51</a:t>
            </a:r>
            <a:endParaRPr lang="en-US" dirty="0"/>
          </a:p>
        </p:txBody>
      </p:sp>
    </p:spTree>
    <p:extLst>
      <p:ext uri="{BB962C8B-B14F-4D97-AF65-F5344CB8AC3E}">
        <p14:creationId xmlns:p14="http://schemas.microsoft.com/office/powerpoint/2010/main" val="1219969026"/>
      </p:ext>
    </p:extLst>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8096"/>
            <a:ext cx="6858000" cy="1233743"/>
          </a:xfrm>
        </p:spPr>
        <p:txBody>
          <a:bodyPr>
            <a:normAutofit/>
          </a:bodyPr>
          <a:lstStyle/>
          <a:p>
            <a:r>
              <a:rPr lang="en-US" sz="4000" b="0" dirty="0" smtClean="0">
                <a:latin typeface="Franklin Gothic Demi Cond" panose="020B0706030402020204" pitchFamily="34" charset="0"/>
                <a:ea typeface="DotumChe" panose="020B0609000101010101" pitchFamily="49" charset="-127"/>
              </a:rPr>
              <a:t>“What will a man give in exchange for his soul?”</a:t>
            </a:r>
            <a:endParaRPr lang="en-US" sz="4000" b="0" dirty="0">
              <a:latin typeface="Franklin Gothic Demi Cond" panose="020B0706030402020204" pitchFamily="34" charset="0"/>
              <a:ea typeface="DotumChe" panose="020B0609000101010101" pitchFamily="49" charset="-127"/>
            </a:endParaRPr>
          </a:p>
        </p:txBody>
      </p:sp>
      <p:sp>
        <p:nvSpPr>
          <p:cNvPr id="3" name="TextBox 2"/>
          <p:cNvSpPr txBox="1"/>
          <p:nvPr/>
        </p:nvSpPr>
        <p:spPr>
          <a:xfrm>
            <a:off x="3401568" y="2197173"/>
            <a:ext cx="2340864" cy="461665"/>
          </a:xfrm>
          <a:prstGeom prst="rect">
            <a:avLst/>
          </a:prstGeom>
          <a:noFill/>
        </p:spPr>
        <p:txBody>
          <a:bodyPr wrap="square" rtlCol="0">
            <a:spAutoFit/>
          </a:bodyPr>
          <a:lstStyle/>
          <a:p>
            <a:pPr algn="ctr"/>
            <a:r>
              <a:rPr lang="en-US" sz="2400" kern="1200" dirty="0" smtClean="0">
                <a:solidFill>
                  <a:schemeClr val="tx1"/>
                </a:solidFill>
                <a:latin typeface="+mn-lt"/>
                <a:ea typeface="+mn-ea"/>
                <a:cs typeface="+mn-cs"/>
              </a:rPr>
              <a:t>Matthew 16:26</a:t>
            </a: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720176332"/>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92848"/>
            <a:ext cx="8759952" cy="602282"/>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3" name="Content Placeholder 2"/>
          <p:cNvSpPr>
            <a:spLocks noGrp="1"/>
          </p:cNvSpPr>
          <p:nvPr>
            <p:ph idx="1"/>
          </p:nvPr>
        </p:nvSpPr>
        <p:spPr/>
        <p:txBody>
          <a:bodyPr>
            <a:normAutofit/>
          </a:bodyPr>
          <a:lstStyle/>
          <a:p>
            <a:r>
              <a:rPr lang="en-US" dirty="0" smtClean="0"/>
              <a:t>Matthew 16:24-27</a:t>
            </a:r>
          </a:p>
          <a:p>
            <a:pPr lvl="1"/>
            <a:r>
              <a:rPr lang="en-US" dirty="0" smtClean="0"/>
              <a:t>“Then </a:t>
            </a:r>
            <a:r>
              <a:rPr lang="en-US" dirty="0"/>
              <a:t>Jesus said to His disciples, “If anyone wishes to come after Me, he must deny himself, and take up his cross and follow Me.  </a:t>
            </a:r>
            <a:r>
              <a:rPr lang="en-US" dirty="0" smtClean="0"/>
              <a:t>For </a:t>
            </a:r>
            <a:r>
              <a:rPr lang="en-US" dirty="0"/>
              <a:t>whoever wishes to save his </a:t>
            </a:r>
            <a:r>
              <a:rPr lang="en-US" dirty="0" smtClean="0"/>
              <a:t>life </a:t>
            </a:r>
            <a:r>
              <a:rPr lang="en-US" dirty="0"/>
              <a:t>will lose it; but whoever loses </a:t>
            </a:r>
            <a:r>
              <a:rPr lang="en-US" dirty="0" smtClean="0"/>
              <a:t>his life </a:t>
            </a:r>
            <a:r>
              <a:rPr lang="en-US" dirty="0"/>
              <a:t>for My sake will find it. </a:t>
            </a:r>
            <a:r>
              <a:rPr lang="en-US" dirty="0" smtClean="0"/>
              <a:t>For </a:t>
            </a:r>
            <a:r>
              <a:rPr lang="en-US" dirty="0"/>
              <a:t>what will it profit a man if he gains the whole world and forfeits his soul? Or what will a man give in exchange for his </a:t>
            </a:r>
            <a:r>
              <a:rPr lang="en-US" dirty="0" smtClean="0"/>
              <a:t>soul? For </a:t>
            </a:r>
            <a:r>
              <a:rPr lang="en-US" dirty="0"/>
              <a:t>the Son of Man is going to come in the glory of His Father with His angels, and WILL THEN </a:t>
            </a:r>
            <a:r>
              <a:rPr lang="en-US" dirty="0" smtClean="0"/>
              <a:t>REPAY </a:t>
            </a:r>
            <a:r>
              <a:rPr lang="en-US" dirty="0"/>
              <a:t>EVERY MAN ACCORDING TO HIS </a:t>
            </a:r>
            <a:r>
              <a:rPr lang="en-US" dirty="0" smtClean="0"/>
              <a:t>DEEDS.”</a:t>
            </a:r>
          </a:p>
          <a:p>
            <a:endParaRPr lang="en-US" dirty="0"/>
          </a:p>
        </p:txBody>
      </p:sp>
    </p:spTree>
    <p:extLst>
      <p:ext uri="{BB962C8B-B14F-4D97-AF65-F5344CB8AC3E}">
        <p14:creationId xmlns:p14="http://schemas.microsoft.com/office/powerpoint/2010/main" val="1252226544"/>
      </p:ext>
    </p:extLst>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92848"/>
            <a:ext cx="8759952" cy="602282"/>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3" name="Content Placeholder 2"/>
          <p:cNvSpPr>
            <a:spLocks noGrp="1"/>
          </p:cNvSpPr>
          <p:nvPr>
            <p:ph idx="1"/>
          </p:nvPr>
        </p:nvSpPr>
        <p:spPr/>
        <p:txBody>
          <a:bodyPr>
            <a:normAutofit/>
          </a:bodyPr>
          <a:lstStyle/>
          <a:p>
            <a:r>
              <a:rPr lang="en-US" dirty="0"/>
              <a:t>Mark </a:t>
            </a:r>
            <a:r>
              <a:rPr lang="en-US" dirty="0" smtClean="0"/>
              <a:t>8:34-36</a:t>
            </a:r>
          </a:p>
          <a:p>
            <a:pPr lvl="1"/>
            <a:r>
              <a:rPr lang="en-US" dirty="0"/>
              <a:t>34 And He summoned the crowd with His disciples, and said to them, "If anyone wishes to come after Me, he must deny himself, and take up his cross and follow Me. 35 "For whoever wishes to save his life will lose it, but whoever loses his life for My sake and the gospel's will save it. 36 "For what does it profit a man to gain the whole world, and forfeit his soul?</a:t>
            </a:r>
            <a:endParaRPr lang="en-US" dirty="0" smtClean="0"/>
          </a:p>
          <a:p>
            <a:endParaRPr lang="en-US" dirty="0"/>
          </a:p>
        </p:txBody>
      </p:sp>
    </p:spTree>
    <p:extLst>
      <p:ext uri="{BB962C8B-B14F-4D97-AF65-F5344CB8AC3E}">
        <p14:creationId xmlns:p14="http://schemas.microsoft.com/office/powerpoint/2010/main" val="2783659023"/>
      </p:ext>
    </p:extLst>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92848"/>
            <a:ext cx="8759952" cy="602282"/>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3" name="Content Placeholder 2"/>
          <p:cNvSpPr>
            <a:spLocks noGrp="1"/>
          </p:cNvSpPr>
          <p:nvPr>
            <p:ph idx="1"/>
          </p:nvPr>
        </p:nvSpPr>
        <p:spPr/>
        <p:txBody>
          <a:bodyPr>
            <a:normAutofit/>
          </a:bodyPr>
          <a:lstStyle/>
          <a:p>
            <a:r>
              <a:rPr lang="en-US" dirty="0" smtClean="0"/>
              <a:t>Luke 9:23-26</a:t>
            </a:r>
          </a:p>
          <a:p>
            <a:pPr lvl="1"/>
            <a:r>
              <a:rPr lang="en-US" dirty="0" smtClean="0"/>
              <a:t>23 And </a:t>
            </a:r>
            <a:r>
              <a:rPr lang="en-US" dirty="0"/>
              <a:t>He was saying to them all, "If anyone wishes to come after Me, he must deny himself, and take up his cross daily and follow Me. 24 "For whoever wishes to save his life will lose it, but whoever loses his life for My sake, he is the one who will save it. 25 "For what is a man profited if he gains the whole world, and loses or forfeits himself? 26 "For whoever is ashamed of Me and My words, the Son of Man will be ashamed of him when He comes in His glory, and the glory of the Father and of the holy angels.</a:t>
            </a:r>
          </a:p>
        </p:txBody>
      </p:sp>
    </p:spTree>
    <p:extLst>
      <p:ext uri="{BB962C8B-B14F-4D97-AF65-F5344CB8AC3E}">
        <p14:creationId xmlns:p14="http://schemas.microsoft.com/office/powerpoint/2010/main" val="904881569"/>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320" y="365127"/>
            <a:ext cx="8641080" cy="734804"/>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5" name="Text Placeholder 4"/>
          <p:cNvSpPr>
            <a:spLocks noGrp="1"/>
          </p:cNvSpPr>
          <p:nvPr>
            <p:ph type="body" idx="1"/>
          </p:nvPr>
        </p:nvSpPr>
        <p:spPr/>
        <p:txBody>
          <a:bodyPr/>
          <a:lstStyle/>
          <a:p>
            <a:r>
              <a:rPr lang="en-US" dirty="0" smtClean="0"/>
              <a:t>Demands of Discipleship</a:t>
            </a:r>
            <a:endParaRPr lang="en-US" dirty="0"/>
          </a:p>
        </p:txBody>
      </p:sp>
      <p:sp>
        <p:nvSpPr>
          <p:cNvPr id="6" name="Content Placeholder 5"/>
          <p:cNvSpPr>
            <a:spLocks noGrp="1"/>
          </p:cNvSpPr>
          <p:nvPr>
            <p:ph sz="half" idx="2"/>
          </p:nvPr>
        </p:nvSpPr>
        <p:spPr/>
        <p:txBody>
          <a:bodyPr/>
          <a:lstStyle/>
          <a:p>
            <a:r>
              <a:rPr lang="en-US" dirty="0"/>
              <a:t>“He must deny himself”</a:t>
            </a:r>
          </a:p>
          <a:p>
            <a:endParaRPr lang="en-US" dirty="0" smtClean="0"/>
          </a:p>
          <a:p>
            <a:endParaRPr lang="en-US" dirty="0"/>
          </a:p>
          <a:p>
            <a:r>
              <a:rPr lang="en-US" dirty="0"/>
              <a:t>“Take up his cross”</a:t>
            </a:r>
          </a:p>
          <a:p>
            <a:endParaRPr lang="en-US" dirty="0" smtClean="0"/>
          </a:p>
          <a:p>
            <a:endParaRPr lang="en-US" dirty="0"/>
          </a:p>
          <a:p>
            <a:endParaRPr lang="en-US" dirty="0" smtClean="0"/>
          </a:p>
          <a:p>
            <a:r>
              <a:rPr lang="en-US" dirty="0"/>
              <a:t>“Follow Me”</a:t>
            </a:r>
          </a:p>
          <a:p>
            <a:endParaRPr lang="en-US" dirty="0"/>
          </a:p>
        </p:txBody>
      </p:sp>
      <p:sp>
        <p:nvSpPr>
          <p:cNvPr id="7" name="Text Placeholder 6"/>
          <p:cNvSpPr>
            <a:spLocks noGrp="1"/>
          </p:cNvSpPr>
          <p:nvPr>
            <p:ph type="body" sz="quarter" idx="3"/>
          </p:nvPr>
        </p:nvSpPr>
        <p:spPr/>
        <p:txBody>
          <a:bodyPr/>
          <a:lstStyle/>
          <a:p>
            <a:r>
              <a:rPr lang="en-US" dirty="0" smtClean="0"/>
              <a:t>Reasons for the Demands</a:t>
            </a:r>
            <a:endParaRPr lang="en-US" dirty="0"/>
          </a:p>
        </p:txBody>
      </p:sp>
      <p:sp>
        <p:nvSpPr>
          <p:cNvPr id="8" name="Content Placeholder 7"/>
          <p:cNvSpPr>
            <a:spLocks noGrp="1"/>
          </p:cNvSpPr>
          <p:nvPr>
            <p:ph sz="quarter" idx="4"/>
          </p:nvPr>
        </p:nvSpPr>
        <p:spPr/>
        <p:txBody>
          <a:bodyPr/>
          <a:lstStyle/>
          <a:p>
            <a:r>
              <a:rPr lang="en-US" dirty="0"/>
              <a:t>For whoever wishes to save his life will lose it; but whoever loses his life for My sake will find it</a:t>
            </a:r>
            <a:r>
              <a:rPr lang="en-US" dirty="0" smtClean="0"/>
              <a:t>.</a:t>
            </a:r>
          </a:p>
          <a:p>
            <a:r>
              <a:rPr lang="en-US" dirty="0"/>
              <a:t>For what will it profit a man if he gains the whole world and forfeits his soul? Or what will a man give in exchange for his </a:t>
            </a:r>
            <a:r>
              <a:rPr lang="en-US" dirty="0" smtClean="0"/>
              <a:t>soul?</a:t>
            </a:r>
          </a:p>
          <a:p>
            <a:r>
              <a:rPr lang="en-US" dirty="0"/>
              <a:t>For whoever is ashamed of Me and My words, the Son of Man will be ashamed of him when He comes in His glory, and the glory of the Father and of the holy angels.</a:t>
            </a:r>
          </a:p>
        </p:txBody>
      </p:sp>
    </p:spTree>
    <p:extLst>
      <p:ext uri="{BB962C8B-B14F-4D97-AF65-F5344CB8AC3E}">
        <p14:creationId xmlns:p14="http://schemas.microsoft.com/office/powerpoint/2010/main" val="2343691338"/>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274320" y="365127"/>
            <a:ext cx="8641080" cy="734804"/>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5" name="Text Placeholder 4"/>
          <p:cNvSpPr>
            <a:spLocks noGrp="1"/>
          </p:cNvSpPr>
          <p:nvPr>
            <p:ph type="body" idx="1"/>
          </p:nvPr>
        </p:nvSpPr>
        <p:spPr/>
        <p:txBody>
          <a:bodyPr/>
          <a:lstStyle/>
          <a:p>
            <a:r>
              <a:rPr lang="en-US" dirty="0" smtClean="0"/>
              <a:t>Demands of Discipleship</a:t>
            </a:r>
            <a:endParaRPr lang="en-US" dirty="0"/>
          </a:p>
        </p:txBody>
      </p:sp>
      <p:sp>
        <p:nvSpPr>
          <p:cNvPr id="6" name="Content Placeholder 5"/>
          <p:cNvSpPr>
            <a:spLocks noGrp="1"/>
          </p:cNvSpPr>
          <p:nvPr>
            <p:ph sz="half" idx="2"/>
          </p:nvPr>
        </p:nvSpPr>
        <p:spPr/>
        <p:txBody>
          <a:bodyPr/>
          <a:lstStyle/>
          <a:p>
            <a:r>
              <a:rPr lang="en-US" dirty="0" smtClean="0"/>
              <a:t>“He must deny himself”</a:t>
            </a:r>
          </a:p>
          <a:p>
            <a:endParaRPr lang="en-US" dirty="0" smtClean="0"/>
          </a:p>
          <a:p>
            <a:endParaRPr lang="en-US" dirty="0"/>
          </a:p>
          <a:p>
            <a:r>
              <a:rPr lang="en-US" dirty="0" smtClean="0"/>
              <a:t>“Take up his cross”</a:t>
            </a:r>
          </a:p>
          <a:p>
            <a:endParaRPr lang="en-US" dirty="0" smtClean="0"/>
          </a:p>
          <a:p>
            <a:endParaRPr lang="en-US" dirty="0"/>
          </a:p>
          <a:p>
            <a:endParaRPr lang="en-US" dirty="0" smtClean="0"/>
          </a:p>
          <a:p>
            <a:r>
              <a:rPr lang="en-US" dirty="0" smtClean="0"/>
              <a:t>“Follow Me”</a:t>
            </a:r>
          </a:p>
          <a:p>
            <a:endParaRPr lang="en-US" dirty="0"/>
          </a:p>
        </p:txBody>
      </p:sp>
      <p:sp>
        <p:nvSpPr>
          <p:cNvPr id="7" name="Text Placeholder 6"/>
          <p:cNvSpPr>
            <a:spLocks noGrp="1"/>
          </p:cNvSpPr>
          <p:nvPr>
            <p:ph type="body" sz="quarter" idx="3"/>
          </p:nvPr>
        </p:nvSpPr>
        <p:spPr/>
        <p:txBody>
          <a:bodyPr/>
          <a:lstStyle/>
          <a:p>
            <a:r>
              <a:rPr lang="en-US" dirty="0" smtClean="0"/>
              <a:t>Reasons for the Demands</a:t>
            </a:r>
            <a:endParaRPr lang="en-US" dirty="0"/>
          </a:p>
        </p:txBody>
      </p:sp>
      <p:sp>
        <p:nvSpPr>
          <p:cNvPr id="8" name="Content Placeholder 7"/>
          <p:cNvSpPr>
            <a:spLocks noGrp="1"/>
          </p:cNvSpPr>
          <p:nvPr>
            <p:ph sz="quarter" idx="4"/>
          </p:nvPr>
        </p:nvSpPr>
        <p:spPr/>
        <p:txBody>
          <a:bodyPr>
            <a:normAutofit/>
          </a:bodyPr>
          <a:lstStyle/>
          <a:p>
            <a:r>
              <a:rPr lang="en-US" dirty="0" smtClean="0"/>
              <a:t>“For </a:t>
            </a:r>
            <a:r>
              <a:rPr lang="en-US" dirty="0"/>
              <a:t>whoever wishes to save his life will lose </a:t>
            </a:r>
            <a:r>
              <a:rPr lang="en-US" dirty="0" smtClean="0"/>
              <a:t>it…” </a:t>
            </a:r>
          </a:p>
          <a:p>
            <a:pPr lvl="1"/>
            <a:r>
              <a:rPr lang="en-US" dirty="0" smtClean="0">
                <a:solidFill>
                  <a:srgbClr val="FFFF00"/>
                </a:solidFill>
              </a:rPr>
              <a:t>Self-denial is the path to self-preservation!</a:t>
            </a:r>
          </a:p>
          <a:p>
            <a:r>
              <a:rPr lang="en-US" dirty="0" smtClean="0"/>
              <a:t>“For </a:t>
            </a:r>
            <a:r>
              <a:rPr lang="en-US" dirty="0"/>
              <a:t>what will it profit a man if he gains the whole world and forfeits his soul</a:t>
            </a:r>
            <a:r>
              <a:rPr lang="en-US" dirty="0" smtClean="0"/>
              <a:t>?...”</a:t>
            </a:r>
          </a:p>
          <a:p>
            <a:pPr lvl="1"/>
            <a:r>
              <a:rPr lang="en-US" dirty="0" smtClean="0">
                <a:solidFill>
                  <a:srgbClr val="FFFF00"/>
                </a:solidFill>
              </a:rPr>
              <a:t>Unprofitable to refuse the cross to gain the world! </a:t>
            </a:r>
          </a:p>
          <a:p>
            <a:r>
              <a:rPr lang="en-US" dirty="0" smtClean="0"/>
              <a:t>“For </a:t>
            </a:r>
            <a:r>
              <a:rPr lang="en-US" dirty="0"/>
              <a:t>whoever is ashamed of Me and My words, the Son of Man will be ashamed of him when He comes in His glory</a:t>
            </a:r>
            <a:r>
              <a:rPr lang="en-US" dirty="0" smtClean="0"/>
              <a:t>,…”</a:t>
            </a:r>
          </a:p>
          <a:p>
            <a:pPr lvl="1"/>
            <a:r>
              <a:rPr lang="en-US" dirty="0" smtClean="0">
                <a:solidFill>
                  <a:srgbClr val="FFFF00"/>
                </a:solidFill>
              </a:rPr>
              <a:t>If ashamed to follow Jesus now, He will be ashamed of you when He comes.</a:t>
            </a:r>
            <a:endParaRPr lang="en-US" dirty="0">
              <a:solidFill>
                <a:srgbClr val="FFFF00"/>
              </a:solidFill>
            </a:endParaRPr>
          </a:p>
        </p:txBody>
      </p:sp>
    </p:spTree>
    <p:extLst>
      <p:ext uri="{BB962C8B-B14F-4D97-AF65-F5344CB8AC3E}">
        <p14:creationId xmlns:p14="http://schemas.microsoft.com/office/powerpoint/2010/main" val="26863200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p:cTn id="1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p:cTn id="1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p:cTn id="21"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p:cTn id="27"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p:cTn id="31"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92848"/>
            <a:ext cx="8759952" cy="602282"/>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3" name="Content Placeholder 2"/>
          <p:cNvSpPr>
            <a:spLocks noGrp="1"/>
          </p:cNvSpPr>
          <p:nvPr>
            <p:ph idx="1"/>
          </p:nvPr>
        </p:nvSpPr>
        <p:spPr/>
        <p:txBody>
          <a:bodyPr>
            <a:normAutofit/>
          </a:bodyPr>
          <a:lstStyle/>
          <a:p>
            <a:r>
              <a:rPr lang="en-US" dirty="0" smtClean="0"/>
              <a:t>Definitions</a:t>
            </a:r>
          </a:p>
          <a:p>
            <a:pPr lvl="1"/>
            <a:r>
              <a:rPr lang="en-US" dirty="0" smtClean="0"/>
              <a:t>Profit</a:t>
            </a:r>
          </a:p>
          <a:p>
            <a:pPr lvl="2"/>
            <a:r>
              <a:rPr lang="en-US" dirty="0" smtClean="0"/>
              <a:t>“to assist, be useful or advantageous, to profit”</a:t>
            </a:r>
          </a:p>
          <a:p>
            <a:pPr lvl="1"/>
            <a:r>
              <a:rPr lang="en-US" dirty="0" smtClean="0"/>
              <a:t>Forfeit</a:t>
            </a:r>
          </a:p>
          <a:p>
            <a:pPr lvl="2"/>
            <a:r>
              <a:rPr lang="en-US" dirty="0" smtClean="0"/>
              <a:t>“to sustain damage, to receive injury, suffer loss”</a:t>
            </a:r>
          </a:p>
          <a:p>
            <a:pPr lvl="1"/>
            <a:r>
              <a:rPr lang="en-US" dirty="0" smtClean="0"/>
              <a:t>Exchange</a:t>
            </a:r>
          </a:p>
          <a:p>
            <a:pPr lvl="2"/>
            <a:r>
              <a:rPr lang="en-US" dirty="0" smtClean="0"/>
              <a:t>“that which is given in place of another thing by way of exchange; what is given either in order to keep or to acquire anything”</a:t>
            </a:r>
          </a:p>
          <a:p>
            <a:pPr lvl="1"/>
            <a:r>
              <a:rPr lang="en-US" dirty="0" smtClean="0"/>
              <a:t>Life (soul)</a:t>
            </a:r>
          </a:p>
          <a:p>
            <a:pPr lvl="2"/>
            <a:r>
              <a:rPr lang="en-US" dirty="0" smtClean="0"/>
              <a:t>“…the ‘life” intended is not merely physical life but life in the deeper and more fundamental sense of one’s try being, and thus life that transcends death.” </a:t>
            </a:r>
            <a:r>
              <a:rPr lang="en-US" sz="1600" dirty="0" smtClean="0"/>
              <a:t>Donald A. </a:t>
            </a:r>
            <a:r>
              <a:rPr lang="en-US" sz="1600" dirty="0" err="1" smtClean="0"/>
              <a:t>Hagner</a:t>
            </a:r>
            <a:r>
              <a:rPr lang="en-US" sz="1600" dirty="0" smtClean="0"/>
              <a:t>, Word Biblical Comm. On Matt.</a:t>
            </a:r>
          </a:p>
          <a:p>
            <a:endParaRPr lang="en-US" dirty="0"/>
          </a:p>
        </p:txBody>
      </p:sp>
    </p:spTree>
    <p:extLst>
      <p:ext uri="{BB962C8B-B14F-4D97-AF65-F5344CB8AC3E}">
        <p14:creationId xmlns:p14="http://schemas.microsoft.com/office/powerpoint/2010/main" val="42377592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6" end="6"/>
                                            </p:txEl>
                                          </p:spTgt>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p:cTn id="3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7" end="7"/>
                                            </p:txEl>
                                          </p:spTgt>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92848"/>
            <a:ext cx="8759952" cy="602282"/>
          </a:xfrm>
        </p:spPr>
        <p:txBody>
          <a:bodyPr>
            <a:normAutofit fontScale="90000"/>
          </a:bodyPr>
          <a:lstStyle/>
          <a:p>
            <a:r>
              <a:rPr lang="en-US" dirty="0">
                <a:latin typeface="Franklin Gothic Demi Cond" panose="020B0706030402020204" pitchFamily="34" charset="0"/>
                <a:ea typeface="DotumChe" panose="020B0609000101010101" pitchFamily="49" charset="-127"/>
              </a:rPr>
              <a:t>“What will a man give in exchange for his soul?”</a:t>
            </a:r>
            <a:endParaRPr lang="en-US" dirty="0"/>
          </a:p>
        </p:txBody>
      </p:sp>
      <p:sp>
        <p:nvSpPr>
          <p:cNvPr id="3" name="Content Placeholder 2"/>
          <p:cNvSpPr>
            <a:spLocks noGrp="1"/>
          </p:cNvSpPr>
          <p:nvPr>
            <p:ph idx="1"/>
          </p:nvPr>
        </p:nvSpPr>
        <p:spPr/>
        <p:txBody>
          <a:bodyPr>
            <a:normAutofit/>
          </a:bodyPr>
          <a:lstStyle/>
          <a:p>
            <a:r>
              <a:rPr lang="en-US" dirty="0" smtClean="0"/>
              <a:t>Matthew 16:26</a:t>
            </a:r>
          </a:p>
          <a:p>
            <a:pPr lvl="1"/>
            <a:r>
              <a:rPr lang="en-US" dirty="0"/>
              <a:t>For what will it profit a man if he gains the whole world and forfeits his soul? Or what will a man give in exchange for his soul?</a:t>
            </a:r>
          </a:p>
          <a:p>
            <a:endParaRPr lang="en-US" dirty="0" smtClean="0"/>
          </a:p>
          <a:p>
            <a:r>
              <a:rPr lang="en-US" dirty="0" smtClean="0"/>
              <a:t>A choice must be made!</a:t>
            </a:r>
          </a:p>
          <a:p>
            <a:pPr lvl="1"/>
            <a:r>
              <a:rPr lang="en-US" dirty="0" smtClean="0"/>
              <a:t>Which option gives the greater benefit?</a:t>
            </a:r>
          </a:p>
          <a:p>
            <a:pPr lvl="2"/>
            <a:r>
              <a:rPr lang="en-US" dirty="0" smtClean="0"/>
              <a:t>Gain the world by forfeiting my soul?</a:t>
            </a:r>
          </a:p>
          <a:p>
            <a:pPr lvl="2"/>
            <a:r>
              <a:rPr lang="en-US" dirty="0" smtClean="0"/>
              <a:t>Gain my soul by forfeiting the world?</a:t>
            </a:r>
          </a:p>
          <a:p>
            <a:pPr lvl="1"/>
            <a:r>
              <a:rPr lang="en-US" dirty="0" smtClean="0"/>
              <a:t>Which option has the greater value?</a:t>
            </a:r>
          </a:p>
          <a:p>
            <a:pPr lvl="2"/>
            <a:r>
              <a:rPr lang="en-US" dirty="0" smtClean="0"/>
              <a:t>Do I value what is being exchanged more than my soul?</a:t>
            </a:r>
          </a:p>
          <a:p>
            <a:pPr lvl="2"/>
            <a:r>
              <a:rPr lang="en-US" dirty="0" smtClean="0"/>
              <a:t>Do I value my soul more than anything I could exchange it for?</a:t>
            </a:r>
          </a:p>
          <a:p>
            <a:pPr lvl="2"/>
            <a:endParaRPr lang="en-US" dirty="0" smtClean="0"/>
          </a:p>
          <a:p>
            <a:pPr lvl="1"/>
            <a:endParaRPr lang="en-US" dirty="0"/>
          </a:p>
        </p:txBody>
      </p:sp>
    </p:spTree>
    <p:extLst>
      <p:ext uri="{BB962C8B-B14F-4D97-AF65-F5344CB8AC3E}">
        <p14:creationId xmlns:p14="http://schemas.microsoft.com/office/powerpoint/2010/main" val="17266882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6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6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6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6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p:cTn id="3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7" end="7"/>
                                            </p:txEl>
                                          </p:spTgt>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p:cTn id="4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8" end="8"/>
                                            </p:txEl>
                                          </p:spTgt>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p:cTn id="45"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3646</TotalTime>
  <Words>1303</Words>
  <Application>Microsoft Office PowerPoint</Application>
  <PresentationFormat>On-screen Show (4:3)</PresentationFormat>
  <Paragraphs>117</Paragraphs>
  <Slides>16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DotumChe</vt:lpstr>
      <vt:lpstr>Eras Bold ITC</vt:lpstr>
      <vt:lpstr>Tw Cen MT Condensed</vt:lpstr>
      <vt:lpstr>Calibri</vt:lpstr>
      <vt:lpstr>Tw Cen MT Condensed Extra Bold</vt:lpstr>
      <vt:lpstr>Calibri Light</vt:lpstr>
      <vt:lpstr>Franklin Gothic Demi Cond</vt:lpstr>
      <vt:lpstr>Arial</vt:lpstr>
      <vt:lpstr>Office Theme</vt:lpstr>
      <vt:lpstr>Important Bible Questions</vt:lpstr>
      <vt:lpstr>“What will a man give in exchange for his soul?”</vt:lpstr>
      <vt:lpstr>“What will a man give in exchange for his soul?”</vt:lpstr>
      <vt:lpstr>“What will a man give in exchange for his soul?”</vt:lpstr>
      <vt:lpstr>“What will a man give in exchange for his soul?”</vt:lpstr>
      <vt:lpstr>“What will a man give in exchange for his soul?”</vt:lpstr>
      <vt:lpstr>“What will a man give in exchange for his soul?”</vt:lpstr>
      <vt:lpstr>“What will a man give in exchange for his soul?”</vt:lpstr>
      <vt:lpstr>“What will a man give in exchange for his soul?”</vt:lpstr>
      <vt:lpstr>“What will a man give in exchange for his soul?”</vt:lpstr>
      <vt:lpstr>“What will a man give in exchange for his soul?”</vt:lpstr>
      <vt:lpstr>“What will a man give in exchange for his soul?”</vt:lpstr>
      <vt:lpstr>“What will a man give in exchange for his soul?”</vt:lpstr>
      <vt:lpstr>“What will a man give in exchange for his soul?”</vt:lpstr>
      <vt:lpstr>Important Bible Questions</vt:lpstr>
      <vt:lpstr>Notes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Bible Questions</dc:title>
  <dc:creator>Adonis Bailey</dc:creator>
  <cp:lastModifiedBy>Adonis Bailey</cp:lastModifiedBy>
  <cp:revision>64</cp:revision>
  <dcterms:created xsi:type="dcterms:W3CDTF">2015-05-22T15:05:12Z</dcterms:created>
  <dcterms:modified xsi:type="dcterms:W3CDTF">2015-06-21T21:12:47Z</dcterms:modified>
</cp:coreProperties>
</file>