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Lst>
  <p:notesMasterIdLst>
    <p:notesMasterId r:id="rId42"/>
  </p:notesMasterIdLst>
  <p:sldIdLst>
    <p:sldId id="273" r:id="rId14"/>
    <p:sldId id="286" r:id="rId15"/>
    <p:sldId id="274" r:id="rId16"/>
    <p:sldId id="275" r:id="rId17"/>
    <p:sldId id="276" r:id="rId18"/>
    <p:sldId id="256" r:id="rId19"/>
    <p:sldId id="259" r:id="rId20"/>
    <p:sldId id="257" r:id="rId21"/>
    <p:sldId id="260" r:id="rId22"/>
    <p:sldId id="267" r:id="rId23"/>
    <p:sldId id="277" r:id="rId24"/>
    <p:sldId id="261" r:id="rId25"/>
    <p:sldId id="268" r:id="rId26"/>
    <p:sldId id="278" r:id="rId27"/>
    <p:sldId id="279" r:id="rId28"/>
    <p:sldId id="282" r:id="rId29"/>
    <p:sldId id="284" r:id="rId30"/>
    <p:sldId id="283" r:id="rId31"/>
    <p:sldId id="262" r:id="rId32"/>
    <p:sldId id="269" r:id="rId33"/>
    <p:sldId id="263" r:id="rId34"/>
    <p:sldId id="270" r:id="rId35"/>
    <p:sldId id="264" r:id="rId36"/>
    <p:sldId id="271" r:id="rId37"/>
    <p:sldId id="265" r:id="rId38"/>
    <p:sldId id="272" r:id="rId39"/>
    <p:sldId id="266" r:id="rId40"/>
    <p:sldId id="285" r:id="rId41"/>
  </p:sldIdLst>
  <p:sldSz cx="9144000" cy="6858000" type="screen4x3"/>
  <p:notesSz cx="6858000" cy="9144000"/>
  <p:embeddedFontLst>
    <p:embeddedFont>
      <p:font typeface="Arial Narrow" panose="020B0606020202030204" pitchFamily="34" charset="0"/>
      <p:regular r:id="rId43"/>
      <p:bold r:id="rId44"/>
      <p:italic r:id="rId45"/>
      <p:boldItalic r:id="rId46"/>
    </p:embeddedFont>
    <p:embeddedFont>
      <p:font typeface="Tempus Sans ITC" panose="04020404030D07020202" pitchFamily="82" charset="0"/>
      <p:regular r:id="rId47"/>
    </p:embeddedFont>
    <p:embeddedFont>
      <p:font typeface="Arial Rounded MT Bold" panose="020F0704030504030204" pitchFamily="34" charset="0"/>
      <p:regular r:id="rId48"/>
    </p:embeddedFont>
    <p:embeddedFont>
      <p:font typeface="Comic Sans MS" panose="030F0702030302020204" pitchFamily="66" charset="0"/>
      <p:regular r:id="rId49"/>
      <p:bold r:id="rId50"/>
      <p:italic r:id="rId51"/>
      <p:boldItalic r:id="rId52"/>
    </p:embeddedFont>
    <p:embeddedFont>
      <p:font typeface="Calibri" panose="020F050202020403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20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4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font" Target="fonts/font4.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font" Target="fonts/font7.fntdata"/><Relationship Id="rId57"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8" Type="http://schemas.openxmlformats.org/officeDocument/2006/relationships/slideMaster" Target="slideMasters/slideMaster8.xml"/><Relationship Id="rId51" Type="http://schemas.openxmlformats.org/officeDocument/2006/relationships/font" Target="fonts/font9.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D45AB-8167-49F8-B9E5-0F946DB03C89}" type="datetimeFigureOut">
              <a:rPr lang="en-US" smtClean="0"/>
              <a:t>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EB59FA-B77C-4776-9EC8-4B22E93BF8F8}" type="slidenum">
              <a:rPr lang="en-US" smtClean="0"/>
              <a:t>‹#›</a:t>
            </a:fld>
            <a:endParaRPr lang="en-US"/>
          </a:p>
        </p:txBody>
      </p:sp>
    </p:spTree>
    <p:extLst>
      <p:ext uri="{BB962C8B-B14F-4D97-AF65-F5344CB8AC3E}">
        <p14:creationId xmlns:p14="http://schemas.microsoft.com/office/powerpoint/2010/main" val="378471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m</a:t>
            </a:r>
            <a:r>
              <a:rPr lang="en-US" sz="1200" b="0" i="1" kern="1200" dirty="0" err="1">
                <a:solidFill>
                  <a:schemeClr val="tx1"/>
                </a:solidFill>
                <a:effectLst/>
                <a:latin typeface="+mn-lt"/>
                <a:ea typeface="+mn-ea"/>
                <a:cs typeface="+mn-cs"/>
              </a:rPr>
              <a:t>uh</a:t>
            </a:r>
            <a:r>
              <a:rPr lang="en-US" sz="1200" b="0" i="0" kern="1200" dirty="0">
                <a:solidFill>
                  <a:schemeClr val="tx1"/>
                </a:solidFill>
                <a:effectLst/>
                <a:latin typeface="+mn-lt"/>
                <a:ea typeface="+mn-ea"/>
                <a:cs typeface="+mn-cs"/>
              </a:rPr>
              <a:t>-</a:t>
            </a:r>
            <a:r>
              <a:rPr lang="en-US" sz="1200" b="1" i="0" kern="1200" dirty="0" err="1">
                <a:solidFill>
                  <a:schemeClr val="tx1"/>
                </a:solidFill>
                <a:effectLst/>
                <a:latin typeface="+mn-lt"/>
                <a:ea typeface="+mn-ea"/>
                <a:cs typeface="+mn-cs"/>
              </a:rPr>
              <a:t>z</a:t>
            </a:r>
            <a:r>
              <a:rPr lang="en-US" sz="1200" b="1" i="1" kern="1200" dirty="0" err="1">
                <a:solidFill>
                  <a:schemeClr val="tx1"/>
                </a:solidFill>
                <a:effectLst/>
                <a:latin typeface="+mn-lt"/>
                <a:ea typeface="+mn-ea"/>
                <a:cs typeface="+mn-cs"/>
              </a:rPr>
              <a:t>oo</a:t>
            </a:r>
            <a:r>
              <a:rPr lang="en-US" sz="1200" b="1" i="0" kern="1200" dirty="0" err="1">
                <a:solidFill>
                  <a:schemeClr val="tx1"/>
                </a:solidFill>
                <a:effectLst/>
                <a:latin typeface="+mn-lt"/>
                <a:ea typeface="+mn-ea"/>
                <a:cs typeface="+mn-cs"/>
              </a:rPr>
              <a:t>z</a:t>
            </a: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uh</a:t>
            </a:r>
            <a:endParaRPr lang="en-US" dirty="0"/>
          </a:p>
        </p:txBody>
      </p:sp>
      <p:sp>
        <p:nvSpPr>
          <p:cNvPr id="4" name="Slide Number Placeholder 3"/>
          <p:cNvSpPr>
            <a:spLocks noGrp="1"/>
          </p:cNvSpPr>
          <p:nvPr>
            <p:ph type="sldNum" sz="quarter" idx="10"/>
          </p:nvPr>
        </p:nvSpPr>
        <p:spPr/>
        <p:txBody>
          <a:bodyPr/>
          <a:lstStyle/>
          <a:p>
            <a:fld id="{8CEB59FA-B77C-4776-9EC8-4B22E93BF8F8}" type="slidenum">
              <a:rPr lang="en-US" smtClean="0"/>
              <a:t>15</a:t>
            </a:fld>
            <a:endParaRPr lang="en-US"/>
          </a:p>
        </p:txBody>
      </p:sp>
    </p:spTree>
    <p:extLst>
      <p:ext uri="{BB962C8B-B14F-4D97-AF65-F5344CB8AC3E}">
        <p14:creationId xmlns:p14="http://schemas.microsoft.com/office/powerpoint/2010/main" val="99522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6064124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58246366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4406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5074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297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443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05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364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6360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2572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0942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8270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349450069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85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4406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5074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297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443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05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364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6360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2572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0942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0993403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8270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85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16033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2033858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672964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9613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17054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0715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60512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6625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39400775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46801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35799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17498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B340D49C-7EB3-43EF-9DBB-3C1BC6E33938}" type="slidenum">
              <a:rPr lang="en-US"/>
              <a:pPr>
                <a:defRPr/>
              </a:pPr>
              <a:t>‹#›</a:t>
            </a:fld>
            <a:endParaRPr lang="en-US"/>
          </a:p>
        </p:txBody>
      </p:sp>
    </p:spTree>
    <p:extLst>
      <p:ext uri="{BB962C8B-B14F-4D97-AF65-F5344CB8AC3E}">
        <p14:creationId xmlns:p14="http://schemas.microsoft.com/office/powerpoint/2010/main" val="2251673085"/>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7EA3B43C-210D-4151-B391-84E66A208E0B}" type="slidenum">
              <a:rPr lang="en-US"/>
              <a:pPr>
                <a:defRPr/>
              </a:pPr>
              <a:t>‹#›</a:t>
            </a:fld>
            <a:endParaRPr lang="en-US"/>
          </a:p>
        </p:txBody>
      </p:sp>
    </p:spTree>
    <p:extLst>
      <p:ext uri="{BB962C8B-B14F-4D97-AF65-F5344CB8AC3E}">
        <p14:creationId xmlns:p14="http://schemas.microsoft.com/office/powerpoint/2010/main" val="1880320174"/>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8843A542-2D77-43F9-AEFA-76D2C811101C}" type="slidenum">
              <a:rPr lang="en-US"/>
              <a:pPr>
                <a:defRPr/>
              </a:pPr>
              <a:t>‹#›</a:t>
            </a:fld>
            <a:endParaRPr lang="en-US"/>
          </a:p>
        </p:txBody>
      </p:sp>
    </p:spTree>
    <p:extLst>
      <p:ext uri="{BB962C8B-B14F-4D97-AF65-F5344CB8AC3E}">
        <p14:creationId xmlns:p14="http://schemas.microsoft.com/office/powerpoint/2010/main" val="999259412"/>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1A7A9E26-B8F7-460A-81F5-F68B7EF1B9E3}" type="slidenum">
              <a:rPr lang="en-US"/>
              <a:pPr>
                <a:defRPr/>
              </a:pPr>
              <a:t>‹#›</a:t>
            </a:fld>
            <a:endParaRPr lang="en-US"/>
          </a:p>
        </p:txBody>
      </p:sp>
    </p:spTree>
    <p:extLst>
      <p:ext uri="{BB962C8B-B14F-4D97-AF65-F5344CB8AC3E}">
        <p14:creationId xmlns:p14="http://schemas.microsoft.com/office/powerpoint/2010/main" val="267709955"/>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B181AD94-508D-4102-9142-511BA0EFEC81}" type="slidenum">
              <a:rPr lang="en-US"/>
              <a:pPr>
                <a:defRPr/>
              </a:pPr>
              <a:t>‹#›</a:t>
            </a:fld>
            <a:endParaRPr lang="en-US"/>
          </a:p>
        </p:txBody>
      </p:sp>
    </p:spTree>
    <p:extLst>
      <p:ext uri="{BB962C8B-B14F-4D97-AF65-F5344CB8AC3E}">
        <p14:creationId xmlns:p14="http://schemas.microsoft.com/office/powerpoint/2010/main" val="1617102865"/>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D0312A34-C3B9-4AC6-BD59-9CFC8EC616BA}" type="slidenum">
              <a:rPr lang="en-US"/>
              <a:pPr>
                <a:defRPr/>
              </a:pPr>
              <a:t>‹#›</a:t>
            </a:fld>
            <a:endParaRPr lang="en-US"/>
          </a:p>
        </p:txBody>
      </p:sp>
    </p:spTree>
    <p:extLst>
      <p:ext uri="{BB962C8B-B14F-4D97-AF65-F5344CB8AC3E}">
        <p14:creationId xmlns:p14="http://schemas.microsoft.com/office/powerpoint/2010/main" val="2104218799"/>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D6D1DDDA-29C6-4E21-A314-75B2176DB426}" type="slidenum">
              <a:rPr lang="en-US"/>
              <a:pPr>
                <a:defRPr/>
              </a:pPr>
              <a:t>‹#›</a:t>
            </a:fld>
            <a:endParaRPr lang="en-US"/>
          </a:p>
        </p:txBody>
      </p:sp>
    </p:spTree>
    <p:extLst>
      <p:ext uri="{BB962C8B-B14F-4D97-AF65-F5344CB8AC3E}">
        <p14:creationId xmlns:p14="http://schemas.microsoft.com/office/powerpoint/2010/main" val="159760041"/>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9643229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229CC415-F6A5-478D-8D4C-BCE94A126360}" type="slidenum">
              <a:rPr lang="en-US"/>
              <a:pPr>
                <a:defRPr/>
              </a:pPr>
              <a:t>‹#›</a:t>
            </a:fld>
            <a:endParaRPr lang="en-US"/>
          </a:p>
        </p:txBody>
      </p:sp>
    </p:spTree>
    <p:extLst>
      <p:ext uri="{BB962C8B-B14F-4D97-AF65-F5344CB8AC3E}">
        <p14:creationId xmlns:p14="http://schemas.microsoft.com/office/powerpoint/2010/main" val="4071018762"/>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6"/>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Footer Placeholder 7"/>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7" name="Slide Number Placeholder 8"/>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34329D62-8D38-448B-9405-827D3720B799}" type="slidenum">
              <a:rPr lang="en-US"/>
              <a:pPr>
                <a:defRPr/>
              </a:pPr>
              <a:t>‹#›</a:t>
            </a:fld>
            <a:endParaRPr lang="en-US"/>
          </a:p>
        </p:txBody>
      </p:sp>
    </p:spTree>
    <p:extLst>
      <p:ext uri="{BB962C8B-B14F-4D97-AF65-F5344CB8AC3E}">
        <p14:creationId xmlns:p14="http://schemas.microsoft.com/office/powerpoint/2010/main" val="2522052877"/>
      </p:ext>
    </p:extLst>
  </p:cSld>
  <p:clrMapOvr>
    <a:masterClrMapping/>
  </p:clrMapOvr>
  <p:transition spd="slow">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F0354463-A837-4FFA-A9F1-FB701BC582E0}" type="slidenum">
              <a:rPr lang="en-US"/>
              <a:pPr>
                <a:defRPr/>
              </a:pPr>
              <a:t>‹#›</a:t>
            </a:fld>
            <a:endParaRPr lang="en-US"/>
          </a:p>
        </p:txBody>
      </p:sp>
    </p:spTree>
    <p:extLst>
      <p:ext uri="{BB962C8B-B14F-4D97-AF65-F5344CB8AC3E}">
        <p14:creationId xmlns:p14="http://schemas.microsoft.com/office/powerpoint/2010/main" val="940940075"/>
      </p:ext>
    </p:extLst>
  </p:cSld>
  <p:clrMapOvr>
    <a:masterClrMapping/>
  </p:clrMapOvr>
  <p:transition spd="slow">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atin typeface="Comic Sans MS" panose="030F0702030302020204" pitchFamily="66" charset="0"/>
                <a:cs typeface="+mn-cs"/>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atin typeface="Comic Sans MS" panose="030F0702030302020204" pitchFamily="66" charset="0"/>
                <a:cs typeface="+mn-cs"/>
              </a:defRPr>
            </a:lvl1pPr>
          </a:lstStyle>
          <a:p>
            <a:pPr>
              <a:defRPr/>
            </a:pPr>
            <a:fld id="{5D1C71FC-7BBA-407D-B0EA-1FE8259FAF79}" type="slidenum">
              <a:rPr lang="en-US"/>
              <a:pPr>
                <a:defRPr/>
              </a:pPr>
              <a:t>‹#›</a:t>
            </a:fld>
            <a:endParaRPr lang="en-US"/>
          </a:p>
        </p:txBody>
      </p:sp>
    </p:spTree>
    <p:extLst>
      <p:ext uri="{BB962C8B-B14F-4D97-AF65-F5344CB8AC3E}">
        <p14:creationId xmlns:p14="http://schemas.microsoft.com/office/powerpoint/2010/main" val="68171453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968608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6217163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012133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8323311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2596506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0953885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4993016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1571808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8577050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0993403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39400775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9643229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968608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6217163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012133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8323311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35224227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2596506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4993016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1571808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8577050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09934039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394007757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9643229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968608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6217163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1012133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64428612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83233112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2596506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4993016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1571808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85770507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138383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493916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53462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42691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1242798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1270417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24811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50605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26078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72847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397563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66885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4406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5074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297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443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4209678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05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364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6360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2572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0942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8270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85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4406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5074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297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38824461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443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05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364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6360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2572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0942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8270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85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4406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5074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358020252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297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443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05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364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6360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2572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0942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8270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85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84406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t>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0C3CB6-72CD-4E6F-937F-41D455F0D167}" type="slidenum">
              <a:rPr lang="en-US" smtClean="0"/>
              <a:t>‹#›</a:t>
            </a:fld>
            <a:endParaRPr lang="en-US" dirty="0"/>
          </a:p>
        </p:txBody>
      </p:sp>
    </p:spTree>
    <p:extLst>
      <p:ext uri="{BB962C8B-B14F-4D97-AF65-F5344CB8AC3E}">
        <p14:creationId xmlns:p14="http://schemas.microsoft.com/office/powerpoint/2010/main" val="29801530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50743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22973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8443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5050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33364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63600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25726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30942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782700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0856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t>1/3/2017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3936777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209726053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209726053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334000"/>
            <a:ext cx="2024742" cy="1523999"/>
          </a:xfrm>
          <a:prstGeom prst="rect">
            <a:avLst/>
          </a:prstGeom>
        </p:spPr>
      </p:pic>
    </p:spTree>
    <p:extLst>
      <p:ext uri="{BB962C8B-B14F-4D97-AF65-F5344CB8AC3E}">
        <p14:creationId xmlns:p14="http://schemas.microsoft.com/office/powerpoint/2010/main" val="404309322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3333CC"/>
            </a:gs>
          </a:gsLst>
          <a:lin ang="27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cs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cs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a:cs typeface="Arial" panose="020B0604020202020204" pitchFamily="34" charset="0"/>
              </a:defRPr>
            </a:lvl1pPr>
          </a:lstStyle>
          <a:p>
            <a:pPr>
              <a:defRPr/>
            </a:pPr>
            <a:fld id="{CE6D4C14-4A6C-41E0-ADA6-2B64BA2ABE23}" type="slidenum">
              <a:rPr lang="en-US"/>
              <a:pPr>
                <a:defRPr/>
              </a:pPr>
              <a:t>‹#›</a:t>
            </a:fld>
            <a:endParaRPr lang="en-US"/>
          </a:p>
        </p:txBody>
      </p:sp>
    </p:spTree>
    <p:extLst>
      <p:ext uri="{BB962C8B-B14F-4D97-AF65-F5344CB8AC3E}">
        <p14:creationId xmlns:p14="http://schemas.microsoft.com/office/powerpoint/2010/main" val="233669381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slow">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t>1/3/2017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t>‹#›</a:t>
            </a:fld>
            <a:endParaRPr lang="en-US" dirty="0"/>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816939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t>1/3/2017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334000"/>
            <a:ext cx="2024742" cy="1523999"/>
          </a:xfrm>
          <a:prstGeom prst="rect">
            <a:avLst/>
          </a:prstGeom>
        </p:spPr>
      </p:pic>
    </p:spTree>
    <p:extLst>
      <p:ext uri="{BB962C8B-B14F-4D97-AF65-F5344CB8AC3E}">
        <p14:creationId xmlns:p14="http://schemas.microsoft.com/office/powerpoint/2010/main" val="816939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t>1/3/2017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t>‹#›</a:t>
            </a:fld>
            <a:endParaRPr lang="en-US" dirty="0"/>
          </a:p>
        </p:txBody>
      </p:sp>
      <p:pic>
        <p:nvPicPr>
          <p:cNvPr id="7" name="Picture 6"/>
          <p:cNvPicPr>
            <a:picLocks noChangeAspect="1"/>
          </p:cNvPicPr>
          <p:nvPr userDrawn="1"/>
        </p:nvPicPr>
        <p:blipFill>
          <a:blip r:embed="rId13" cstate="print">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8169392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18106366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209726053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20972605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209726053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85EF4-D833-4A9D-8D7A-7C36891D68D3}" type="datetimeFigureOut">
              <a:rPr lang="en-US" smtClean="0">
                <a:solidFill>
                  <a:prstClr val="black">
                    <a:tint val="75000"/>
                  </a:prstClr>
                </a:solidFill>
              </a:rPr>
              <a:pPr/>
              <a:t>1/3/2017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0C3CB6-72CD-4E6F-937F-41D455F0D167}"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1" y="-24582"/>
            <a:ext cx="9144001" cy="6882581"/>
          </a:xfrm>
          <a:prstGeom prst="rect">
            <a:avLst/>
          </a:prstGeom>
        </p:spPr>
      </p:pic>
    </p:spTree>
    <p:extLst>
      <p:ext uri="{BB962C8B-B14F-4D97-AF65-F5344CB8AC3E}">
        <p14:creationId xmlns:p14="http://schemas.microsoft.com/office/powerpoint/2010/main" val="209726053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8.xml"/></Relationships>
</file>

<file path=ppt/slides/_rels/slide1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28.xml"/><Relationship Id="rId5" Type="http://schemas.openxmlformats.org/officeDocument/2006/relationships/image" Target="../media/image8.jpeg"/><Relationship Id="rId4" Type="http://schemas.openxmlformats.org/officeDocument/2006/relationships/image" Target="../media/image7.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80512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2"/>
            </a:pPr>
            <a:r>
              <a:rPr lang="en-US" sz="3600" b="1" dirty="0">
                <a:solidFill>
                  <a:srgbClr val="002060"/>
                </a:solidFill>
                <a:latin typeface="Tempus Sans ITC" pitchFamily="82" charset="0"/>
              </a:rPr>
              <a:t>An Absorbing Attitude (v. 5)</a:t>
            </a:r>
          </a:p>
        </p:txBody>
      </p:sp>
      <p:sp>
        <p:nvSpPr>
          <p:cNvPr id="3" name="TextBox 2"/>
          <p:cNvSpPr txBox="1"/>
          <p:nvPr/>
        </p:nvSpPr>
        <p:spPr>
          <a:xfrm>
            <a:off x="476864" y="1219200"/>
            <a:ext cx="8229600" cy="3924151"/>
          </a:xfrm>
          <a:prstGeom prst="rect">
            <a:avLst/>
          </a:prstGeom>
          <a:noFill/>
        </p:spPr>
        <p:txBody>
          <a:bodyPr wrap="square" rtlCol="0">
            <a:spAutoFit/>
          </a:bodyPr>
          <a:lstStyle/>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If Lord absorbs the affections, no room left for self / world</a:t>
            </a:r>
          </a:p>
          <a:p>
            <a:pPr marL="342900" indent="-342900">
              <a:buFont typeface="+mj-lt"/>
              <a:buAutoNum type="alphaUcPeriod"/>
            </a:pPr>
            <a:endParaRPr lang="en-US" sz="1050" i="1" dirty="0">
              <a:latin typeface="Arial Narrow" pitchFamily="34" charset="0"/>
            </a:endParaRPr>
          </a:p>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Love undivided – with “all” =  total person</a:t>
            </a:r>
          </a:p>
          <a:p>
            <a:pPr marL="971550" lvl="1" indent="-514350">
              <a:buFont typeface="+mj-lt"/>
              <a:buAutoNum type="arabicPeriod"/>
            </a:pPr>
            <a:r>
              <a:rPr lang="en-US" sz="2400" i="1" dirty="0">
                <a:latin typeface="Arial Narrow" pitchFamily="34" charset="0"/>
              </a:rPr>
              <a:t>Heart – intellectual, emotional, &amp; conative faculties </a:t>
            </a:r>
          </a:p>
          <a:p>
            <a:pPr marL="971550" lvl="1" indent="-514350">
              <a:buFont typeface="+mj-lt"/>
              <a:buAutoNum type="arabicPeriod"/>
            </a:pPr>
            <a:r>
              <a:rPr lang="en-US" sz="2400" i="1" dirty="0">
                <a:latin typeface="Arial Narrow" pitchFamily="34" charset="0"/>
              </a:rPr>
              <a:t>Soul – life, personality &amp; self consciousness </a:t>
            </a:r>
          </a:p>
          <a:p>
            <a:pPr marL="971550" lvl="1" indent="-514350">
              <a:buFont typeface="+mj-lt"/>
              <a:buAutoNum type="arabicPeriod"/>
            </a:pPr>
            <a:r>
              <a:rPr lang="en-US" sz="2400" i="1" dirty="0">
                <a:latin typeface="Arial Narrow" pitchFamily="34" charset="0"/>
              </a:rPr>
              <a:t>Might – Sum of his energies (physical &amp; mental)</a:t>
            </a:r>
          </a:p>
          <a:p>
            <a:pPr marL="971550" lvl="1" indent="-514350">
              <a:buFont typeface="+mj-lt"/>
              <a:buAutoNum type="arabicPeriod"/>
            </a:pPr>
            <a:endParaRPr lang="en-US" sz="1050" i="1" dirty="0">
              <a:latin typeface="Arial Narrow" pitchFamily="34" charset="0"/>
            </a:endParaRPr>
          </a:p>
          <a:p>
            <a:pPr marL="514350" indent="-51435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Sum of the commandments</a:t>
            </a:r>
            <a:r>
              <a:rPr lang="en-US" sz="2800" dirty="0">
                <a:latin typeface="Arial Narrow" pitchFamily="34" charset="0"/>
              </a:rPr>
              <a:t> </a:t>
            </a:r>
          </a:p>
          <a:p>
            <a:pPr marL="971550" lvl="1" indent="-514350">
              <a:buFont typeface="+mj-lt"/>
              <a:buAutoNum type="arabicPeriod"/>
            </a:pPr>
            <a:r>
              <a:rPr lang="en-US" sz="2400" i="1" dirty="0">
                <a:latin typeface="Arial Narrow" pitchFamily="34" charset="0"/>
              </a:rPr>
              <a:t>Matt. 22:37</a:t>
            </a:r>
          </a:p>
          <a:p>
            <a:pPr marL="971550" lvl="1" indent="-514350">
              <a:buFont typeface="+mj-lt"/>
              <a:buAutoNum type="arabicPeriod"/>
            </a:pPr>
            <a:r>
              <a:rPr lang="en-US" sz="2400" i="1" dirty="0">
                <a:latin typeface="Arial Narrow" pitchFamily="34" charset="0"/>
              </a:rPr>
              <a:t>Mk 12: 33</a:t>
            </a:r>
          </a:p>
          <a:p>
            <a:pPr marL="971550" lvl="1" indent="-514350">
              <a:buFont typeface="+mj-lt"/>
              <a:buAutoNum type="arabicPeriod"/>
            </a:pPr>
            <a:r>
              <a:rPr lang="en-US" sz="2400" i="1" dirty="0">
                <a:latin typeface="Arial Narrow" pitchFamily="34" charset="0"/>
              </a:rPr>
              <a:t>Luke 10:27</a:t>
            </a:r>
          </a:p>
        </p:txBody>
      </p:sp>
    </p:spTree>
    <p:extLst>
      <p:ext uri="{BB962C8B-B14F-4D97-AF65-F5344CB8AC3E}">
        <p14:creationId xmlns:p14="http://schemas.microsoft.com/office/powerpoint/2010/main" val="4097536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anim calcmode="lin" valueType="num">
                                      <p:cBhvr>
                                        <p:cTn id="16"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750"/>
                                        <p:tgtEl>
                                          <p:spTgt spid="3">
                                            <p:txEl>
                                              <p:pRg st="3" end="3"/>
                                            </p:txEl>
                                          </p:spTgt>
                                        </p:tgtEl>
                                      </p:cBhvr>
                                    </p:animEffect>
                                    <p:anim calcmode="lin" valueType="num">
                                      <p:cBhvr>
                                        <p:cTn id="24"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750"/>
                                        <p:tgtEl>
                                          <p:spTgt spid="3">
                                            <p:txEl>
                                              <p:pRg st="4" end="4"/>
                                            </p:txEl>
                                          </p:spTgt>
                                        </p:tgtEl>
                                      </p:cBhvr>
                                    </p:animEffect>
                                    <p:anim calcmode="lin" valueType="num">
                                      <p:cBhvr>
                                        <p:cTn id="32"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750"/>
                                        <p:tgtEl>
                                          <p:spTgt spid="3">
                                            <p:txEl>
                                              <p:pRg st="5" end="5"/>
                                            </p:txEl>
                                          </p:spTgt>
                                        </p:tgtEl>
                                      </p:cBhvr>
                                    </p:animEffect>
                                    <p:anim calcmode="lin" valueType="num">
                                      <p:cBhvr>
                                        <p:cTn id="40"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750"/>
                                        <p:tgtEl>
                                          <p:spTgt spid="3">
                                            <p:txEl>
                                              <p:pRg st="7" end="7"/>
                                            </p:txEl>
                                          </p:spTgt>
                                        </p:tgtEl>
                                      </p:cBhvr>
                                    </p:animEffect>
                                    <p:anim calcmode="lin" valueType="num">
                                      <p:cBhvr>
                                        <p:cTn id="48"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750"/>
                                        <p:tgtEl>
                                          <p:spTgt spid="3">
                                            <p:txEl>
                                              <p:pRg st="8" end="8"/>
                                            </p:txEl>
                                          </p:spTgt>
                                        </p:tgtEl>
                                      </p:cBhvr>
                                    </p:animEffect>
                                    <p:anim calcmode="lin" valueType="num">
                                      <p:cBhvr>
                                        <p:cTn id="56"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575"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58" dur="175" accel="100000" fill="hold">
                                          <p:stCondLst>
                                            <p:cond delay="1575"/>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750"/>
                                        <p:tgtEl>
                                          <p:spTgt spid="3">
                                            <p:txEl>
                                              <p:pRg st="9" end="9"/>
                                            </p:txEl>
                                          </p:spTgt>
                                        </p:tgtEl>
                                      </p:cBhvr>
                                    </p:animEffect>
                                    <p:anim calcmode="lin" valueType="num">
                                      <p:cBhvr>
                                        <p:cTn id="64" dur="1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575"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66" dur="175" accel="100000" fill="hold">
                                          <p:stCondLst>
                                            <p:cond delay="1575"/>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Effect transition="in" filter="fade">
                                      <p:cBhvr>
                                        <p:cTn id="71" dur="1750"/>
                                        <p:tgtEl>
                                          <p:spTgt spid="3">
                                            <p:txEl>
                                              <p:pRg st="10" end="10"/>
                                            </p:txEl>
                                          </p:spTgt>
                                        </p:tgtEl>
                                      </p:cBhvr>
                                    </p:animEffect>
                                    <p:anim calcmode="lin" valueType="num">
                                      <p:cBhvr>
                                        <p:cTn id="72" dur="17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3" dur="1575"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74" dur="175" accel="100000" fill="hold">
                                          <p:stCondLst>
                                            <p:cond delay="1575"/>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2"/>
            </a:pPr>
            <a:r>
              <a:rPr lang="en-US" sz="3600" b="1" dirty="0">
                <a:solidFill>
                  <a:srgbClr val="002060"/>
                </a:solidFill>
                <a:latin typeface="Tempus Sans ITC" pitchFamily="82" charset="0"/>
              </a:rPr>
              <a:t>An Absorbing Attitude (v. 5)</a:t>
            </a:r>
          </a:p>
        </p:txBody>
      </p:sp>
      <p:sp>
        <p:nvSpPr>
          <p:cNvPr id="3" name="TextBox 2"/>
          <p:cNvSpPr txBox="1"/>
          <p:nvPr/>
        </p:nvSpPr>
        <p:spPr>
          <a:xfrm>
            <a:off x="476864" y="1219200"/>
            <a:ext cx="8514736" cy="4516621"/>
          </a:xfrm>
          <a:prstGeom prst="rect">
            <a:avLst/>
          </a:prstGeom>
          <a:noFill/>
        </p:spPr>
        <p:txBody>
          <a:bodyPr wrap="square" rtlCol="0">
            <a:spAutoFit/>
          </a:bodyPr>
          <a:lstStyle/>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If Lord absorbs the affections, no room left for self / world</a:t>
            </a:r>
          </a:p>
          <a:p>
            <a:pPr marL="342900" indent="-342900">
              <a:buFont typeface="+mj-lt"/>
              <a:buAutoNum type="alphaUcPeriod"/>
            </a:pPr>
            <a:endParaRPr lang="en-US" sz="1050" i="1" dirty="0">
              <a:latin typeface="Arial Narrow" pitchFamily="34" charset="0"/>
            </a:endParaRPr>
          </a:p>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Love undivided – with “all” =  total person</a:t>
            </a:r>
          </a:p>
          <a:p>
            <a:pPr marL="971550" lvl="1" indent="-514350">
              <a:buFont typeface="+mj-lt"/>
              <a:buAutoNum type="arabicPeriod"/>
            </a:pPr>
            <a:r>
              <a:rPr lang="en-US" sz="2400" i="1" dirty="0">
                <a:latin typeface="Arial Narrow" pitchFamily="34" charset="0"/>
              </a:rPr>
              <a:t>Heart – intellectual, emotional, &amp; conative faculties </a:t>
            </a:r>
          </a:p>
          <a:p>
            <a:pPr marL="971550" lvl="1" indent="-514350">
              <a:buFont typeface="+mj-lt"/>
              <a:buAutoNum type="arabicPeriod"/>
            </a:pPr>
            <a:r>
              <a:rPr lang="en-US" sz="2400" i="1" dirty="0">
                <a:latin typeface="Arial Narrow" pitchFamily="34" charset="0"/>
              </a:rPr>
              <a:t>Soul – life, personality &amp; self consciousness </a:t>
            </a:r>
          </a:p>
          <a:p>
            <a:pPr marL="971550" lvl="1" indent="-514350">
              <a:buFont typeface="+mj-lt"/>
              <a:buAutoNum type="arabicPeriod"/>
            </a:pPr>
            <a:r>
              <a:rPr lang="en-US" sz="2400" i="1" dirty="0">
                <a:latin typeface="Arial Narrow" pitchFamily="34" charset="0"/>
              </a:rPr>
              <a:t>Might – Sum of his energies (physical &amp; mental)</a:t>
            </a:r>
          </a:p>
          <a:p>
            <a:pPr marL="971550" lvl="1" indent="-514350">
              <a:buFont typeface="+mj-lt"/>
              <a:buAutoNum type="arabicPeriod"/>
            </a:pPr>
            <a:endParaRPr lang="en-US" sz="1050" i="1" dirty="0">
              <a:latin typeface="Arial Narrow" pitchFamily="34" charset="0"/>
            </a:endParaRPr>
          </a:p>
          <a:p>
            <a:pPr marL="514350" indent="-51435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Sum of the commandments</a:t>
            </a:r>
            <a:r>
              <a:rPr lang="en-US" sz="2800" dirty="0">
                <a:latin typeface="Arial Narrow" pitchFamily="34" charset="0"/>
              </a:rPr>
              <a:t> </a:t>
            </a:r>
          </a:p>
          <a:p>
            <a:pPr marL="971550" lvl="1" indent="-514350">
              <a:buFont typeface="+mj-lt"/>
              <a:buAutoNum type="arabicPeriod"/>
            </a:pPr>
            <a:endParaRPr lang="en-US" sz="1050" i="1" dirty="0">
              <a:latin typeface="Arial Narrow" pitchFamily="34" charset="0"/>
            </a:endParaRPr>
          </a:p>
          <a:p>
            <a:pPr marL="514350" indent="-51435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We suppose that can hold back part of it</a:t>
            </a:r>
          </a:p>
          <a:p>
            <a:pPr marL="971550" lvl="1" indent="-514350">
              <a:buFont typeface="+mj-lt"/>
              <a:buAutoNum type="arabicPeriod"/>
            </a:pPr>
            <a:r>
              <a:rPr lang="en-US" sz="2400" i="1" dirty="0">
                <a:latin typeface="Arial Narrow" pitchFamily="34" charset="0"/>
              </a:rPr>
              <a:t>“Share its favors as we would share the contents of a box of candy” (Donald </a:t>
            </a:r>
            <a:r>
              <a:rPr lang="en-US" sz="2400" i="1" dirty="0" err="1">
                <a:latin typeface="Arial Narrow" pitchFamily="34" charset="0"/>
              </a:rPr>
              <a:t>Ackland</a:t>
            </a:r>
            <a:r>
              <a:rPr lang="en-US" sz="2400" i="1" dirty="0">
                <a:latin typeface="Arial Narrow" pitchFamily="34" charset="0"/>
              </a:rPr>
              <a:t>)</a:t>
            </a:r>
          </a:p>
          <a:p>
            <a:pPr marL="971550" lvl="1" indent="-514350">
              <a:buFont typeface="+mj-lt"/>
              <a:buAutoNum type="arabicPeriod"/>
            </a:pPr>
            <a:r>
              <a:rPr lang="en-US" sz="2400" i="1" dirty="0">
                <a:latin typeface="Arial Narrow" pitchFamily="34" charset="0"/>
              </a:rPr>
              <a:t>Love that tries to divide self between God &amp; self  - not love at all!</a:t>
            </a:r>
          </a:p>
        </p:txBody>
      </p:sp>
    </p:spTree>
    <p:extLst>
      <p:ext uri="{BB962C8B-B14F-4D97-AF65-F5344CB8AC3E}">
        <p14:creationId xmlns:p14="http://schemas.microsoft.com/office/powerpoint/2010/main" val="27105120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750"/>
                                        <p:tgtEl>
                                          <p:spTgt spid="3">
                                            <p:txEl>
                                              <p:pRg st="10" end="10"/>
                                            </p:txEl>
                                          </p:spTgt>
                                        </p:tgtEl>
                                      </p:cBhvr>
                                    </p:animEffect>
                                    <p:anim calcmode="lin" valueType="num">
                                      <p:cBhvr>
                                        <p:cTn id="8" dur="17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animEffect transition="in" filter="fade">
                                      <p:cBhvr>
                                        <p:cTn id="15" dur="1750"/>
                                        <p:tgtEl>
                                          <p:spTgt spid="3">
                                            <p:txEl>
                                              <p:pRg st="11" end="11"/>
                                            </p:txEl>
                                          </p:spTgt>
                                        </p:tgtEl>
                                      </p:cBhvr>
                                    </p:animEffect>
                                    <p:anim calcmode="lin" valueType="num">
                                      <p:cBhvr>
                                        <p:cTn id="16" dur="17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a:ln w="11430"/>
                <a:solidFill>
                  <a:prstClr val="white"/>
                </a:solidFill>
                <a:effectLst>
                  <a:outerShdw blurRad="80000" dist="40000" dir="5040000" algn="tl">
                    <a:srgbClr val="000000">
                      <a:alpha val="30000"/>
                    </a:srgbClr>
                  </a:outerShdw>
                </a:effectLst>
                <a:latin typeface="Tempus Sans ITC" pitchFamily="82" charset="0"/>
              </a:rPr>
              <a:t>Life Going Well</a:t>
            </a:r>
          </a:p>
        </p:txBody>
      </p:sp>
      <p:sp>
        <p:nvSpPr>
          <p:cNvPr id="5" name="TextBox 4"/>
          <p:cNvSpPr txBox="1"/>
          <p:nvPr/>
        </p:nvSpPr>
        <p:spPr>
          <a:xfrm>
            <a:off x="304800" y="2125682"/>
            <a:ext cx="8534400" cy="1754326"/>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a:solidFill>
                  <a:prstClr val="white"/>
                </a:solidFill>
                <a:latin typeface="Tempus Sans ITC" pitchFamily="82" charset="0"/>
              </a:rPr>
              <a:t>Solemn Declaration (v. 4)</a:t>
            </a:r>
          </a:p>
          <a:p>
            <a:pPr marL="571500" indent="-571500">
              <a:buFont typeface="+mj-lt"/>
              <a:buAutoNum type="romanUcPeriod"/>
            </a:pPr>
            <a:r>
              <a:rPr lang="en-US" sz="3600" dirty="0">
                <a:solidFill>
                  <a:prstClr val="white"/>
                </a:solidFill>
                <a:latin typeface="Tempus Sans ITC" pitchFamily="82" charset="0"/>
              </a:rPr>
              <a:t>An Absorbing Attitude (v. 5)</a:t>
            </a:r>
          </a:p>
          <a:p>
            <a:pPr marL="571500" indent="-571500">
              <a:buFont typeface="+mj-lt"/>
              <a:buAutoNum type="romanUcPeriod"/>
            </a:pPr>
            <a:r>
              <a:rPr lang="en-US" sz="3600" dirty="0">
                <a:solidFill>
                  <a:prstClr val="white"/>
                </a:solidFill>
                <a:latin typeface="Tempus Sans ITC" pitchFamily="82" charset="0"/>
              </a:rPr>
              <a:t> A Gracious Responsibility (vv. 6-9)</a:t>
            </a:r>
          </a:p>
        </p:txBody>
      </p:sp>
    </p:spTree>
    <p:extLst>
      <p:ext uri="{BB962C8B-B14F-4D97-AF65-F5344CB8AC3E}">
        <p14:creationId xmlns:p14="http://schemas.microsoft.com/office/powerpoint/2010/main" val="28712648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3"/>
            </a:pPr>
            <a:r>
              <a:rPr lang="en-US" sz="3600" b="1" dirty="0">
                <a:solidFill>
                  <a:srgbClr val="002060"/>
                </a:solidFill>
                <a:latin typeface="Tempus Sans ITC" pitchFamily="82" charset="0"/>
              </a:rPr>
              <a:t>A Gracious Responsibility (vv. 6-9)</a:t>
            </a:r>
          </a:p>
        </p:txBody>
      </p:sp>
      <p:sp>
        <p:nvSpPr>
          <p:cNvPr id="3" name="TextBox 2"/>
          <p:cNvSpPr txBox="1"/>
          <p:nvPr/>
        </p:nvSpPr>
        <p:spPr>
          <a:xfrm>
            <a:off x="476864" y="1219200"/>
            <a:ext cx="8229600" cy="3393237"/>
          </a:xfrm>
          <a:prstGeom prst="rect">
            <a:avLst/>
          </a:prstGeom>
          <a:noFill/>
        </p:spPr>
        <p:txBody>
          <a:bodyPr wrap="square" rtlCol="0">
            <a:spAutoFit/>
          </a:bodyPr>
          <a:lstStyle/>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When the Lord is loved – He will be treasured, thought of, talked of, taught about &amp; lived!</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Word should be enshrined in your heart</a:t>
            </a:r>
            <a:r>
              <a:rPr lang="en-US" sz="2800" dirty="0">
                <a:latin typeface="Arial Narrow" pitchFamily="34" charset="0"/>
              </a:rPr>
              <a:t> (v. 6)</a:t>
            </a:r>
            <a:endParaRPr lang="en-US" sz="2400" i="1" dirty="0">
              <a:latin typeface="Arial Narrow" pitchFamily="34" charset="0"/>
            </a:endParaRPr>
          </a:p>
          <a:p>
            <a:pPr marL="914400" lvl="1" indent="-457200">
              <a:buFont typeface="+mj-lt"/>
              <a:buAutoNum type="arabicPeriod"/>
            </a:pPr>
            <a:r>
              <a:rPr lang="en-US" sz="2400" i="1" dirty="0">
                <a:latin typeface="Arial Narrow" pitchFamily="34" charset="0"/>
              </a:rPr>
              <a:t>More than learning or knowing by heart</a:t>
            </a:r>
          </a:p>
          <a:p>
            <a:pPr marL="914400" lvl="1" indent="-457200">
              <a:buFont typeface="+mj-lt"/>
              <a:buAutoNum type="arabicPeriod"/>
            </a:pPr>
            <a:r>
              <a:rPr lang="en-US" sz="2400" i="1" dirty="0">
                <a:latin typeface="Arial Narrow" pitchFamily="34" charset="0"/>
              </a:rPr>
              <a:t>Full consent of mind &amp; complete implementation of will</a:t>
            </a:r>
          </a:p>
          <a:p>
            <a:pPr marL="914400" lvl="1" indent="-457200">
              <a:buFont typeface="+mj-lt"/>
              <a:buAutoNum type="arabicPeriod"/>
            </a:pPr>
            <a:r>
              <a:rPr lang="en-US" sz="2400" i="1" dirty="0">
                <a:latin typeface="Arial Narrow" pitchFamily="34" charset="0"/>
              </a:rPr>
              <a:t>Religious profession is meaningless unless it translated into practice!</a:t>
            </a:r>
          </a:p>
          <a:p>
            <a:pPr marL="914400" lvl="1" indent="-457200">
              <a:buFont typeface="+mj-lt"/>
              <a:buAutoNum type="arabicPeriod"/>
            </a:pPr>
            <a:r>
              <a:rPr lang="en-US" sz="2400" i="1" dirty="0">
                <a:latin typeface="Arial Narrow" pitchFamily="34" charset="0"/>
              </a:rPr>
              <a:t>Group activities  - are no substitute for individual fellowship</a:t>
            </a:r>
          </a:p>
        </p:txBody>
      </p:sp>
    </p:spTree>
    <p:extLst>
      <p:ext uri="{BB962C8B-B14F-4D97-AF65-F5344CB8AC3E}">
        <p14:creationId xmlns:p14="http://schemas.microsoft.com/office/powerpoint/2010/main" val="4097536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anim calcmode="lin" valueType="num">
                                      <p:cBhvr>
                                        <p:cTn id="16"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750"/>
                                        <p:tgtEl>
                                          <p:spTgt spid="3">
                                            <p:txEl>
                                              <p:pRg st="3" end="3"/>
                                            </p:txEl>
                                          </p:spTgt>
                                        </p:tgtEl>
                                      </p:cBhvr>
                                    </p:animEffect>
                                    <p:anim calcmode="lin" valueType="num">
                                      <p:cBhvr>
                                        <p:cTn id="24"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750"/>
                                        <p:tgtEl>
                                          <p:spTgt spid="3">
                                            <p:txEl>
                                              <p:pRg st="4" end="4"/>
                                            </p:txEl>
                                          </p:spTgt>
                                        </p:tgtEl>
                                      </p:cBhvr>
                                    </p:animEffect>
                                    <p:anim calcmode="lin" valueType="num">
                                      <p:cBhvr>
                                        <p:cTn id="32"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750"/>
                                        <p:tgtEl>
                                          <p:spTgt spid="3">
                                            <p:txEl>
                                              <p:pRg st="5" end="5"/>
                                            </p:txEl>
                                          </p:spTgt>
                                        </p:tgtEl>
                                      </p:cBhvr>
                                    </p:animEffect>
                                    <p:anim calcmode="lin" valueType="num">
                                      <p:cBhvr>
                                        <p:cTn id="40"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750"/>
                                        <p:tgtEl>
                                          <p:spTgt spid="3">
                                            <p:txEl>
                                              <p:pRg st="6" end="6"/>
                                            </p:txEl>
                                          </p:spTgt>
                                        </p:tgtEl>
                                      </p:cBhvr>
                                    </p:animEffect>
                                    <p:anim calcmode="lin" valueType="num">
                                      <p:cBhvr>
                                        <p:cTn id="48"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3"/>
            </a:pPr>
            <a:r>
              <a:rPr lang="en-US" sz="3600" b="1" dirty="0">
                <a:solidFill>
                  <a:srgbClr val="002060"/>
                </a:solidFill>
                <a:latin typeface="Tempus Sans ITC" pitchFamily="82" charset="0"/>
              </a:rPr>
              <a:t>A Gracious Responsibility (vv. 6-9)</a:t>
            </a:r>
          </a:p>
        </p:txBody>
      </p:sp>
      <p:sp>
        <p:nvSpPr>
          <p:cNvPr id="3" name="TextBox 2"/>
          <p:cNvSpPr txBox="1"/>
          <p:nvPr/>
        </p:nvSpPr>
        <p:spPr>
          <a:xfrm>
            <a:off x="476864" y="1219200"/>
            <a:ext cx="8229600" cy="4724370"/>
          </a:xfrm>
          <a:prstGeom prst="rect">
            <a:avLst/>
          </a:prstGeom>
          <a:noFill/>
        </p:spPr>
        <p:txBody>
          <a:bodyPr wrap="square" rtlCol="0">
            <a:spAutoFit/>
          </a:bodyPr>
          <a:lstStyle/>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When the Lord is loved – He will be treasured, thought of, talked of, taught about &amp; lived!</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Word should be enshrined in your heart</a:t>
            </a:r>
            <a:r>
              <a:rPr lang="en-US" sz="2800" dirty="0">
                <a:latin typeface="Arial Narrow" pitchFamily="34" charset="0"/>
              </a:rPr>
              <a:t> (v. 6)</a:t>
            </a:r>
          </a:p>
          <a:p>
            <a:pPr marL="342900" indent="-342900">
              <a:buFont typeface="+mj-lt"/>
              <a:buAutoNum type="alphaUcPeriod"/>
            </a:pPr>
            <a:endParaRPr lang="en-US" sz="1050" i="1" dirty="0">
              <a:latin typeface="Arial Narrow" pitchFamily="34" charset="0"/>
            </a:endParaRPr>
          </a:p>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Word should be taught to your children</a:t>
            </a:r>
            <a:r>
              <a:rPr lang="en-US" sz="2800" dirty="0">
                <a:latin typeface="Arial Narrow" pitchFamily="34" charset="0"/>
              </a:rPr>
              <a:t> (v. 7)</a:t>
            </a:r>
            <a:endParaRPr lang="en-US" sz="2400" dirty="0">
              <a:latin typeface="Arial Narrow" pitchFamily="34" charset="0"/>
            </a:endParaRPr>
          </a:p>
          <a:p>
            <a:pPr marL="914400" lvl="1" indent="-457200">
              <a:buFont typeface="+mj-lt"/>
              <a:buAutoNum type="arabicPeriod"/>
            </a:pPr>
            <a:r>
              <a:rPr lang="en-US" sz="2400" i="1" dirty="0">
                <a:latin typeface="Arial Narrow" pitchFamily="34" charset="0"/>
              </a:rPr>
              <a:t>Public reading &amp; public instruction – not enough</a:t>
            </a:r>
          </a:p>
          <a:p>
            <a:pPr marL="914400" lvl="1" indent="-457200">
              <a:buFont typeface="+mj-lt"/>
              <a:buAutoNum type="arabicPeriod"/>
            </a:pPr>
            <a:r>
              <a:rPr lang="en-US" sz="2400" i="1" dirty="0">
                <a:latin typeface="Arial Narrow" pitchFamily="34" charset="0"/>
              </a:rPr>
              <a:t>Diligently – Work with great effort</a:t>
            </a:r>
          </a:p>
          <a:p>
            <a:pPr marL="914400" lvl="1" indent="-457200">
              <a:buFont typeface="+mj-lt"/>
              <a:buAutoNum type="arabicPeriod"/>
            </a:pPr>
            <a:r>
              <a:rPr lang="en-US" sz="2400" i="1" dirty="0">
                <a:latin typeface="Arial Narrow" pitchFamily="34" charset="0"/>
              </a:rPr>
              <a:t>“Impress them on your children” (NIV)</a:t>
            </a:r>
          </a:p>
          <a:p>
            <a:pPr marL="914400" lvl="1" indent="-457200">
              <a:buFont typeface="+mj-lt"/>
              <a:buAutoNum type="arabicPeriod"/>
            </a:pPr>
            <a:r>
              <a:rPr lang="en-US" sz="2400" i="1" dirty="0">
                <a:latin typeface="Arial Narrow" pitchFamily="34" charset="0"/>
              </a:rPr>
              <a:t>Same word translated:</a:t>
            </a:r>
          </a:p>
          <a:p>
            <a:pPr marL="1371600" lvl="2" indent="-457200">
              <a:buFont typeface="Arial" pitchFamily="34" charset="0"/>
              <a:buChar char="•"/>
            </a:pPr>
            <a:r>
              <a:rPr lang="en-US" sz="2400" dirty="0">
                <a:latin typeface="Arial Narrow" pitchFamily="34" charset="0"/>
              </a:rPr>
              <a:t>“Whet” – Deut. 32:41</a:t>
            </a:r>
          </a:p>
          <a:p>
            <a:pPr marL="1371600" lvl="2" indent="-457200">
              <a:buFont typeface="Arial" pitchFamily="34" charset="0"/>
              <a:buChar char="•"/>
            </a:pPr>
            <a:r>
              <a:rPr lang="en-US" sz="2400" dirty="0">
                <a:latin typeface="Arial Narrow" pitchFamily="34" charset="0"/>
              </a:rPr>
              <a:t>“Sharp” – Psa. 45:5; 120:4; Isa. 5:28</a:t>
            </a:r>
          </a:p>
          <a:p>
            <a:pPr marL="914400" lvl="1" indent="-457200">
              <a:buFont typeface="+mj-lt"/>
              <a:buAutoNum type="arabicPeriod"/>
            </a:pPr>
            <a:r>
              <a:rPr lang="en-US" sz="2400" dirty="0">
                <a:latin typeface="Arial Narrow" pitchFamily="34" charset="0"/>
              </a:rPr>
              <a:t>Point: “send them into them like a sharp weapon”</a:t>
            </a:r>
          </a:p>
        </p:txBody>
      </p:sp>
    </p:spTree>
    <p:extLst>
      <p:ext uri="{BB962C8B-B14F-4D97-AF65-F5344CB8AC3E}">
        <p14:creationId xmlns:p14="http://schemas.microsoft.com/office/powerpoint/2010/main" val="204546274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750"/>
                                        <p:tgtEl>
                                          <p:spTgt spid="3">
                                            <p:txEl>
                                              <p:pRg st="5" end="5"/>
                                            </p:txEl>
                                          </p:spTgt>
                                        </p:tgtEl>
                                      </p:cBhvr>
                                    </p:animEffect>
                                    <p:anim calcmode="lin" valueType="num">
                                      <p:cBhvr>
                                        <p:cTn id="8"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1750"/>
                                        <p:tgtEl>
                                          <p:spTgt spid="3">
                                            <p:txEl>
                                              <p:pRg st="6" end="6"/>
                                            </p:txEl>
                                          </p:spTgt>
                                        </p:tgtEl>
                                      </p:cBhvr>
                                    </p:animEffect>
                                    <p:anim calcmode="lin" valueType="num">
                                      <p:cBhvr>
                                        <p:cTn id="16"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750"/>
                                        <p:tgtEl>
                                          <p:spTgt spid="3">
                                            <p:txEl>
                                              <p:pRg st="7" end="7"/>
                                            </p:txEl>
                                          </p:spTgt>
                                        </p:tgtEl>
                                      </p:cBhvr>
                                    </p:animEffect>
                                    <p:anim calcmode="lin" valueType="num">
                                      <p:cBhvr>
                                        <p:cTn id="24"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750"/>
                                        <p:tgtEl>
                                          <p:spTgt spid="3">
                                            <p:txEl>
                                              <p:pRg st="8" end="8"/>
                                            </p:txEl>
                                          </p:spTgt>
                                        </p:tgtEl>
                                      </p:cBhvr>
                                    </p:animEffect>
                                    <p:anim calcmode="lin" valueType="num">
                                      <p:cBhvr>
                                        <p:cTn id="32"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750"/>
                                        <p:tgtEl>
                                          <p:spTgt spid="3">
                                            <p:txEl>
                                              <p:pRg st="9" end="9"/>
                                            </p:txEl>
                                          </p:spTgt>
                                        </p:tgtEl>
                                      </p:cBhvr>
                                    </p:animEffect>
                                    <p:anim calcmode="lin" valueType="num">
                                      <p:cBhvr>
                                        <p:cTn id="40" dur="1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750"/>
                                        <p:tgtEl>
                                          <p:spTgt spid="3">
                                            <p:txEl>
                                              <p:pRg st="10" end="10"/>
                                            </p:txEl>
                                          </p:spTgt>
                                        </p:tgtEl>
                                      </p:cBhvr>
                                    </p:animEffect>
                                    <p:anim calcmode="lin" valueType="num">
                                      <p:cBhvr>
                                        <p:cTn id="48" dur="17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1750"/>
                                        <p:tgtEl>
                                          <p:spTgt spid="3">
                                            <p:txEl>
                                              <p:pRg st="11" end="11"/>
                                            </p:txEl>
                                          </p:spTgt>
                                        </p:tgtEl>
                                      </p:cBhvr>
                                    </p:animEffect>
                                    <p:anim calcmode="lin" valueType="num">
                                      <p:cBhvr>
                                        <p:cTn id="56" dur="17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7" dur="1575"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58" dur="175" accel="100000" fill="hold">
                                          <p:stCondLst>
                                            <p:cond delay="1575"/>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3"/>
            </a:pPr>
            <a:r>
              <a:rPr lang="en-US" sz="3600" b="1" dirty="0">
                <a:solidFill>
                  <a:srgbClr val="002060"/>
                </a:solidFill>
                <a:latin typeface="Tempus Sans ITC" pitchFamily="82" charset="0"/>
              </a:rPr>
              <a:t>A Gracious Responsibility (vv. 6-9)</a:t>
            </a:r>
          </a:p>
        </p:txBody>
      </p:sp>
      <p:sp>
        <p:nvSpPr>
          <p:cNvPr id="3" name="TextBox 2"/>
          <p:cNvSpPr txBox="1"/>
          <p:nvPr/>
        </p:nvSpPr>
        <p:spPr>
          <a:xfrm>
            <a:off x="476864" y="1219200"/>
            <a:ext cx="8229600" cy="3839513"/>
          </a:xfrm>
          <a:prstGeom prst="rect">
            <a:avLst/>
          </a:prstGeom>
          <a:noFill/>
        </p:spPr>
        <p:txBody>
          <a:bodyPr wrap="square" rtlCol="0">
            <a:spAutoFit/>
          </a:bodyPr>
          <a:lstStyle/>
          <a:p>
            <a:pPr marL="342900" indent="-342900">
              <a:buFont typeface="+mj-lt"/>
              <a:buAutoNum type="alphaUcPeriod"/>
            </a:pPr>
            <a:r>
              <a:rPr lang="en-US" sz="2800" dirty="0">
                <a:latin typeface="Arial Narrow" pitchFamily="34" charset="0"/>
              </a:rPr>
              <a:t>When the Lord is loved – He will be treasured, thought of, talked of, taught about &amp; lived!</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a:latin typeface="Arial Narrow" pitchFamily="34" charset="0"/>
              </a:rPr>
              <a:t>Word should be enshrined in your heart (v. 6)</a:t>
            </a:r>
          </a:p>
          <a:p>
            <a:pPr marL="342900" indent="-342900">
              <a:buFont typeface="+mj-lt"/>
              <a:buAutoNum type="alphaUcPeriod"/>
            </a:pPr>
            <a:endParaRPr lang="en-US" sz="1050" i="1" dirty="0">
              <a:latin typeface="Arial Narrow" pitchFamily="34" charset="0"/>
            </a:endParaRPr>
          </a:p>
          <a:p>
            <a:pPr marL="342900" indent="-342900">
              <a:buFont typeface="+mj-lt"/>
              <a:buAutoNum type="alphaUcPeriod"/>
            </a:pPr>
            <a:r>
              <a:rPr lang="en-US" sz="2800" dirty="0">
                <a:latin typeface="Arial Narrow" pitchFamily="34" charset="0"/>
              </a:rPr>
              <a:t> Word should be taught to your children (v. 7)</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a:latin typeface="Arial Narrow" pitchFamily="34" charset="0"/>
              </a:rPr>
              <a:t> Word should be talked about in your house (vv. 8-9)</a:t>
            </a:r>
            <a:endParaRPr lang="en-US" sz="2400" dirty="0">
              <a:latin typeface="Arial Narrow" pitchFamily="34" charset="0"/>
            </a:endParaRPr>
          </a:p>
          <a:p>
            <a:pPr marL="914400" lvl="1" indent="-457200">
              <a:buFont typeface="+mj-lt"/>
              <a:buAutoNum type="arabicPeriod"/>
            </a:pPr>
            <a:r>
              <a:rPr lang="en-US" sz="2400" i="1" dirty="0">
                <a:latin typeface="Arial Narrow" pitchFamily="34" charset="0"/>
              </a:rPr>
              <a:t>Jews took this literally</a:t>
            </a:r>
            <a:endParaRPr lang="en-US" sz="2400" dirty="0">
              <a:latin typeface="Arial Narrow" pitchFamily="34" charset="0"/>
            </a:endParaRPr>
          </a:p>
          <a:p>
            <a:pPr marL="1371600" lvl="2" indent="-457200">
              <a:buFont typeface="+mj-lt"/>
              <a:buAutoNum type="alphaLcPeriod"/>
            </a:pPr>
            <a:r>
              <a:rPr lang="en-US" sz="2400" dirty="0">
                <a:latin typeface="Arial Narrow" pitchFamily="34" charset="0"/>
              </a:rPr>
              <a:t>Wore on person (Phylacteries)</a:t>
            </a:r>
          </a:p>
          <a:p>
            <a:pPr marL="1371600" lvl="2" indent="-457200">
              <a:buFont typeface="+mj-lt"/>
              <a:buAutoNum type="alphaLcPeriod"/>
            </a:pPr>
            <a:r>
              <a:rPr lang="en-US" sz="2400" dirty="0">
                <a:latin typeface="Arial Narrow" pitchFamily="34" charset="0"/>
              </a:rPr>
              <a:t>Cylinders on door post (Mezuzahs)</a:t>
            </a:r>
          </a:p>
        </p:txBody>
      </p:sp>
    </p:spTree>
    <p:extLst>
      <p:ext uri="{BB962C8B-B14F-4D97-AF65-F5344CB8AC3E}">
        <p14:creationId xmlns:p14="http://schemas.microsoft.com/office/powerpoint/2010/main" val="2284961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750"/>
                                        <p:tgtEl>
                                          <p:spTgt spid="3">
                                            <p:txEl>
                                              <p:pRg st="7" end="7"/>
                                            </p:txEl>
                                          </p:spTgt>
                                        </p:tgtEl>
                                      </p:cBhvr>
                                    </p:animEffect>
                                    <p:anim calcmode="lin" valueType="num">
                                      <p:cBhvr>
                                        <p:cTn id="8"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1750"/>
                                        <p:tgtEl>
                                          <p:spTgt spid="3">
                                            <p:txEl>
                                              <p:pRg st="8" end="8"/>
                                            </p:txEl>
                                          </p:spTgt>
                                        </p:tgtEl>
                                      </p:cBhvr>
                                    </p:animEffect>
                                    <p:anim calcmode="lin" valueType="num">
                                      <p:cBhvr>
                                        <p:cTn id="16"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Effect transition="in" filter="fade">
                                      <p:cBhvr>
                                        <p:cTn id="23" dur="1750"/>
                                        <p:tgtEl>
                                          <p:spTgt spid="3">
                                            <p:txEl>
                                              <p:pRg st="9" end="9"/>
                                            </p:txEl>
                                          </p:spTgt>
                                        </p:tgtEl>
                                      </p:cBhvr>
                                    </p:animEffect>
                                    <p:anim calcmode="lin" valueType="num">
                                      <p:cBhvr>
                                        <p:cTn id="24" dur="1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a.cleveland.com/nationworld_impact/photo/phylacteriesjpg-57da7c53506e69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278" y="598586"/>
            <a:ext cx="6757322" cy="61832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7454" y="130314"/>
            <a:ext cx="2764346" cy="707886"/>
          </a:xfrm>
          <a:prstGeom prst="rect">
            <a:avLst/>
          </a:prstGeom>
          <a:noFill/>
        </p:spPr>
        <p:txBody>
          <a:bodyPr wrap="none" rtlCol="0">
            <a:spAutoFit/>
          </a:bodyPr>
          <a:lstStyle/>
          <a:p>
            <a:r>
              <a:rPr lang="en-US" sz="4000" b="1" dirty="0">
                <a:solidFill>
                  <a:srgbClr val="0070C0"/>
                </a:solidFill>
                <a:latin typeface="+mj-lt"/>
              </a:rPr>
              <a:t>Phylacteries</a:t>
            </a:r>
          </a:p>
        </p:txBody>
      </p:sp>
    </p:spTree>
    <p:extLst>
      <p:ext uri="{BB962C8B-B14F-4D97-AF65-F5344CB8AC3E}">
        <p14:creationId xmlns:p14="http://schemas.microsoft.com/office/powerpoint/2010/main" val="276074751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ezuzahdoctor.com/MEZUZAH/Images/do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963613"/>
            <a:ext cx="2272276" cy="29987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TO ROLL THE MEZUZ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40991">
            <a:off x="720185" y="1094249"/>
            <a:ext cx="1447800" cy="24819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OSITIONING IN THE C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047787"/>
            <a:ext cx="1447800" cy="286605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data:image/jpg;base64,/9j/4AAQSkZJRgABAQAAAQABAAD/2wCEAAkGBhQSERUUEhQVFRUWFBgYFxcUGBgcGBgXGBYeGBgcGBUXHSYeFxwnGRocIi8gIycpLSwsHB4xNTAqNSYrLCkBCQoKDgwOGg8PGiokHyQvLCktLCwpKSwsKSwpKiksLCwpLCksLCkpKSwpLCwpLCksLCwpNSkpKSkpLCwsLCwpKf/AABEIALAA0AMBIgACEQEDEQH/xAAcAAABBQEBAQAAAAAAAAAAAAAHAAQFBggDAgH/xABLEAACAQIDBAUHCQUFBwUBAAABAgMAEQQSIQUGMUETIlFhcTI0coGRobEHFCMkM3Sys8FCc5Ki0WJjo/DxUlNkgpO0whUlNaThRP/EABkBAAMBAQEAAAAAAAAAAAAAAAECAwQABf/EACQRAAICAgMAAgIDAQAAAAAAAAABAhEDMRIhQQQyIlFCYXET/9oADAMBAAIRAxEAPwA4Gh5v9vCy9IFLZYyEyoSLsUzMXIINgGAAv39ldtv/AChWleGHqdGJM8hAJ+jBLBFuByI1oWYb5QpCWYRuzM2csZkBzEAE26EkaAc6nO30iuOLl2XTd/aeNwc8qykGKLo2YIzNGVktdVZiTnVTmBvwUg8QQW1YEXHOs8Sb/kjK0LWN7gSIBqLf7oVZ93vlUlZitnISJnKyZDdUF2AZApBy6i4N7V0W1s6cGGGlTbZ2OWaNZF4MPZ2j205qhIVKvE0oVSzGwAJJPAAakn1VRcb8piFj0ckUMQIUSTAnOxF7KgZbAAaknmKDdBSs4b3b5OZJ4oC6rAozGM2ZnY662uFUX4ak+FNNi72YnDTFMUwkQpFIAH6QhJLj7TTrgjMRaxW9rWBMXLhwzSTrjcnStmYw5QtxyBu3C97X515l2MSL/PXKtxv0ZBuLEkgWBtz9/Osrm7bLKKoMgr7VDwe+8sQtMscqKOs0d1kAHPIbqxtqQGHrq84edXVXU3VgCCOBBFwa0xkpEWqPYFKvtfDTAOWIxCoMzGwHP/PE91QON3ne/wBEiAC92lYjQc8qA6eJFVPffehmxXRxt9HGcjFSPL0MmvaFOX1mozH48vCEARwWUspkVc0eYEqdQRcC1Zp5HdRKKKq2XHA795idIZVBsTBKSwPejqB/Nryq04HHpKuZDccCOYPYRyNC3aCQy4pJYMM0CqlpAoQBzmBXqxkjSx14m9TexNuWxMYUH6RsjXNtADxB1BDW424kc6Km06YKTXRf6VIUq0CCpUqq+197SMSMLAF6Tm73IBtewUcTbtNcziS29tMxrlTysjvpbNZB+yDxYkgC/eeVD7ZG8WP+cQatkxETOiyurg5desBYop0F9CCb62IpYvezCvKTLjXzqchvCMllY3yjKdL31vrXqDaWDJvHjcOGPEtEVJ8bOt6lLlfQ6X9BM2fjBLGHAIvxU8VI0IPgac1S9h7xqgEaS4acsxIWOZQ+v+yjE5vbVo2ZtNJ0zJcWNmDCzKw4giqIQCuNjLYrG62t87ubA2tnt77VTt3oEkdYnYoGQlCoBzONcpBItcX17bVd5T9Y2j6OK/G1DvZO1mgYOsay2RlsSRlJOrC3PLpr2mpv7M1Yb4dF12tuvETGS/QZEYNIiBswALHOCRmNwetpxt2Wr268+aRtfKhmUEi1wV7L6EjlfSpXEb8J0cLKnStIrXRiAEOqMCbHNztwFjeobd6LLMeS5ZMoJ1AI0BPM/Gg3uhoKXBuRoTcVr4KPxb8VWCq9uF5lH4t8asNVWjGRm8zWwWJI5YeU/wCG1Z3xuzmfCRuAWWOU9IALkK0MdmtzAKsD4itD70+ZYr7tN+W1BLZeNaLCnKbFsREt+wFUve3jQcnFpoKjaaZFbL2dJHhsYEVgJTFkSxBYDNnIU+K+N6b7rYopikAOjZg62uCApOq8ONvCr3iphHCW5hbk8zYXPv8AjXjYmzwsQzaljnb0ibse/W/sqtt2uuxKXT/QP1jlixZF3Vnm01IEitJYgngwseB4eqtFbkH6jB6AoW4zGI85jVFbIudjbg3BPFr+6ihuKfqMXgfjU+X5cf0PXVk/XmQ6V6rxLwPgaIDNUeLLYVbnV5cU1+/qkn+bjTXog5diAbyPbQf7ZtTjCQ/VIj34k+3oh+lcAGSNXPkMZQO26ZSTfvz8O6j8ZpTdmT5sZOC4nk7PT/ZX2Crh8mkdpIO/Uf8AVUfA1UjI/WFgGVDIbnTJ0ayaG3Eq49dXH5OfLg9Ee+dKPy5RaVfsHwIZIuXMN1KlSpTYKhU1v/W37pGOvdFRVoRYuTLtmY/2pPyaD0zvQdxYJ8RijFHlzySyZczBQTmJtmPOp1txm6BSHviDJbJf6LKeqAJLWzX1vw1t31A7OxsceKWSVWZUmLkJa5KvdeJGmYAnuFXlt6MP836V2tGW6O1j0gI5ZRztzHjTqvWas05xpRKZg4GgxsaSAK8eIhzAEGx6RTxXurQO7xvJiP3i/gFZu+dIcczxksjzhwbEcZMxvfXS/GtFbotc4g/3g9wpFKxfkrtAwna0+0/RxP5lDzZOHJGgLM2Y5VBZrLxIUantq/457S7T9HE/mGqFsDaTYeSKVQGsswIPMGMk6+qpfyY+GTULR0OzbnyHu1yMqN17ccth1iLHQU72Mw6VLHkRzvw5870+G80rLAixxmQu0i8coVnYWYXvrmbW40t3movZuI6TGs44GQ2twtlPDu568q5t92O5uUaNE7iD6lH4t8asFQG4vmUfi3xqfqq0Ynsi96vMcV92m/KagVmts6Rua4hG9kcf9aOu9A+pYn7tN+W1A6KPNs3EjvB9kcf9PdST8/0aPpI42cSiFF4PZj6Is2vry/zCpLauPXDwM54KunaeQA8TQ4i21PGEMbDqLlUFQerfNbXv7K+T7cnxzxQyWsX4KCLnmTcngK2f8ZRVshyUukWXdot0DSsOtMxdiey+UAd2tGbcTzGHwoZ4yMRRZF0Cx8L9jpb2UT9yVtgovD9axr7su/qTteJeB8DXuuc/knwPwqghnPCRg4OHtJcfxug+IpbQytsqAjylxMifxqx+AWvmEa2Cw/fkP+Lb9Ka4CTqQxt5JxhcjuSOIN7ifZU4rYJvuiw7Y2avzrFxjS2AsO4qUUfyqKe7iJY4cjhaMfxTKfgKq2G21JK8872zthGGnC7FUU28TVs3ONlw3fJhh7WJpMkWqTGxyTug00qVKrgFQd2uf/dsQeFi4/wAGjFQd201tqYnxf3w0HpnLYIHdiz9hduA/tE19fEsRlJ0uD4kC1/YTVn3Q2fFOcRC63keKUQ34CS7E3/tcLeum2H2XFHgVlmBd5SyRqpIAZeJYjnre3YO+oyi/2ezj+RFdNaIfZK/TJ6S/jArSW43DEfvj8TQAxuAjw08USlmlRkMjXGXSxsABwvw1+Omg9zo7HEfvj7yT+tPBdGL5c+cuQKdquBLtHv8AnAH/AFDQ72XiU6SANcDMVY/2ZFKEgd2arzvIfrGMHa+J/Ex/Sh8oRolBOU3Nj7ONB/Y7CuUGi27U2cMIkspfMxjEMKgNdTlCliToNM5ABOp7qhN25QJkXW9z6wVI+FNUYhSpmuCb2JJAPaAeevGuuzJb4yLJwvbxAU0pZw4wZpncXzKPxb8VWCoDcXzKPxb8VT9WWjznsjN5/MsT93m/Lagfsdi0RhPku4DcOcai3uo4bzj6lifu835bUAIsYIIZJ21s0aqtyLuU5ka2t2d9LNWND0kY9wIBoHceDm/svUnsrdODDMHBZmGgZzwHO3IVSYd6JxIrSspiZgDYWKX4G9ydPGp/eHeUxyJHYMxB1N8q24kqOJvw1tx0q75qXBrsRU1yTJ3bHPmDGwuOF8yn9KJu5fmcXhQF2LvE80rxyZR1c0eUFQw53HM8Nf60etzPM4/CotNZHY3XFUTlcsV5DeifhXWuOL+zf0W+FMKZtR/qUA/u7+yR64posb9i4k+7Lf4eyukB+q4f7u345bV8BHzNj3yp/HJF/WlhoXLsaQRWjc8NYY7eOeT2fRVed1dFw37/AAg9zH+lUZj9Ee+WT/DiVR75Gq87tnzb7zg/wUPkfxf9g+N7/gbKVKlTjioPbWH/ALtifF/Z0NGGgvvBKRtTE3v5TD1GKwrvDvSg7IxPQYhJL2yzEnS/VZiG/lJ9dOt7BlxJwiA5Y5HkHAl3msRlAAstrBRqePG9VyXFsxKrbyiL+urHiN65TEsYiUOECNNYGRgBawNhkFvE99LJpq14ekscuSaWyO2liM2MkYG4QKt+0xqFJvz6wNaK3TH0mJ7Ol/rWXzOVXRbC9uB15ca07uZihJ07jgzg+0GlgyXy48Wogi2+1sTjPTxX/nVF2ZhLgE8SbINNSbD41bt75bYjE98+IHtL1V9gbVxMeZIZQqnrEM1geC6d/Cg9tk8Umo9Hba+DIiZrWyTmI8NdCQePYBw01r5u8imaI81Lj2qeNSke18a97FDkOWwNiD3a878qjsLis+MicCxlfXjpplPlEk8+JpU7Ltvi0zSG4vmUfi34qn6r+4nmUf8AzfGrBVlowPZG7y+Z4n7vL+W1Zt25L9TC/wB+p9kNaQ3oP1LE/dpvy2rMu0pLqq96n19GwNFK5IK6TI2WRWUlAVVoxdSb2cXBIPYSpPrqS22c+IjLAnNFDcDj1xy9ZqBea0WUjXXW/K5P61YcePpsOQAbQYZyCeIA6wJ8CRWiUXyivRE1Tfg82PhhFi4UZbS3kVgDcZGS6MCO1QfVY31rQu53mkfhWcdkYgjGYZSNVYqrX1KFDZT25Tex7DblWkN0D9Ui8KhNNTfLY1px6JmuOL+zb0W+Fdq44v7N/Rb4GgAzCkv1aDuhI/xZK77Dwj4jDPGlswxdyWICqpRSSxPIGMVGRS/QR90a/mMa7bp7V6JpRxzG9r24DyieQHbU9R6C0nLv9EhvNgFw7CJDmyQlmY/tO7MxNhw4KLdwqzbuzdbCDtxODP8AJ2eFUjeHa3zgyP8A2Qtu0KLX14dtvCrfu5N9Jgh/f4TX/lA/z4UM1pQsGCm50HulSpVU4VBjbUQfa8wbh0uvgI//AMoz0F9uNbas9uOdvytK7wK2Dgxqt7WAub+omuUmOUDXN/Cf1rtsudBKelLZVlYkp5QYNdTrxsdbVesdtaaPqWLkuNWlZdXJLEZbkqPKPLWwPKknKtHprO40kDlmV4yARrcjt014cq0huJhwgmQfsso08Df339lA7emGJMxCDOSCXuRplBsEGijrDiWOh1o37guSJieJkv6iWIop3Rl+TLm+QFd+W+sz/epvjJVMwD2lPeP1q5b7H61KP+Ml/E9UnC/a+oigxI/Utmx5R0rjn0ie8LmqG2cbYjCW/wB8o/xAKkMEw6Zx/eLbhyVT/p400SO2LwwPKYX9Utz7qmlsvF9M0ruJ5lH/AM3xqwVX9xfMo/FvjVgqy0Ynsjd5fM8T93l/LNZe2w/UJ5joz7VYVqHeQ/U8T93l/Lasv7VXqN3hB7FJ4+umj9kd4yNxsa9GHF+sgNjybW4BsNNKktrtZoTYkDCQZhfUrwNvVUNPPeJVsBYa99v9am8ahJgy6/VYbi/FcxuL9vfWmSfOKe+xLXFs9YEw/PMO8BfIZFBWS11a5UjqmxGoPtrSm5vmcfhWcZOhXEYXoY3j+mjuHcNc9IDfRRbjatHbneaR+us801Lse049E3XHF/Zv6LfCu1ccX5DeifhSgMkRS/RH0U/EaaLiiuYDg5Fx224f6eHZXaA/Rt4R/Go9j8a6AJqxzI/VPhRD3YP0uB/fYb4ihyJBkI5++iHuz9vgP32H+IpM/biNgVKRoilSpU4BUEd4XtteT7wvsy0bqB29jW2rMRykB9YjJ+Nd4zlsGG03aKWUC2sr+52FEHbU5khWSJvIBYGxsSej6PXgxLKdBfiaHu3zfETd00v5rVb93d7IQiKIljk1kbILRgxhlFl1IbK7HMNbheyoPvo3zVVKjj8oAynsOVtNdFz5V4i/AW9VGzcBLI3fHAf4or/rWet42uHYSGQPZrsSXF/2XJ/aFq0J8nZvACeJw+EP/wBdf1vVEqpEsyqKApvn55L98k/G9UzBAmU27D6te2rnvgL42UduNkH+I9VHZkN57ePxrpCR+pPRR/TyjmOjIt+7Q8OfKm04ti4DyE9vXnqYTDFMXLpfI0Y04fYprTB1+tQ92J/8zSXstFbNE7jD6kni34qn6gdyPM09J/xGp6qx0Y3sjd5PM8T93l/LNZf2sn0Qte5yD+WtQ7x+Z4j7vL+WazLjlvEul9VPsFyKaOzvGReN2fGEfI7FktcN2FSdDYcCtvXT/aqMEhK8fmUZ/mb9KaYjEgCcWBDlWBvwyq4t3+X7qkNqQFkw6roTgI/zGvWji1ON/wBiWnFjMOhlhaMuVEkLdfiCx64uOIzDQ1p/dIWwqev41mbGBUEOVAmUxrxzXKvmJYkcbk+qw5VprdM/Vl8WHsY1LLFqS5BTTXRMVxxf2b+i3wrtXHF/Zt6LfCphMf4c9RvBPjTNudPsH5LeivxFN5OJ8aMDp7OJ4USN2ft8D95ww+FDhxpRK3bW0+C+94b8IqWX7RHxfVmhqVKlVBBUCd8GttTEemPHybfrR2NA7eu3/q8l+HSpf+JQfjR8Z3oMNuLbEz35zSHxu5rtsvBlJyGGvRS+0IeznU3vZu5IsrzIVK9IzqBe4u+YZhay8QNa9T7MYHpQAEZJjGCVzZHW46vE2F7ngNBx0qUabPR53CiB2wfox4/p/rWi/k4+wX7thP8AtxWddrfZ+sVor5N/N1+7YT/txT+ifM2gN7zpfHSj/jJPzHqubCUfOyTyBIqz7wf/ACEv32T81qq2yZ1TEksbDKezj2a1Kb2Sx6LnhIvrGJsP2obePRqfgDVen86i+9D8w1P7L2xEJ5z0kYzdFa7D/dWNidLgi3tqvYnrTqVP/wDRdT4ucp+BpMabssukzRe5A+qL6cn4zU9UDuUPqi+nJ+M1PVeOkYXsjt5PM8R+4l/LNZi2s9sOtjY5tfAhR/WtO7x+aYj9xL+W1Zg2nGWgFuPEeoCqRu1R3jsaT7DVVk+mVynFVuOqdL8NbMbEeBqR2oD0eEK3v8yTQcSBKwNr87UxOLjMTuM/SPoQxXJl42UDU9axueFqk536mC78GV17pnIqyTc42K2uLoZ7WSAxq8DzEXbMswW4ZCtipXl1reqtL7nNfCIe0sf5jWYMVA0cJXQjMxB52bLcH+EW8TWmdw2vgYT2gn2m9Jli4tWCLTXRYa44v7NvRb4V2rji/s39FvhUhjIWG8k+gv4hXAoSxt2/50p1s6PNYE2BRRfs63Gn0cqJqBn1ZmBAyZl6qgg8rX61v2rdtCLoE0r7ZGxYBmF+R0HYW4WvwvqPCiDsJLYjBDsxWH+FU/FY1n+yS1g3C7HrDLqx7hy53NXXZikYvCX4jGw38edSySuSKY1+LD7SpUqsIKgZvR/8w/3iP8xKOdArfDTa7/vk4+mlHxneoc70QmR5VDJcFhe40FtARlNmt30wkKPDLK2jGPodRpGuXUhRrcvlWw5XPMVBb4TumOxJjdkPSX0OhIQWuDoTqda8bm7bkklZHIZxHI8ZIUDMqE3YAWa3EfrWbg4O0a+D4WRm8OCMQKG98qN1lykZtbFbm2lu/wAOFH/5N/N0+7YX8m36UCN5sMwZyzM7NdizcWYMUY+GZTbutR2+TVr4aP7thvdGR+laH32DP9UCDb6/X5fvr/mtVJgaMMwmDHXTLV326Pr8331vzzVJxy9bXu+FSkHBHkqJ+DC4C+rsbIrkBu39kW4t8K54ho2mj6EOqGSMKJDdr8zcE2F+GtV1EFPsBITPhx2TJ73ApY9F54nGLbZp7cfzNPSf8RqfqC3KH1RfTk/GanatHR5z2R28fmmI/cS/lmsxYs/R99j+tae3h80xH7iX8s1mbJoPWPeariVzQsvqyISAHDhswOrAi1irLlsL8wQ3uNTG0CfmuDYcRhXF/CY3+JqBnULnC3AJvU/OmfB4JeZjmAv/AGZlNXyRcZxQsWnFs47VihMQMMkzG1nWVVFupmBVlJB1FaI+Th77Og9AfCs77UNlmNgA75xb9m4cFfDrj+GtB/Je19l4b0BU80ZRrkdBprotdccX9m3ot8DXauOM+zb0W+BqA5kXZ0d8oHNVHtktU/Bs2O/EXLWXQsTrrqeA1qD2KTmS1ibLa/AnpRa/rq3Sx6rlaIAkBDH29UtcgXuLisuRtaNEUn2ziI0yHKra346eQoPADt76ncIb43DHtx0R9pqEY3XRywPAcgVAZhYnQ1OYA3xWEP8AxeHPt/z76nH7IZ6YdqVKlW4yioEb6tbakp7JQfYVNHegPv6LbSmPeT/KDTLTB6iv7/DLjMR25gfaopp8ncCviXJF3WJig114K9gOJCEm3dTz5UYvrk9u1D/KK7bo46Bo4zEqDGQqbAggtYHrryfq8RxFripZNHoNt40iWXZUbdK75SMhCu1yI8nG0Y1bjf8AyaJHyYwZcObSmVSkZQlQtlKmwCjgPfQv2hvBAqgyFgQLt0SAu11F1Z2so146HmBaip8nAX5uCgIVooWAJzEZ0L2vzsW7BSY1L0zZAZ79bEkw+LkZ1OV5xKGHAr0mY28L6ih3jcK7ObISOAsRYjxvWtdo7LinXLKiuvGxHA9x5UJflA3bjweKgaNcsEoIbiQrjvPAG66eNPNPZ2LI49Akw+xZ3OkTG/Zb+tS+z90cUJomMeXLIrdZlA6pB7e6rxiohhozK0RaPMF6SzZVa/ksDqD327BV93Q2HBLEZHjVjnsL8LZFIIHrNSjbZXJlbVEvuatsKvpuR3jObGpyvMcYUAAAAcAOAr1V0ZBptaAyQSoOLxuo8WUgVm3a2zZI2KZbOCwsxta3j2XrTtQW8W5uHxg+lUh+Tpow8Tz8DTKTXaO69M+bL3M6RA80ll7F9/eePHSrFPszCNHHDkZliDZCrOrrmsW1tYgnWneMwsuDxpwYcZRYoxXyg1iLA87Zuf7JqRhicsUkmysFzsuUXy66+q1Zp5JuX5GiMI10Vh/k/aRD0ErWa4yTjUcuqy/0o0bgbPaDAQxPxQEX5Gxtcd1eNibqxBEkctISoazHq6i/kjQ8edWRRVouTX5Mi+N/ij7XLErdGA5qfhXWvhphTIOyiUcHmi3s3AFZAdfWKuAcn7M4dcrBo7EXLEpnte9xp7qkflD3MOGxssoRuimOeMjyLm5mRhwv+0O6/ZUDswNIyrBFnZSAqrcnMeQBOp09gJ4VnyK2Xg+hxO+VG66WsCmQc7IJNQt+0a9oqc2WPp8J3YvC+9b02OzZMPG3zjD9Gyrm6OZUIKMcpZSCRxsDrcadoqd3E2K+OmSd2ssU4kuFADFLBVFtAL5uHYamovkgtqmGOlSpVsM4jQV+U3ZzpjZHK9WRGKnkbJrrRqqK3h3dixkWSQeiw4qTp6weY50U6ABDf7Y80k5kRGdZIo7FddQvA21FV/d7d7FQ4kSfN5dI5LdW2rRMq6k9poqbybDmwMCFW6RTLHHe5ugY2ByspFvWKaNPOsbSXdlQBpMgW6LbRmuOBHZc6GklKi8cknHiD3GbnY10sMPJr25dfa1HH5OsI0WGVHFmSOFW8RGLj1XpnurgVxGcuzMoCFSrWBDgty7h76uWGwqxiyCw9fxOpo3y7FyTlLZ2qK3k3ejxsDQy3sdVYcVYcCK97fllWG8AJcSRaKFJKdIvSCzf3ebv7KhMRNtEzkRKojEwIMgUAx5JAUJVm0BEbCRQD1spF1JokyAx/wAlc011fEAoWDMgaQKzc2y2sGNtSPdV/wBlbNWCNY04ADXt0tw5CwAA7AKrWDxG0F+1Er2w7E5EhBaVZ+oAeALwix5C+ljT/GS4wYIFCWxHUPVQXP0gzAowsBkuL3vpfQm1BJILbZY6VeUa4v8AGvVEAqVKmG3klOGlGHv0xjYRkECz26pu2mhrjiG3z3KGNCOrCOeI3RyLg2N8rjja/sue2q7gNwcY+JifESJ0UKuqAWuRJfNmI8rje5tfS/fZsXgsY0rNC7ILqwErKUurIcgVLkIyCQMx6wJFtNK5Q4bGqAHLy2gnBIkjQvJ04MJuB1T0QNyBYX4GlcUxlJos0MQVQo0AAA8ALD3V7FV3FYTF/NggctIcgDLlR0Oud2JcrKBpZLDgMxNyRYr0wp9pV8vXwmuOG+P2fHMhjlRZEPFXAI9/PvoeSfI10UxkweKaEEghXXMUINwUcEH2307RVo2ts3EvNMUeQRvDEq5ZFUrIspZygIIBKEDUdaxF1BvXDCbFxoMLPONGiaWNc1iVBV8rk+QykXjt5ShgdSKDSewptaGOK+T2bEzJJjMUJQilQqRBAVJu1yG5kDgBwFW7ZuzY4ECRqFUADTuqBwGzMUDBnaTqtIXcyhjl6RzGpS4DXVlzNqeooA1LLIHBzfOUYEhASXOckOvRFQojtZCJLNpxtfNrlrkkjrJmlSpUQCpUqVccNNp7OTERPFILo6lTbj4g8iOR7apc3yezkyL84YJLZZCjZc6gWGZbEA24249gGlSe19mYx/nXROwzyRtB9IAFyxWIKkHqGQAldLgkg30rpFsbFLIrtOWTNKWjViCA8TCwdjZwHyFLgZOtqbiwaTCnRMbF2OmGiWOMWCgAeCiwHbw7akKrOx9nYlWg6VnumHQSN0gYSSiMIwKE2CXGe4BLM2pULZ3+CweIGLleSVWgaKMRoFYFWVpCxPXI1DLcgC+nDLdiA//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10" descr="data:image/jpg;base64,/9j/4AAQSkZJRgABAQAAAQABAAD/2wCEAAkGBhQSERUUEhQVFRUWFBgYFxcUGBgcGBgXGBYeGBgcGBUXHSYeFxwnGRocIi8gIycpLSwsHB4xNTAqNSYrLCkBCQoKDgwOGg8PGiokHyQvLCktLCwpKSwsKSwpKiksLCwpLCksLCkpKSwpLCwpLCksLCwpNSkpKSkpLCwsLCwpKf/AABEIALAA0AMBIgACEQEDEQH/xAAcAAABBQEBAQAAAAAAAAAAAAAHAAQFBggDAgH/xABLEAACAQIDBAUHCQUFBwUBAAABAgMAEQQSIQUGMUETIlFhcTI0coGRobEHFCMkM3Sys8FCc5Ki0WJjo/DxUlNkgpO0whUlNaThRP/EABkBAAMBAQEAAAAAAAAAAAAAAAECAwQABf/EACQRAAICAgMAAgIDAQAAAAAAAAABAhEDMRIhQQQyIlFCYXET/9oADAMBAAIRAxEAPwA4Gh5v9vCy9IFLZYyEyoSLsUzMXIINgGAAv39ldtv/AChWleGHqdGJM8hAJ+jBLBFuByI1oWYb5QpCWYRuzM2csZkBzEAE26EkaAc6nO30iuOLl2XTd/aeNwc8qykGKLo2YIzNGVktdVZiTnVTmBvwUg8QQW1YEXHOs8Sb/kjK0LWN7gSIBqLf7oVZ93vlUlZitnISJnKyZDdUF2AZApBy6i4N7V0W1s6cGGGlTbZ2OWaNZF4MPZ2j205qhIVKvE0oVSzGwAJJPAAakn1VRcb8piFj0ckUMQIUSTAnOxF7KgZbAAaknmKDdBSs4b3b5OZJ4oC6rAozGM2ZnY662uFUX4ak+FNNi72YnDTFMUwkQpFIAH6QhJLj7TTrgjMRaxW9rWBMXLhwzSTrjcnStmYw5QtxyBu3C97X515l2MSL/PXKtxv0ZBuLEkgWBtz9/Osrm7bLKKoMgr7VDwe+8sQtMscqKOs0d1kAHPIbqxtqQGHrq84edXVXU3VgCCOBBFwa0xkpEWqPYFKvtfDTAOWIxCoMzGwHP/PE91QON3ne/wBEiAC92lYjQc8qA6eJFVPffehmxXRxt9HGcjFSPL0MmvaFOX1mozH48vCEARwWUspkVc0eYEqdQRcC1Zp5HdRKKKq2XHA795idIZVBsTBKSwPejqB/Nryq04HHpKuZDccCOYPYRyNC3aCQy4pJYMM0CqlpAoQBzmBXqxkjSx14m9TexNuWxMYUH6RsjXNtADxB1BDW424kc6Km06YKTXRf6VIUq0CCpUqq+197SMSMLAF6Tm73IBtewUcTbtNcziS29tMxrlTysjvpbNZB+yDxYkgC/eeVD7ZG8WP+cQatkxETOiyurg5desBYop0F9CCb62IpYvezCvKTLjXzqchvCMllY3yjKdL31vrXqDaWDJvHjcOGPEtEVJ8bOt6lLlfQ6X9BM2fjBLGHAIvxU8VI0IPgac1S9h7xqgEaS4acsxIWOZQ+v+yjE5vbVo2ZtNJ0zJcWNmDCzKw4giqIQCuNjLYrG62t87ubA2tnt77VTt3oEkdYnYoGQlCoBzONcpBItcX17bVd5T9Y2j6OK/G1DvZO1mgYOsay2RlsSRlJOrC3PLpr2mpv7M1Yb4dF12tuvETGS/QZEYNIiBswALHOCRmNwetpxt2Wr268+aRtfKhmUEi1wV7L6EjlfSpXEb8J0cLKnStIrXRiAEOqMCbHNztwFjeobd6LLMeS5ZMoJ1AI0BPM/Gg3uhoKXBuRoTcVr4KPxb8VWCq9uF5lH4t8asNVWjGRm8zWwWJI5YeU/wCG1Z3xuzmfCRuAWWOU9IALkK0MdmtzAKsD4itD70+ZYr7tN+W1BLZeNaLCnKbFsREt+wFUve3jQcnFpoKjaaZFbL2dJHhsYEVgJTFkSxBYDNnIU+K+N6b7rYopikAOjZg62uCApOq8ONvCr3iphHCW5hbk8zYXPv8AjXjYmzwsQzaljnb0ibse/W/sqtt2uuxKXT/QP1jlixZF3Vnm01IEitJYgngwseB4eqtFbkH6jB6AoW4zGI85jVFbIudjbg3BPFr+6ihuKfqMXgfjU+X5cf0PXVk/XmQ6V6rxLwPgaIDNUeLLYVbnV5cU1+/qkn+bjTXog5diAbyPbQf7ZtTjCQ/VIj34k+3oh+lcAGSNXPkMZQO26ZSTfvz8O6j8ZpTdmT5sZOC4nk7PT/ZX2Crh8mkdpIO/Uf8AVUfA1UjI/WFgGVDIbnTJ0ayaG3Eq49dXH5OfLg9Ee+dKPy5RaVfsHwIZIuXMN1KlSpTYKhU1v/W37pGOvdFRVoRYuTLtmY/2pPyaD0zvQdxYJ8RijFHlzySyZczBQTmJtmPOp1txm6BSHviDJbJf6LKeqAJLWzX1vw1t31A7OxsceKWSVWZUmLkJa5KvdeJGmYAnuFXlt6MP836V2tGW6O1j0gI5ZRztzHjTqvWas05xpRKZg4GgxsaSAK8eIhzAEGx6RTxXurQO7xvJiP3i/gFZu+dIcczxksjzhwbEcZMxvfXS/GtFbotc4g/3g9wpFKxfkrtAwna0+0/RxP5lDzZOHJGgLM2Y5VBZrLxIUantq/457S7T9HE/mGqFsDaTYeSKVQGsswIPMGMk6+qpfyY+GTULR0OzbnyHu1yMqN17ccth1iLHQU72Mw6VLHkRzvw5870+G80rLAixxmQu0i8coVnYWYXvrmbW40t3movZuI6TGs44GQ2twtlPDu568q5t92O5uUaNE7iD6lH4t8asFQG4vmUfi3xqfqq0Ynsi96vMcV92m/KagVmts6Rua4hG9kcf9aOu9A+pYn7tN+W1A6KPNs3EjvB9kcf9PdST8/0aPpI42cSiFF4PZj6Is2vry/zCpLauPXDwM54KunaeQA8TQ4i21PGEMbDqLlUFQerfNbXv7K+T7cnxzxQyWsX4KCLnmTcngK2f8ZRVshyUukWXdot0DSsOtMxdiey+UAd2tGbcTzGHwoZ4yMRRZF0Cx8L9jpb2UT9yVtgovD9axr7su/qTteJeB8DXuuc/knwPwqghnPCRg4OHtJcfxug+IpbQytsqAjylxMifxqx+AWvmEa2Cw/fkP+Lb9Ka4CTqQxt5JxhcjuSOIN7ifZU4rYJvuiw7Y2avzrFxjS2AsO4qUUfyqKe7iJY4cjhaMfxTKfgKq2G21JK8872zthGGnC7FUU28TVs3ONlw3fJhh7WJpMkWqTGxyTug00qVKrgFQd2uf/dsQeFi4/wAGjFQd201tqYnxf3w0HpnLYIHdiz9hduA/tE19fEsRlJ0uD4kC1/YTVn3Q2fFOcRC63keKUQ34CS7E3/tcLeum2H2XFHgVlmBd5SyRqpIAZeJYjnre3YO+oyi/2ezj+RFdNaIfZK/TJ6S/jArSW43DEfvj8TQAxuAjw08USlmlRkMjXGXSxsABwvw1+Omg9zo7HEfvj7yT+tPBdGL5c+cuQKdquBLtHv8AnAH/AFDQ72XiU6SANcDMVY/2ZFKEgd2arzvIfrGMHa+J/Ex/Sh8oRolBOU3Nj7ONB/Y7CuUGi27U2cMIkspfMxjEMKgNdTlCliToNM5ABOp7qhN25QJkXW9z6wVI+FNUYhSpmuCb2JJAPaAeevGuuzJb4yLJwvbxAU0pZw4wZpncXzKPxb8VWCoDcXzKPxb8VT9WWjznsjN5/MsT93m/Lagfsdi0RhPku4DcOcai3uo4bzj6lifu835bUAIsYIIZJ21s0aqtyLuU5ka2t2d9LNWND0kY9wIBoHceDm/svUnsrdODDMHBZmGgZzwHO3IVSYd6JxIrSspiZgDYWKX4G9ydPGp/eHeUxyJHYMxB1N8q24kqOJvw1tx0q75qXBrsRU1yTJ3bHPmDGwuOF8yn9KJu5fmcXhQF2LvE80rxyZR1c0eUFQw53HM8Nf60etzPM4/CotNZHY3XFUTlcsV5DeifhXWuOL+zf0W+FMKZtR/qUA/u7+yR64posb9i4k+7Lf4eyukB+q4f7u345bV8BHzNj3yp/HJF/WlhoXLsaQRWjc8NYY7eOeT2fRVed1dFw37/AAg9zH+lUZj9Ee+WT/DiVR75Gq87tnzb7zg/wUPkfxf9g+N7/gbKVKlTjioPbWH/ALtifF/Z0NGGgvvBKRtTE3v5TD1GKwrvDvSg7IxPQYhJL2yzEnS/VZiG/lJ9dOt7BlxJwiA5Y5HkHAl3msRlAAstrBRqePG9VyXFsxKrbyiL+urHiN65TEsYiUOECNNYGRgBawNhkFvE99LJpq14ekscuSaWyO2liM2MkYG4QKt+0xqFJvz6wNaK3TH0mJ7Ol/rWXzOVXRbC9uB15ca07uZihJ07jgzg+0GlgyXy48Wogi2+1sTjPTxX/nVF2ZhLgE8SbINNSbD41bt75bYjE98+IHtL1V9gbVxMeZIZQqnrEM1geC6d/Cg9tk8Umo9Hba+DIiZrWyTmI8NdCQePYBw01r5u8imaI81Lj2qeNSke18a97FDkOWwNiD3a878qjsLis+MicCxlfXjpplPlEk8+JpU7Ltvi0zSG4vmUfi34qn6r+4nmUf8AzfGrBVlowPZG7y+Z4n7vL+W1Zt25L9TC/wB+p9kNaQ3oP1LE/dpvy2rMu0pLqq96n19GwNFK5IK6TI2WRWUlAVVoxdSb2cXBIPYSpPrqS22c+IjLAnNFDcDj1xy9ZqBea0WUjXXW/K5P61YcePpsOQAbQYZyCeIA6wJ8CRWiUXyivRE1Tfg82PhhFi4UZbS3kVgDcZGS6MCO1QfVY31rQu53mkfhWcdkYgjGYZSNVYqrX1KFDZT25Tex7DblWkN0D9Ui8KhNNTfLY1px6JmuOL+zb0W+Fdq44v7N/Rb4GgAzCkv1aDuhI/xZK77Dwj4jDPGlswxdyWICqpRSSxPIGMVGRS/QR90a/mMa7bp7V6JpRxzG9r24DyieQHbU9R6C0nLv9EhvNgFw7CJDmyQlmY/tO7MxNhw4KLdwqzbuzdbCDtxODP8AJ2eFUjeHa3zgyP8A2Qtu0KLX14dtvCrfu5N9Jgh/f4TX/lA/z4UM1pQsGCm50HulSpVU4VBjbUQfa8wbh0uvgI//AMoz0F9uNbas9uOdvytK7wK2Dgxqt7WAub+omuUmOUDXN/Cf1rtsudBKelLZVlYkp5QYNdTrxsdbVesdtaaPqWLkuNWlZdXJLEZbkqPKPLWwPKknKtHprO40kDlmV4yARrcjt014cq0huJhwgmQfsso08Df339lA7emGJMxCDOSCXuRplBsEGijrDiWOh1o37guSJieJkv6iWIop3Rl+TLm+QFd+W+sz/epvjJVMwD2lPeP1q5b7H61KP+Ml/E9UnC/a+oigxI/Utmx5R0rjn0ie8LmqG2cbYjCW/wB8o/xAKkMEw6Zx/eLbhyVT/p400SO2LwwPKYX9Utz7qmlsvF9M0ruJ5lH/AM3xqwVX9xfMo/FvjVgqy0Ynsjd5fM8T93l/LNZe2w/UJ5joz7VYVqHeQ/U8T93l/Lasv7VXqN3hB7FJ4+umj9kd4yNxsa9GHF+sgNjybW4BsNNKktrtZoTYkDCQZhfUrwNvVUNPPeJVsBYa99v9am8ahJgy6/VYbi/FcxuL9vfWmSfOKe+xLXFs9YEw/PMO8BfIZFBWS11a5UjqmxGoPtrSm5vmcfhWcZOhXEYXoY3j+mjuHcNc9IDfRRbjatHbneaR+us801Lse049E3XHF/Zv6LfCu1ccX5DeifhSgMkRS/RH0U/EaaLiiuYDg5Fx224f6eHZXaA/Rt4R/Go9j8a6AJqxzI/VPhRD3YP0uB/fYb4ihyJBkI5++iHuz9vgP32H+IpM/biNgVKRoilSpU4BUEd4XtteT7wvsy0bqB29jW2rMRykB9YjJ+Nd4zlsGG03aKWUC2sr+52FEHbU5khWSJvIBYGxsSej6PXgxLKdBfiaHu3zfETd00v5rVb93d7IQiKIljk1kbILRgxhlFl1IbK7HMNbheyoPvo3zVVKjj8oAynsOVtNdFz5V4i/AW9VGzcBLI3fHAf4or/rWet42uHYSGQPZrsSXF/2XJ/aFq0J8nZvACeJw+EP/wBdf1vVEqpEsyqKApvn55L98k/G9UzBAmU27D6te2rnvgL42UduNkH+I9VHZkN57ePxrpCR+pPRR/TyjmOjIt+7Q8OfKm04ti4DyE9vXnqYTDFMXLpfI0Y04fYprTB1+tQ92J/8zSXstFbNE7jD6kni34qn6gdyPM09J/xGp6qx0Y3sjd5PM8T93l/LNZf2sn0Qte5yD+WtQ7x+Z4j7vL+WazLjlvEul9VPsFyKaOzvGReN2fGEfI7FktcN2FSdDYcCtvXT/aqMEhK8fmUZ/mb9KaYjEgCcWBDlWBvwyq4t3+X7qkNqQFkw6roTgI/zGvWji1ON/wBiWnFjMOhlhaMuVEkLdfiCx64uOIzDQ1p/dIWwqev41mbGBUEOVAmUxrxzXKvmJYkcbk+qw5VprdM/Vl8WHsY1LLFqS5BTTXRMVxxf2b+i3wrtXHF/Zt6LfCphMf4c9RvBPjTNudPsH5LeivxFN5OJ8aMDp7OJ4USN2ft8D95ww+FDhxpRK3bW0+C+94b8IqWX7RHxfVmhqVKlVBBUCd8GttTEemPHybfrR2NA7eu3/q8l+HSpf+JQfjR8Z3oMNuLbEz35zSHxu5rtsvBlJyGGvRS+0IeznU3vZu5IsrzIVK9IzqBe4u+YZhay8QNa9T7MYHpQAEZJjGCVzZHW46vE2F7ngNBx0qUabPR53CiB2wfox4/p/rWi/k4+wX7thP8AtxWddrfZ+sVor5N/N1+7YT/txT+ifM2gN7zpfHSj/jJPzHqubCUfOyTyBIqz7wf/ACEv32T81qq2yZ1TEksbDKezj2a1Kb2Sx6LnhIvrGJsP2obePRqfgDVen86i+9D8w1P7L2xEJ5z0kYzdFa7D/dWNidLgi3tqvYnrTqVP/wDRdT4ucp+BpMabssukzRe5A+qL6cn4zU9UDuUPqi+nJ+M1PVeOkYXsjt5PM8R+4l/LNZi2s9sOtjY5tfAhR/WtO7x+aYj9xL+W1Zg2nGWgFuPEeoCqRu1R3jsaT7DVVk+mVynFVuOqdL8NbMbEeBqR2oD0eEK3v8yTQcSBKwNr87UxOLjMTuM/SPoQxXJl42UDU9axueFqk536mC78GV17pnIqyTc42K2uLoZ7WSAxq8DzEXbMswW4ZCtipXl1reqtL7nNfCIe0sf5jWYMVA0cJXQjMxB52bLcH+EW8TWmdw2vgYT2gn2m9Jli4tWCLTXRYa44v7NvRb4V2rji/s39FvhUhjIWG8k+gv4hXAoSxt2/50p1s6PNYE2BRRfs63Gn0cqJqBn1ZmBAyZl6qgg8rX61v2rdtCLoE0r7ZGxYBmF+R0HYW4WvwvqPCiDsJLYjBDsxWH+FU/FY1n+yS1g3C7HrDLqx7hy53NXXZikYvCX4jGw38edSySuSKY1+LD7SpUqsIKgZvR/8w/3iP8xKOdArfDTa7/vk4+mlHxneoc70QmR5VDJcFhe40FtARlNmt30wkKPDLK2jGPodRpGuXUhRrcvlWw5XPMVBb4TumOxJjdkPSX0OhIQWuDoTqda8bm7bkklZHIZxHI8ZIUDMqE3YAWa3EfrWbg4O0a+D4WRm8OCMQKG98qN1lykZtbFbm2lu/wAOFH/5N/N0+7YX8m36UCN5sMwZyzM7NdizcWYMUY+GZTbutR2+TVr4aP7thvdGR+laH32DP9UCDb6/X5fvr/mtVJgaMMwmDHXTLV326Pr8331vzzVJxy9bXu+FSkHBHkqJ+DC4C+rsbIrkBu39kW4t8K54ho2mj6EOqGSMKJDdr8zcE2F+GtV1EFPsBITPhx2TJ73ApY9F54nGLbZp7cfzNPSf8RqfqC3KH1RfTk/GanatHR5z2R28fmmI/cS/lmsxYs/R99j+tae3h80xH7iX8s1mbJoPWPeariVzQsvqyISAHDhswOrAi1irLlsL8wQ3uNTG0CfmuDYcRhXF/CY3+JqBnULnC3AJvU/OmfB4JeZjmAv/AGZlNXyRcZxQsWnFs47VihMQMMkzG1nWVVFupmBVlJB1FaI+Th77Og9AfCs77UNlmNgA75xb9m4cFfDrj+GtB/Je19l4b0BU80ZRrkdBprotdccX9m3ot8DXauOM+zb0W+BqA5kXZ0d8oHNVHtktU/Bs2O/EXLWXQsTrrqeA1qD2KTmS1ibLa/AnpRa/rq3Sx6rlaIAkBDH29UtcgXuLisuRtaNEUn2ziI0yHKra346eQoPADt76ncIb43DHtx0R9pqEY3XRywPAcgVAZhYnQ1OYA3xWEP8AxeHPt/z76nH7IZ6YdqVKlW4yioEb6tbakp7JQfYVNHegPv6LbSmPeT/KDTLTB6iv7/DLjMR25gfaopp8ncCviXJF3WJig114K9gOJCEm3dTz5UYvrk9u1D/KK7bo46Bo4zEqDGQqbAggtYHrryfq8RxFripZNHoNt40iWXZUbdK75SMhCu1yI8nG0Y1bjf8AyaJHyYwZcObSmVSkZQlQtlKmwCjgPfQv2hvBAqgyFgQLt0SAu11F1Z2so146HmBaip8nAX5uCgIVooWAJzEZ0L2vzsW7BSY1L0zZAZ79bEkw+LkZ1OV5xKGHAr0mY28L6ih3jcK7ObISOAsRYjxvWtdo7LinXLKiuvGxHA9x5UJflA3bjweKgaNcsEoIbiQrjvPAG66eNPNPZ2LI49Akw+xZ3OkTG/Zb+tS+z90cUJomMeXLIrdZlA6pB7e6rxiohhozK0RaPMF6SzZVa/ksDqD327BV93Q2HBLEZHjVjnsL8LZFIIHrNSjbZXJlbVEvuatsKvpuR3jObGpyvMcYUAAAAcAOAr1V0ZBptaAyQSoOLxuo8WUgVm3a2zZI2KZbOCwsxta3j2XrTtQW8W5uHxg+lUh+Tpow8Tz8DTKTXaO69M+bL3M6RA80ll7F9/eePHSrFPszCNHHDkZliDZCrOrrmsW1tYgnWneMwsuDxpwYcZRYoxXyg1iLA87Zuf7JqRhicsUkmysFzsuUXy66+q1Zp5JuX5GiMI10Vh/k/aRD0ErWa4yTjUcuqy/0o0bgbPaDAQxPxQEX5Gxtcd1eNibqxBEkctISoazHq6i/kjQ8edWRRVouTX5Mi+N/ij7XLErdGA5qfhXWvhphTIOyiUcHmi3s3AFZAdfWKuAcn7M4dcrBo7EXLEpnte9xp7qkflD3MOGxssoRuimOeMjyLm5mRhwv+0O6/ZUDswNIyrBFnZSAqrcnMeQBOp09gJ4VnyK2Xg+hxO+VG66WsCmQc7IJNQt+0a9oqc2WPp8J3YvC+9b02OzZMPG3zjD9Gyrm6OZUIKMcpZSCRxsDrcadoqd3E2K+OmSd2ssU4kuFADFLBVFtAL5uHYamovkgtqmGOlSpVsM4jQV+U3ZzpjZHK9WRGKnkbJrrRqqK3h3dixkWSQeiw4qTp6weY50U6ABDf7Y80k5kRGdZIo7FddQvA21FV/d7d7FQ4kSfN5dI5LdW2rRMq6k9poqbybDmwMCFW6RTLHHe5ugY2ByspFvWKaNPOsbSXdlQBpMgW6LbRmuOBHZc6GklKi8cknHiD3GbnY10sMPJr25dfa1HH5OsI0WGVHFmSOFW8RGLj1XpnurgVxGcuzMoCFSrWBDgty7h76uWGwqxiyCw9fxOpo3y7FyTlLZ2qK3k3ejxsDQy3sdVYcVYcCK97fllWG8AJcSRaKFJKdIvSCzf3ebv7KhMRNtEzkRKojEwIMgUAx5JAUJVm0BEbCRQD1spF1JokyAx/wAlc011fEAoWDMgaQKzc2y2sGNtSPdV/wBlbNWCNY04ADXt0tw5CwAA7AKrWDxG0F+1Er2w7E5EhBaVZ+oAeALwix5C+ljT/GS4wYIFCWxHUPVQXP0gzAowsBkuL3vpfQm1BJILbZY6VeUa4v8AGvVEAqVKmG3klOGlGHv0xjYRkECz26pu2mhrjiG3z3KGNCOrCOeI3RyLg2N8rjja/sue2q7gNwcY+JifESJ0UKuqAWuRJfNmI8rje5tfS/fZsXgsY0rNC7ILqwErKUurIcgVLkIyCQMx6wJFtNK5Q4bGqAHLy2gnBIkjQvJ04MJuB1T0QNyBYX4GlcUxlJos0MQVQo0AAA8ALD3V7FV3FYTF/NggctIcgDLlR0Oud2JcrKBpZLDgMxNyRYr0wp9pV8vXwmuOG+P2fHMhjlRZEPFXAI9/PvoeSfI10UxkweKaEEghXXMUINwUcEH2307RVo2ts3EvNMUeQRvDEq5ZFUrIspZygIIBKEDUdaxF1BvXDCbFxoMLPONGiaWNc1iVBV8rk+QykXjt5ShgdSKDSewptaGOK+T2bEzJJjMUJQilQqRBAVJu1yG5kDgBwFW7ZuzY4ECRqFUADTuqBwGzMUDBnaTqtIXcyhjl6RzGpS4DXVlzNqeooA1LLIHBzfOUYEhASXOckOvRFQojtZCJLNpxtfNrlrkkjrJmlSpUQCpUqVccNNp7OTERPFILo6lTbj4g8iOR7apc3yezkyL84YJLZZCjZc6gWGZbEA24249gGlSe19mYx/nXROwzyRtB9IAFyxWIKkHqGQAldLgkg30rpFsbFLIrtOWTNKWjViCA8TCwdjZwHyFLgZOtqbiwaTCnRMbF2OmGiWOMWCgAeCiwHbw7akKrOx9nYlWg6VnumHQSN0gYSSiMIwKE2CXGe4BLM2pULZ3+CweIGLleSVWgaKMRoFYFWVpCxPXI1DLcgC+nDLdiA//Z"/>
          <p:cNvSpPr>
            <a:spLocks noChangeAspect="1" noChangeArrowheads="1"/>
          </p:cNvSpPr>
          <p:nvPr/>
        </p:nvSpPr>
        <p:spPr bwMode="auto">
          <a:xfrm>
            <a:off x="307975" y="46276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12" descr="data:image/jpg;base64,/9j/4AAQSkZJRgABAQAAAQABAAD/2wCEAAkGBhQSERUUEhQVFRUWFBgYFxcUGBgcGBgXGBYeGBgcGBUXHSYeFxwnGRocIi8gIycpLSwsHB4xNTAqNSYrLCkBCQoKDgwOGg8PGiokHyQvLCktLCwpKSwsKSwpKiksLCwpLCksLCkpKSwpLCwpLCksLCwpNSkpKSkpLCwsLCwpKf/AABEIALAA0AMBIgACEQEDEQH/xAAcAAABBQEBAQAAAAAAAAAAAAAHAAQFBggDAgH/xABLEAACAQIDBAUHCQUFBwUBAAABAgMAEQQSIQUGMUETIlFhcTI0coGRobEHFCMkM3Sys8FCc5Ki0WJjo/DxUlNkgpO0whUlNaThRP/EABkBAAMBAQEAAAAAAAAAAAAAAAECAwQABf/EACQRAAICAgMAAgIDAQAAAAAAAAABAhEDMRIhQQQyIlFCYXET/9oADAMBAAIRAxEAPwA4Gh5v9vCy9IFLZYyEyoSLsUzMXIINgGAAv39ldtv/AChWleGHqdGJM8hAJ+jBLBFuByI1oWYb5QpCWYRuzM2csZkBzEAE26EkaAc6nO30iuOLl2XTd/aeNwc8qykGKLo2YIzNGVktdVZiTnVTmBvwUg8QQW1YEXHOs8Sb/kjK0LWN7gSIBqLf7oVZ93vlUlZitnISJnKyZDdUF2AZApBy6i4N7V0W1s6cGGGlTbZ2OWaNZF4MPZ2j205qhIVKvE0oVSzGwAJJPAAakn1VRcb8piFj0ckUMQIUSTAnOxF7KgZbAAaknmKDdBSs4b3b5OZJ4oC6rAozGM2ZnY662uFUX4ak+FNNi72YnDTFMUwkQpFIAH6QhJLj7TTrgjMRaxW9rWBMXLhwzSTrjcnStmYw5QtxyBu3C97X515l2MSL/PXKtxv0ZBuLEkgWBtz9/Osrm7bLKKoMgr7VDwe+8sQtMscqKOs0d1kAHPIbqxtqQGHrq84edXVXU3VgCCOBBFwa0xkpEWqPYFKvtfDTAOWIxCoMzGwHP/PE91QON3ne/wBEiAC92lYjQc8qA6eJFVPffehmxXRxt9HGcjFSPL0MmvaFOX1mozH48vCEARwWUspkVc0eYEqdQRcC1Zp5HdRKKKq2XHA795idIZVBsTBKSwPejqB/Nryq04HHpKuZDccCOYPYRyNC3aCQy4pJYMM0CqlpAoQBzmBXqxkjSx14m9TexNuWxMYUH6RsjXNtADxB1BDW424kc6Km06YKTXRf6VIUq0CCpUqq+197SMSMLAF6Tm73IBtewUcTbtNcziS29tMxrlTysjvpbNZB+yDxYkgC/eeVD7ZG8WP+cQatkxETOiyurg5desBYop0F9CCb62IpYvezCvKTLjXzqchvCMllY3yjKdL31vrXqDaWDJvHjcOGPEtEVJ8bOt6lLlfQ6X9BM2fjBLGHAIvxU8VI0IPgac1S9h7xqgEaS4acsxIWOZQ+v+yjE5vbVo2ZtNJ0zJcWNmDCzKw4giqIQCuNjLYrG62t87ubA2tnt77VTt3oEkdYnYoGQlCoBzONcpBItcX17bVd5T9Y2j6OK/G1DvZO1mgYOsay2RlsSRlJOrC3PLpr2mpv7M1Yb4dF12tuvETGS/QZEYNIiBswALHOCRmNwetpxt2Wr268+aRtfKhmUEi1wV7L6EjlfSpXEb8J0cLKnStIrXRiAEOqMCbHNztwFjeobd6LLMeS5ZMoJ1AI0BPM/Gg3uhoKXBuRoTcVr4KPxb8VWCq9uF5lH4t8asNVWjGRm8zWwWJI5YeU/wCG1Z3xuzmfCRuAWWOU9IALkK0MdmtzAKsD4itD70+ZYr7tN+W1BLZeNaLCnKbFsREt+wFUve3jQcnFpoKjaaZFbL2dJHhsYEVgJTFkSxBYDNnIU+K+N6b7rYopikAOjZg62uCApOq8ONvCr3iphHCW5hbk8zYXPv8AjXjYmzwsQzaljnb0ibse/W/sqtt2uuxKXT/QP1jlixZF3Vnm01IEitJYgngwseB4eqtFbkH6jB6AoW4zGI85jVFbIudjbg3BPFr+6ihuKfqMXgfjU+X5cf0PXVk/XmQ6V6rxLwPgaIDNUeLLYVbnV5cU1+/qkn+bjTXog5diAbyPbQf7ZtTjCQ/VIj34k+3oh+lcAGSNXPkMZQO26ZSTfvz8O6j8ZpTdmT5sZOC4nk7PT/ZX2Crh8mkdpIO/Uf8AVUfA1UjI/WFgGVDIbnTJ0ayaG3Eq49dXH5OfLg9Ee+dKPy5RaVfsHwIZIuXMN1KlSpTYKhU1v/W37pGOvdFRVoRYuTLtmY/2pPyaD0zvQdxYJ8RijFHlzySyZczBQTmJtmPOp1txm6BSHviDJbJf6LKeqAJLWzX1vw1t31A7OxsceKWSVWZUmLkJa5KvdeJGmYAnuFXlt6MP836V2tGW6O1j0gI5ZRztzHjTqvWas05xpRKZg4GgxsaSAK8eIhzAEGx6RTxXurQO7xvJiP3i/gFZu+dIcczxksjzhwbEcZMxvfXS/GtFbotc4g/3g9wpFKxfkrtAwna0+0/RxP5lDzZOHJGgLM2Y5VBZrLxIUantq/457S7T9HE/mGqFsDaTYeSKVQGsswIPMGMk6+qpfyY+GTULR0OzbnyHu1yMqN17ccth1iLHQU72Mw6VLHkRzvw5870+G80rLAixxmQu0i8coVnYWYXvrmbW40t3movZuI6TGs44GQ2twtlPDu568q5t92O5uUaNE7iD6lH4t8asFQG4vmUfi3xqfqq0Ynsi96vMcV92m/KagVmts6Rua4hG9kcf9aOu9A+pYn7tN+W1A6KPNs3EjvB9kcf9PdST8/0aPpI42cSiFF4PZj6Is2vry/zCpLauPXDwM54KunaeQA8TQ4i21PGEMbDqLlUFQerfNbXv7K+T7cnxzxQyWsX4KCLnmTcngK2f8ZRVshyUukWXdot0DSsOtMxdiey+UAd2tGbcTzGHwoZ4yMRRZF0Cx8L9jpb2UT9yVtgovD9axr7su/qTteJeB8DXuuc/knwPwqghnPCRg4OHtJcfxug+IpbQytsqAjylxMifxqx+AWvmEa2Cw/fkP+Lb9Ka4CTqQxt5JxhcjuSOIN7ifZU4rYJvuiw7Y2avzrFxjS2AsO4qUUfyqKe7iJY4cjhaMfxTKfgKq2G21JK8872zthGGnC7FUU28TVs3ONlw3fJhh7WJpMkWqTGxyTug00qVKrgFQd2uf/dsQeFi4/wAGjFQd201tqYnxf3w0HpnLYIHdiz9hduA/tE19fEsRlJ0uD4kC1/YTVn3Q2fFOcRC63keKUQ34CS7E3/tcLeum2H2XFHgVlmBd5SyRqpIAZeJYjnre3YO+oyi/2ezj+RFdNaIfZK/TJ6S/jArSW43DEfvj8TQAxuAjw08USlmlRkMjXGXSxsABwvw1+Omg9zo7HEfvj7yT+tPBdGL5c+cuQKdquBLtHv8AnAH/AFDQ72XiU6SANcDMVY/2ZFKEgd2arzvIfrGMHa+J/Ex/Sh8oRolBOU3Nj7ONB/Y7CuUGi27U2cMIkspfMxjEMKgNdTlCliToNM5ABOp7qhN25QJkXW9z6wVI+FNUYhSpmuCb2JJAPaAeevGuuzJb4yLJwvbxAU0pZw4wZpncXzKPxb8VWCoDcXzKPxb8VT9WWjznsjN5/MsT93m/Lagfsdi0RhPku4DcOcai3uo4bzj6lifu835bUAIsYIIZJ21s0aqtyLuU5ka2t2d9LNWND0kY9wIBoHceDm/svUnsrdODDMHBZmGgZzwHO3IVSYd6JxIrSspiZgDYWKX4G9ydPGp/eHeUxyJHYMxB1N8q24kqOJvw1tx0q75qXBrsRU1yTJ3bHPmDGwuOF8yn9KJu5fmcXhQF2LvE80rxyZR1c0eUFQw53HM8Nf60etzPM4/CotNZHY3XFUTlcsV5DeifhXWuOL+zf0W+FMKZtR/qUA/u7+yR64posb9i4k+7Lf4eyukB+q4f7u345bV8BHzNj3yp/HJF/WlhoXLsaQRWjc8NYY7eOeT2fRVed1dFw37/AAg9zH+lUZj9Ee+WT/DiVR75Gq87tnzb7zg/wUPkfxf9g+N7/gbKVKlTjioPbWH/ALtifF/Z0NGGgvvBKRtTE3v5TD1GKwrvDvSg7IxPQYhJL2yzEnS/VZiG/lJ9dOt7BlxJwiA5Y5HkHAl3msRlAAstrBRqePG9VyXFsxKrbyiL+urHiN65TEsYiUOECNNYGRgBawNhkFvE99LJpq14ekscuSaWyO2liM2MkYG4QKt+0xqFJvz6wNaK3TH0mJ7Ol/rWXzOVXRbC9uB15ca07uZihJ07jgzg+0GlgyXy48Wogi2+1sTjPTxX/nVF2ZhLgE8SbINNSbD41bt75bYjE98+IHtL1V9gbVxMeZIZQqnrEM1geC6d/Cg9tk8Umo9Hba+DIiZrWyTmI8NdCQePYBw01r5u8imaI81Lj2qeNSke18a97FDkOWwNiD3a878qjsLis+MicCxlfXjpplPlEk8+JpU7Ltvi0zSG4vmUfi34qn6r+4nmUf8AzfGrBVlowPZG7y+Z4n7vL+W1Zt25L9TC/wB+p9kNaQ3oP1LE/dpvy2rMu0pLqq96n19GwNFK5IK6TI2WRWUlAVVoxdSb2cXBIPYSpPrqS22c+IjLAnNFDcDj1xy9ZqBea0WUjXXW/K5P61YcePpsOQAbQYZyCeIA6wJ8CRWiUXyivRE1Tfg82PhhFi4UZbS3kVgDcZGS6MCO1QfVY31rQu53mkfhWcdkYgjGYZSNVYqrX1KFDZT25Tex7DblWkN0D9Ui8KhNNTfLY1px6JmuOL+zb0W+Fdq44v7N/Rb4GgAzCkv1aDuhI/xZK77Dwj4jDPGlswxdyWICqpRSSxPIGMVGRS/QR90a/mMa7bp7V6JpRxzG9r24DyieQHbU9R6C0nLv9EhvNgFw7CJDmyQlmY/tO7MxNhw4KLdwqzbuzdbCDtxODP8AJ2eFUjeHa3zgyP8A2Qtu0KLX14dtvCrfu5N9Jgh/f4TX/lA/z4UM1pQsGCm50HulSpVU4VBjbUQfa8wbh0uvgI//AMoz0F9uNbas9uOdvytK7wK2Dgxqt7WAub+omuUmOUDXN/Cf1rtsudBKelLZVlYkp5QYNdTrxsdbVesdtaaPqWLkuNWlZdXJLEZbkqPKPLWwPKknKtHprO40kDlmV4yARrcjt014cq0huJhwgmQfsso08Df339lA7emGJMxCDOSCXuRplBsEGijrDiWOh1o37guSJieJkv6iWIop3Rl+TLm+QFd+W+sz/epvjJVMwD2lPeP1q5b7H61KP+Ml/E9UnC/a+oigxI/Utmx5R0rjn0ie8LmqG2cbYjCW/wB8o/xAKkMEw6Zx/eLbhyVT/p400SO2LwwPKYX9Utz7qmlsvF9M0ruJ5lH/AM3xqwVX9xfMo/FvjVgqy0Ynsjd5fM8T93l/LNZe2w/UJ5joz7VYVqHeQ/U8T93l/Lasv7VXqN3hB7FJ4+umj9kd4yNxsa9GHF+sgNjybW4BsNNKktrtZoTYkDCQZhfUrwNvVUNPPeJVsBYa99v9am8ahJgy6/VYbi/FcxuL9vfWmSfOKe+xLXFs9YEw/PMO8BfIZFBWS11a5UjqmxGoPtrSm5vmcfhWcZOhXEYXoY3j+mjuHcNc9IDfRRbjatHbneaR+us801Lse049E3XHF/Zv6LfCu1ccX5DeifhSgMkRS/RH0U/EaaLiiuYDg5Fx224f6eHZXaA/Rt4R/Go9j8a6AJqxzI/VPhRD3YP0uB/fYb4ihyJBkI5++iHuz9vgP32H+IpM/biNgVKRoilSpU4BUEd4XtteT7wvsy0bqB29jW2rMRykB9YjJ+Nd4zlsGG03aKWUC2sr+52FEHbU5khWSJvIBYGxsSej6PXgxLKdBfiaHu3zfETd00v5rVb93d7IQiKIljk1kbILRgxhlFl1IbK7HMNbheyoPvo3zVVKjj8oAynsOVtNdFz5V4i/AW9VGzcBLI3fHAf4or/rWet42uHYSGQPZrsSXF/2XJ/aFq0J8nZvACeJw+EP/wBdf1vVEqpEsyqKApvn55L98k/G9UzBAmU27D6te2rnvgL42UduNkH+I9VHZkN57ePxrpCR+pPRR/TyjmOjIt+7Q8OfKm04ti4DyE9vXnqYTDFMXLpfI0Y04fYprTB1+tQ92J/8zSXstFbNE7jD6kni34qn6gdyPM09J/xGp6qx0Y3sjd5PM8T93l/LNZf2sn0Qte5yD+WtQ7x+Z4j7vL+WazLjlvEul9VPsFyKaOzvGReN2fGEfI7FktcN2FSdDYcCtvXT/aqMEhK8fmUZ/mb9KaYjEgCcWBDlWBvwyq4t3+X7qkNqQFkw6roTgI/zGvWji1ON/wBiWnFjMOhlhaMuVEkLdfiCx64uOIzDQ1p/dIWwqev41mbGBUEOVAmUxrxzXKvmJYkcbk+qw5VprdM/Vl8WHsY1LLFqS5BTTXRMVxxf2b+i3wrtXHF/Zt6LfCphMf4c9RvBPjTNudPsH5LeivxFN5OJ8aMDp7OJ4USN2ft8D95ww+FDhxpRK3bW0+C+94b8IqWX7RHxfVmhqVKlVBBUCd8GttTEemPHybfrR2NA7eu3/q8l+HSpf+JQfjR8Z3oMNuLbEz35zSHxu5rtsvBlJyGGvRS+0IeznU3vZu5IsrzIVK9IzqBe4u+YZhay8QNa9T7MYHpQAEZJjGCVzZHW46vE2F7ngNBx0qUabPR53CiB2wfox4/p/rWi/k4+wX7thP8AtxWddrfZ+sVor5N/N1+7YT/txT+ifM2gN7zpfHSj/jJPzHqubCUfOyTyBIqz7wf/ACEv32T81qq2yZ1TEksbDKezj2a1Kb2Sx6LnhIvrGJsP2obePRqfgDVen86i+9D8w1P7L2xEJ5z0kYzdFa7D/dWNidLgi3tqvYnrTqVP/wDRdT4ucp+BpMabssukzRe5A+qL6cn4zU9UDuUPqi+nJ+M1PVeOkYXsjt5PM8R+4l/LNZi2s9sOtjY5tfAhR/WtO7x+aYj9xL+W1Zg2nGWgFuPEeoCqRu1R3jsaT7DVVk+mVynFVuOqdL8NbMbEeBqR2oD0eEK3v8yTQcSBKwNr87UxOLjMTuM/SPoQxXJl42UDU9axueFqk536mC78GV17pnIqyTc42K2uLoZ7WSAxq8DzEXbMswW4ZCtipXl1reqtL7nNfCIe0sf5jWYMVA0cJXQjMxB52bLcH+EW8TWmdw2vgYT2gn2m9Jli4tWCLTXRYa44v7NvRb4V2rji/s39FvhUhjIWG8k+gv4hXAoSxt2/50p1s6PNYE2BRRfs63Gn0cqJqBn1ZmBAyZl6qgg8rX61v2rdtCLoE0r7ZGxYBmF+R0HYW4WvwvqPCiDsJLYjBDsxWH+FU/FY1n+yS1g3C7HrDLqx7hy53NXXZikYvCX4jGw38edSySuSKY1+LD7SpUqsIKgZvR/8w/3iP8xKOdArfDTa7/vk4+mlHxneoc70QmR5VDJcFhe40FtARlNmt30wkKPDLK2jGPodRpGuXUhRrcvlWw5XPMVBb4TumOxJjdkPSX0OhIQWuDoTqda8bm7bkklZHIZxHI8ZIUDMqE3YAWa3EfrWbg4O0a+D4WRm8OCMQKG98qN1lykZtbFbm2lu/wAOFH/5N/N0+7YX8m36UCN5sMwZyzM7NdizcWYMUY+GZTbutR2+TVr4aP7thvdGR+laH32DP9UCDb6/X5fvr/mtVJgaMMwmDHXTLV326Pr8331vzzVJxy9bXu+FSkHBHkqJ+DC4C+rsbIrkBu39kW4t8K54ho2mj6EOqGSMKJDdr8zcE2F+GtV1EFPsBITPhx2TJ73ApY9F54nGLbZp7cfzNPSf8RqfqC3KH1RfTk/GanatHR5z2R28fmmI/cS/lmsxYs/R99j+tae3h80xH7iX8s1mbJoPWPeariVzQsvqyISAHDhswOrAi1irLlsL8wQ3uNTG0CfmuDYcRhXF/CY3+JqBnULnC3AJvU/OmfB4JeZjmAv/AGZlNXyRcZxQsWnFs47VihMQMMkzG1nWVVFupmBVlJB1FaI+Th77Og9AfCs77UNlmNgA75xb9m4cFfDrj+GtB/Je19l4b0BU80ZRrkdBprotdccX9m3ot8DXauOM+zb0W+BqA5kXZ0d8oHNVHtktU/Bs2O/EXLWXQsTrrqeA1qD2KTmS1ibLa/AnpRa/rq3Sx6rlaIAkBDH29UtcgXuLisuRtaNEUn2ziI0yHKra346eQoPADt76ncIb43DHtx0R9pqEY3XRywPAcgVAZhYnQ1OYA3xWEP8AxeHPt/z76nH7IZ6YdqVKlW4yioEb6tbakp7JQfYVNHegPv6LbSmPeT/KDTLTB6iv7/DLjMR25gfaopp8ncCviXJF3WJig114K9gOJCEm3dTz5UYvrk9u1D/KK7bo46Bo4zEqDGQqbAggtYHrryfq8RxFripZNHoNt40iWXZUbdK75SMhCu1yI8nG0Y1bjf8AyaJHyYwZcObSmVSkZQlQtlKmwCjgPfQv2hvBAqgyFgQLt0SAu11F1Z2so146HmBaip8nAX5uCgIVooWAJzEZ0L2vzsW7BSY1L0zZAZ79bEkw+LkZ1OV5xKGHAr0mY28L6ih3jcK7ObISOAsRYjxvWtdo7LinXLKiuvGxHA9x5UJflA3bjweKgaNcsEoIbiQrjvPAG66eNPNPZ2LI49Akw+xZ3OkTG/Zb+tS+z90cUJomMeXLIrdZlA6pB7e6rxiohhozK0RaPMF6SzZVa/ksDqD327BV93Q2HBLEZHjVjnsL8LZFIIHrNSjbZXJlbVEvuatsKvpuR3jObGpyvMcYUAAAAcAOAr1V0ZBptaAyQSoOLxuo8WUgVm3a2zZI2KZbOCwsxta3j2XrTtQW8W5uHxg+lUh+Tpow8Tz8DTKTXaO69M+bL3M6RA80ll7F9/eePHSrFPszCNHHDkZliDZCrOrrmsW1tYgnWneMwsuDxpwYcZRYoxXyg1iLA87Zuf7JqRhicsUkmysFzsuUXy66+q1Zp5JuX5GiMI10Vh/k/aRD0ErWa4yTjUcuqy/0o0bgbPaDAQxPxQEX5Gxtcd1eNibqxBEkctISoazHq6i/kjQ8edWRRVouTX5Mi+N/ij7XLErdGA5qfhXWvhphTIOyiUcHmi3s3AFZAdfWKuAcn7M4dcrBo7EXLEpnte9xp7qkflD3MOGxssoRuimOeMjyLm5mRhwv+0O6/ZUDswNIyrBFnZSAqrcnMeQBOp09gJ4VnyK2Xg+hxO+VG66WsCmQc7IJNQt+0a9oqc2WPp8J3YvC+9b02OzZMPG3zjD9Gyrm6OZUIKMcpZSCRxsDrcadoqd3E2K+OmSd2ssU4kuFADFLBVFtAL5uHYamovkgtqmGOlSpVsM4jQV+U3ZzpjZHK9WRGKnkbJrrRqqK3h3dixkWSQeiw4qTp6weY50U6ABDf7Y80k5kRGdZIo7FddQvA21FV/d7d7FQ4kSfN5dI5LdW2rRMq6k9poqbybDmwMCFW6RTLHHe5ugY2ByspFvWKaNPOsbSXdlQBpMgW6LbRmuOBHZc6GklKi8cknHiD3GbnY10sMPJr25dfa1HH5OsI0WGVHFmSOFW8RGLj1XpnurgVxGcuzMoCFSrWBDgty7h76uWGwqxiyCw9fxOpo3y7FyTlLZ2qK3k3ejxsDQy3sdVYcVYcCK97fllWG8AJcSRaKFJKdIvSCzf3ebv7KhMRNtEzkRKojEwIMgUAx5JAUJVm0BEbCRQD1spF1JokyAx/wAlc011fEAoWDMgaQKzc2y2sGNtSPdV/wBlbNWCNY04ADXt0tw5CwAA7AKrWDxG0F+1Er2w7E5EhBaVZ+oAeALwix5C+ljT/GS4wYIFCWxHUPVQXP0gzAowsBkuL3vpfQm1BJILbZY6VeUa4v8AGvVEAqVKmG3klOGlGHv0xjYRkECz26pu2mhrjiG3z3KGNCOrCOeI3RyLg2N8rjja/sue2q7gNwcY+JifESJ0UKuqAWuRJfNmI8rje5tfS/fZsXgsY0rNC7ILqwErKUurIcgVLkIyCQMx6wJFtNK5Q4bGqAHLy2gnBIkjQvJ04MJuB1T0QNyBYX4GlcUxlJos0MQVQo0AAA8ALD3V7FV3FYTF/NggctIcgDLlR0Oud2JcrKBpZLDgMxNyRYr0wp9pV8vXwmuOG+P2fHMhjlRZEPFXAI9/PvoeSfI10UxkweKaEEghXXMUINwUcEH2307RVo2ts3EvNMUeQRvDEq5ZFUrIspZygIIBKEDUdaxF1BvXDCbFxoMLPONGiaWNc1iVBV8rk+QykXjt5ShgdSKDSewptaGOK+T2bEzJJjMUJQilQqRBAVJu1yG5kDgBwFW7ZuzY4ECRqFUADTuqBwGzMUDBnaTqtIXcyhjl6RzGpS4DXVlzNqeooA1LLIHBzfOUYEhASXOckOvRFQojtZCJLNpxtfNrlrkkjrJmlSpUQCpUqVccNNp7OTERPFILo6lTbj4g8iOR7apc3yezkyL84YJLZZCjZc6gWGZbEA24249gGlSe19mYx/nXROwzyRtB9IAFyxWIKkHqGQAldLgkg30rpFsbFLIrtOWTNKWjViCA8TCwdjZwHyFLgZOtqbiwaTCnRMbF2OmGiWOMWCgAeCiwHbw7akKrOx9nYlWg6VnumHQSN0gYSSiMIwKE2CXGe4BLM2pULZ3+CweIGLleSVWgaKMRoFYFWVpCxPXI1DLcgC+nDLdiA//Z"/>
          <p:cNvSpPr>
            <a:spLocks noChangeAspect="1" noChangeArrowheads="1"/>
          </p:cNvSpPr>
          <p:nvPr/>
        </p:nvSpPr>
        <p:spPr bwMode="auto">
          <a:xfrm>
            <a:off x="460375" y="61516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4" descr="data:image/jpg;base64,/9j/4AAQSkZJRgABAQAAAQABAAD/2wCEAAkGBhQSERUUEhQVFRUWFBgYFxcUGBgcGBgXGBYeGBgcGBUXHSYeFxwnGRocIi8gIycpLSwsHB4xNTAqNSYrLCkBCQoKDgwOGg8PGiokHyQvLCktLCwpKSwsKSwpKiksLCwpLCksLCkpKSwpLCwpLCksLCwpNSkpKSkpLCwsLCwpKf/AABEIALAA0AMBIgACEQEDEQH/xAAcAAABBQEBAQAAAAAAAAAAAAAHAAQFBggDAgH/xABLEAACAQIDBAUHCQUFBwUBAAABAgMAEQQSIQUGMUETIlFhcTI0coGRobEHFCMkM3Sys8FCc5Ki0WJjo/DxUlNkgpO0whUlNaThRP/EABkBAAMBAQEAAAAAAAAAAAAAAAECAwQABf/EACQRAAICAgMAAgIDAQAAAAAAAAABAhEDMRIhQQQyIlFCYXET/9oADAMBAAIRAxEAPwA4Gh5v9vCy9IFLZYyEyoSLsUzMXIINgGAAv39ldtv/AChWleGHqdGJM8hAJ+jBLBFuByI1oWYb5QpCWYRuzM2csZkBzEAE26EkaAc6nO30iuOLl2XTd/aeNwc8qykGKLo2YIzNGVktdVZiTnVTmBvwUg8QQW1YEXHOs8Sb/kjK0LWN7gSIBqLf7oVZ93vlUlZitnISJnKyZDdUF2AZApBy6i4N7V0W1s6cGGGlTbZ2OWaNZF4MPZ2j205qhIVKvE0oVSzGwAJJPAAakn1VRcb8piFj0ckUMQIUSTAnOxF7KgZbAAaknmKDdBSs4b3b5OZJ4oC6rAozGM2ZnY662uFUX4ak+FNNi72YnDTFMUwkQpFIAH6QhJLj7TTrgjMRaxW9rWBMXLhwzSTrjcnStmYw5QtxyBu3C97X515l2MSL/PXKtxv0ZBuLEkgWBtz9/Osrm7bLKKoMgr7VDwe+8sQtMscqKOs0d1kAHPIbqxtqQGHrq84edXVXU3VgCCOBBFwa0xkpEWqPYFKvtfDTAOWIxCoMzGwHP/PE91QON3ne/wBEiAC92lYjQc8qA6eJFVPffehmxXRxt9HGcjFSPL0MmvaFOX1mozH48vCEARwWUspkVc0eYEqdQRcC1Zp5HdRKKKq2XHA795idIZVBsTBKSwPejqB/Nryq04HHpKuZDccCOYPYRyNC3aCQy4pJYMM0CqlpAoQBzmBXqxkjSx14m9TexNuWxMYUH6RsjXNtADxB1BDW424kc6Km06YKTXRf6VIUq0CCpUqq+197SMSMLAF6Tm73IBtewUcTbtNcziS29tMxrlTysjvpbNZB+yDxYkgC/eeVD7ZG8WP+cQatkxETOiyurg5desBYop0F9CCb62IpYvezCvKTLjXzqchvCMllY3yjKdL31vrXqDaWDJvHjcOGPEtEVJ8bOt6lLlfQ6X9BM2fjBLGHAIvxU8VI0IPgac1S9h7xqgEaS4acsxIWOZQ+v+yjE5vbVo2ZtNJ0zJcWNmDCzKw4giqIQCuNjLYrG62t87ubA2tnt77VTt3oEkdYnYoGQlCoBzONcpBItcX17bVd5T9Y2j6OK/G1DvZO1mgYOsay2RlsSRlJOrC3PLpr2mpv7M1Yb4dF12tuvETGS/QZEYNIiBswALHOCRmNwetpxt2Wr268+aRtfKhmUEi1wV7L6EjlfSpXEb8J0cLKnStIrXRiAEOqMCbHNztwFjeobd6LLMeS5ZMoJ1AI0BPM/Gg3uhoKXBuRoTcVr4KPxb8VWCq9uF5lH4t8asNVWjGRm8zWwWJI5YeU/wCG1Z3xuzmfCRuAWWOU9IALkK0MdmtzAKsD4itD70+ZYr7tN+W1BLZeNaLCnKbFsREt+wFUve3jQcnFpoKjaaZFbL2dJHhsYEVgJTFkSxBYDNnIU+K+N6b7rYopikAOjZg62uCApOq8ONvCr3iphHCW5hbk8zYXPv8AjXjYmzwsQzaljnb0ibse/W/sqtt2uuxKXT/QP1jlixZF3Vnm01IEitJYgngwseB4eqtFbkH6jB6AoW4zGI85jVFbIudjbg3BPFr+6ihuKfqMXgfjU+X5cf0PXVk/XmQ6V6rxLwPgaIDNUeLLYVbnV5cU1+/qkn+bjTXog5diAbyPbQf7ZtTjCQ/VIj34k+3oh+lcAGSNXPkMZQO26ZSTfvz8O6j8ZpTdmT5sZOC4nk7PT/ZX2Crh8mkdpIO/Uf8AVUfA1UjI/WFgGVDIbnTJ0ayaG3Eq49dXH5OfLg9Ee+dKPy5RaVfsHwIZIuXMN1KlSpTYKhU1v/W37pGOvdFRVoRYuTLtmY/2pPyaD0zvQdxYJ8RijFHlzySyZczBQTmJtmPOp1txm6BSHviDJbJf6LKeqAJLWzX1vw1t31A7OxsceKWSVWZUmLkJa5KvdeJGmYAnuFXlt6MP836V2tGW6O1j0gI5ZRztzHjTqvWas05xpRKZg4GgxsaSAK8eIhzAEGx6RTxXurQO7xvJiP3i/gFZu+dIcczxksjzhwbEcZMxvfXS/GtFbotc4g/3g9wpFKxfkrtAwna0+0/RxP5lDzZOHJGgLM2Y5VBZrLxIUantq/457S7T9HE/mGqFsDaTYeSKVQGsswIPMGMk6+qpfyY+GTULR0OzbnyHu1yMqN17ccth1iLHQU72Mw6VLHkRzvw5870+G80rLAixxmQu0i8coVnYWYXvrmbW40t3movZuI6TGs44GQ2twtlPDu568q5t92O5uUaNE7iD6lH4t8asFQG4vmUfi3xqfqq0Ynsi96vMcV92m/KagVmts6Rua4hG9kcf9aOu9A+pYn7tN+W1A6KPNs3EjvB9kcf9PdST8/0aPpI42cSiFF4PZj6Is2vry/zCpLauPXDwM54KunaeQA8TQ4i21PGEMbDqLlUFQerfNbXv7K+T7cnxzxQyWsX4KCLnmTcngK2f8ZRVshyUukWXdot0DSsOtMxdiey+UAd2tGbcTzGHwoZ4yMRRZF0Cx8L9jpb2UT9yVtgovD9axr7su/qTteJeB8DXuuc/knwPwqghnPCRg4OHtJcfxug+IpbQytsqAjylxMifxqx+AWvmEa2Cw/fkP+Lb9Ka4CTqQxt5JxhcjuSOIN7ifZU4rYJvuiw7Y2avzrFxjS2AsO4qUUfyqKe7iJY4cjhaMfxTKfgKq2G21JK8872zthGGnC7FUU28TVs3ONlw3fJhh7WJpMkWqTGxyTug00qVKrgFQd2uf/dsQeFi4/wAGjFQd201tqYnxf3w0HpnLYIHdiz9hduA/tE19fEsRlJ0uD4kC1/YTVn3Q2fFOcRC63keKUQ34CS7E3/tcLeum2H2XFHgVlmBd5SyRqpIAZeJYjnre3YO+oyi/2ezj+RFdNaIfZK/TJ6S/jArSW43DEfvj8TQAxuAjw08USlmlRkMjXGXSxsABwvw1+Omg9zo7HEfvj7yT+tPBdGL5c+cuQKdquBLtHv8AnAH/AFDQ72XiU6SANcDMVY/2ZFKEgd2arzvIfrGMHa+J/Ex/Sh8oRolBOU3Nj7ONB/Y7CuUGi27U2cMIkspfMxjEMKgNdTlCliToNM5ABOp7qhN25QJkXW9z6wVI+FNUYhSpmuCb2JJAPaAeevGuuzJb4yLJwvbxAU0pZw4wZpncXzKPxb8VWCoDcXzKPxb8VT9WWjznsjN5/MsT93m/Lagfsdi0RhPku4DcOcai3uo4bzj6lifu835bUAIsYIIZJ21s0aqtyLuU5ka2t2d9LNWND0kY9wIBoHceDm/svUnsrdODDMHBZmGgZzwHO3IVSYd6JxIrSspiZgDYWKX4G9ydPGp/eHeUxyJHYMxB1N8q24kqOJvw1tx0q75qXBrsRU1yTJ3bHPmDGwuOF8yn9KJu5fmcXhQF2LvE80rxyZR1c0eUFQw53HM8Nf60etzPM4/CotNZHY3XFUTlcsV5DeifhXWuOL+zf0W+FMKZtR/qUA/u7+yR64posb9i4k+7Lf4eyukB+q4f7u345bV8BHzNj3yp/HJF/WlhoXLsaQRWjc8NYY7eOeT2fRVed1dFw37/AAg9zH+lUZj9Ee+WT/DiVR75Gq87tnzb7zg/wUPkfxf9g+N7/gbKVKlTjioPbWH/ALtifF/Z0NGGgvvBKRtTE3v5TD1GKwrvDvSg7IxPQYhJL2yzEnS/VZiG/lJ9dOt7BlxJwiA5Y5HkHAl3msRlAAstrBRqePG9VyXFsxKrbyiL+urHiN65TEsYiUOECNNYGRgBawNhkFvE99LJpq14ekscuSaWyO2liM2MkYG4QKt+0xqFJvz6wNaK3TH0mJ7Ol/rWXzOVXRbC9uB15ca07uZihJ07jgzg+0GlgyXy48Wogi2+1sTjPTxX/nVF2ZhLgE8SbINNSbD41bt75bYjE98+IHtL1V9gbVxMeZIZQqnrEM1geC6d/Cg9tk8Umo9Hba+DIiZrWyTmI8NdCQePYBw01r5u8imaI81Lj2qeNSke18a97FDkOWwNiD3a878qjsLis+MicCxlfXjpplPlEk8+JpU7Ltvi0zSG4vmUfi34qn6r+4nmUf8AzfGrBVlowPZG7y+Z4n7vL+W1Zt25L9TC/wB+p9kNaQ3oP1LE/dpvy2rMu0pLqq96n19GwNFK5IK6TI2WRWUlAVVoxdSb2cXBIPYSpPrqS22c+IjLAnNFDcDj1xy9ZqBea0WUjXXW/K5P61YcePpsOQAbQYZyCeIA6wJ8CRWiUXyivRE1Tfg82PhhFi4UZbS3kVgDcZGS6MCO1QfVY31rQu53mkfhWcdkYgjGYZSNVYqrX1KFDZT25Tex7DblWkN0D9Ui8KhNNTfLY1px6JmuOL+zb0W+Fdq44v7N/Rb4GgAzCkv1aDuhI/xZK77Dwj4jDPGlswxdyWICqpRSSxPIGMVGRS/QR90a/mMa7bp7V6JpRxzG9r24DyieQHbU9R6C0nLv9EhvNgFw7CJDmyQlmY/tO7MxNhw4KLdwqzbuzdbCDtxODP8AJ2eFUjeHa3zgyP8A2Qtu0KLX14dtvCrfu5N9Jgh/f4TX/lA/z4UM1pQsGCm50HulSpVU4VBjbUQfa8wbh0uvgI//AMoz0F9uNbas9uOdvytK7wK2Dgxqt7WAub+omuUmOUDXN/Cf1rtsudBKelLZVlYkp5QYNdTrxsdbVesdtaaPqWLkuNWlZdXJLEZbkqPKPLWwPKknKtHprO40kDlmV4yARrcjt014cq0huJhwgmQfsso08Df339lA7emGJMxCDOSCXuRplBsEGijrDiWOh1o37guSJieJkv6iWIop3Rl+TLm+QFd+W+sz/epvjJVMwD2lPeP1q5b7H61KP+Ml/E9UnC/a+oigxI/Utmx5R0rjn0ie8LmqG2cbYjCW/wB8o/xAKkMEw6Zx/eLbhyVT/p400SO2LwwPKYX9Utz7qmlsvF9M0ruJ5lH/AM3xqwVX9xfMo/FvjVgqy0Ynsjd5fM8T93l/LNZe2w/UJ5joz7VYVqHeQ/U8T93l/Lasv7VXqN3hB7FJ4+umj9kd4yNxsa9GHF+sgNjybW4BsNNKktrtZoTYkDCQZhfUrwNvVUNPPeJVsBYa99v9am8ahJgy6/VYbi/FcxuL9vfWmSfOKe+xLXFs9YEw/PMO8BfIZFBWS11a5UjqmxGoPtrSm5vmcfhWcZOhXEYXoY3j+mjuHcNc9IDfRRbjatHbneaR+us801Lse049E3XHF/Zv6LfCu1ccX5DeifhSgMkRS/RH0U/EaaLiiuYDg5Fx224f6eHZXaA/Rt4R/Go9j8a6AJqxzI/VPhRD3YP0uB/fYb4ihyJBkI5++iHuz9vgP32H+IpM/biNgVKRoilSpU4BUEd4XtteT7wvsy0bqB29jW2rMRykB9YjJ+Nd4zlsGG03aKWUC2sr+52FEHbU5khWSJvIBYGxsSej6PXgxLKdBfiaHu3zfETd00v5rVb93d7IQiKIljk1kbILRgxhlFl1IbK7HMNbheyoPvo3zVVKjj8oAynsOVtNdFz5V4i/AW9VGzcBLI3fHAf4or/rWet42uHYSGQPZrsSXF/2XJ/aFq0J8nZvACeJw+EP/wBdf1vVEqpEsyqKApvn55L98k/G9UzBAmU27D6te2rnvgL42UduNkH+I9VHZkN57ePxrpCR+pPRR/TyjmOjIt+7Q8OfKm04ti4DyE9vXnqYTDFMXLpfI0Y04fYprTB1+tQ92J/8zSXstFbNE7jD6kni34qn6gdyPM09J/xGp6qx0Y3sjd5PM8T93l/LNZf2sn0Qte5yD+WtQ7x+Z4j7vL+WazLjlvEul9VPsFyKaOzvGReN2fGEfI7FktcN2FSdDYcCtvXT/aqMEhK8fmUZ/mb9KaYjEgCcWBDlWBvwyq4t3+X7qkNqQFkw6roTgI/zGvWji1ON/wBiWnFjMOhlhaMuVEkLdfiCx64uOIzDQ1p/dIWwqev41mbGBUEOVAmUxrxzXKvmJYkcbk+qw5VprdM/Vl8WHsY1LLFqS5BTTXRMVxxf2b+i3wrtXHF/Zt6LfCphMf4c9RvBPjTNudPsH5LeivxFN5OJ8aMDp7OJ4USN2ft8D95ww+FDhxpRK3bW0+C+94b8IqWX7RHxfVmhqVKlVBBUCd8GttTEemPHybfrR2NA7eu3/q8l+HSpf+JQfjR8Z3oMNuLbEz35zSHxu5rtsvBlJyGGvRS+0IeznU3vZu5IsrzIVK9IzqBe4u+YZhay8QNa9T7MYHpQAEZJjGCVzZHW46vE2F7ngNBx0qUabPR53CiB2wfox4/p/rWi/k4+wX7thP8AtxWddrfZ+sVor5N/N1+7YT/txT+ifM2gN7zpfHSj/jJPzHqubCUfOyTyBIqz7wf/ACEv32T81qq2yZ1TEksbDKezj2a1Kb2Sx6LnhIvrGJsP2obePRqfgDVen86i+9D8w1P7L2xEJ5z0kYzdFa7D/dWNidLgi3tqvYnrTqVP/wDRdT4ucp+BpMabssukzRe5A+qL6cn4zU9UDuUPqi+nJ+M1PVeOkYXsjt5PM8R+4l/LNZi2s9sOtjY5tfAhR/WtO7x+aYj9xL+W1Zg2nGWgFuPEeoCqRu1R3jsaT7DVVk+mVynFVuOqdL8NbMbEeBqR2oD0eEK3v8yTQcSBKwNr87UxOLjMTuM/SPoQxXJl42UDU9axueFqk536mC78GV17pnIqyTc42K2uLoZ7WSAxq8DzEXbMswW4ZCtipXl1reqtL7nNfCIe0sf5jWYMVA0cJXQjMxB52bLcH+EW8TWmdw2vgYT2gn2m9Jli4tWCLTXRYa44v7NvRb4V2rji/s39FvhUhjIWG8k+gv4hXAoSxt2/50p1s6PNYE2BRRfs63Gn0cqJqBn1ZmBAyZl6qgg8rX61v2rdtCLoE0r7ZGxYBmF+R0HYW4WvwvqPCiDsJLYjBDsxWH+FU/FY1n+yS1g3C7HrDLqx7hy53NXXZikYvCX4jGw38edSySuSKY1+LD7SpUqsIKgZvR/8w/3iP8xKOdArfDTa7/vk4+mlHxneoc70QmR5VDJcFhe40FtARlNmt30wkKPDLK2jGPodRpGuXUhRrcvlWw5XPMVBb4TumOxJjdkPSX0OhIQWuDoTqda8bm7bkklZHIZxHI8ZIUDMqE3YAWa3EfrWbg4O0a+D4WRm8OCMQKG98qN1lykZtbFbm2lu/wAOFH/5N/N0+7YX8m36UCN5sMwZyzM7NdizcWYMUY+GZTbutR2+TVr4aP7thvdGR+laH32DP9UCDb6/X5fvr/mtVJgaMMwmDHXTLV326Pr8331vzzVJxy9bXu+FSkHBHkqJ+DC4C+rsbIrkBu39kW4t8K54ho2mj6EOqGSMKJDdr8zcE2F+GtV1EFPsBITPhx2TJ73ApY9F54nGLbZp7cfzNPSf8RqfqC3KH1RfTk/GanatHR5z2R28fmmI/cS/lmsxYs/R99j+tae3h80xH7iX8s1mbJoPWPeariVzQsvqyISAHDhswOrAi1irLlsL8wQ3uNTG0CfmuDYcRhXF/CY3+JqBnULnC3AJvU/OmfB4JeZjmAv/AGZlNXyRcZxQsWnFs47VihMQMMkzG1nWVVFupmBVlJB1FaI+Th77Og9AfCs77UNlmNgA75xb9m4cFfDrj+GtB/Je19l4b0BU80ZRrkdBprotdccX9m3ot8DXauOM+zb0W+BqA5kXZ0d8oHNVHtktU/Bs2O/EXLWXQsTrrqeA1qD2KTmS1ibLa/AnpRa/rq3Sx6rlaIAkBDH29UtcgXuLisuRtaNEUn2ziI0yHKra346eQoPADt76ncIb43DHtx0R9pqEY3XRywPAcgVAZhYnQ1OYA3xWEP8AxeHPt/z76nH7IZ6YdqVKlW4yioEb6tbakp7JQfYVNHegPv6LbSmPeT/KDTLTB6iv7/DLjMR25gfaopp8ncCviXJF3WJig114K9gOJCEm3dTz5UYvrk9u1D/KK7bo46Bo4zEqDGQqbAggtYHrryfq8RxFripZNHoNt40iWXZUbdK75SMhCu1yI8nG0Y1bjf8AyaJHyYwZcObSmVSkZQlQtlKmwCjgPfQv2hvBAqgyFgQLt0SAu11F1Z2so146HmBaip8nAX5uCgIVooWAJzEZ0L2vzsW7BSY1L0zZAZ79bEkw+LkZ1OV5xKGHAr0mY28L6ih3jcK7ObISOAsRYjxvWtdo7LinXLKiuvGxHA9x5UJflA3bjweKgaNcsEoIbiQrjvPAG66eNPNPZ2LI49Akw+xZ3OkTG/Zb+tS+z90cUJomMeXLIrdZlA6pB7e6rxiohhozK0RaPMF6SzZVa/ksDqD327BV93Q2HBLEZHjVjnsL8LZFIIHrNSjbZXJlbVEvuatsKvpuR3jObGpyvMcYUAAAAcAOAr1V0ZBptaAyQSoOLxuo8WUgVm3a2zZI2KZbOCwsxta3j2XrTtQW8W5uHxg+lUh+Tpow8Tz8DTKTXaO69M+bL3M6RA80ll7F9/eePHSrFPszCNHHDkZliDZCrOrrmsW1tYgnWneMwsuDxpwYcZRYoxXyg1iLA87Zuf7JqRhicsUkmysFzsuUXy66+q1Zp5JuX5GiMI10Vh/k/aRD0ErWa4yTjUcuqy/0o0bgbPaDAQxPxQEX5Gxtcd1eNibqxBEkctISoazHq6i/kjQ8edWRRVouTX5Mi+N/ij7XLErdGA5qfhXWvhphTIOyiUcHmi3s3AFZAdfWKuAcn7M4dcrBo7EXLEpnte9xp7qkflD3MOGxssoRuimOeMjyLm5mRhwv+0O6/ZUDswNIyrBFnZSAqrcnMeQBOp09gJ4VnyK2Xg+hxO+VG66WsCmQc7IJNQt+0a9oqc2WPp8J3YvC+9b02OzZMPG3zjD9Gyrm6OZUIKMcpZSCRxsDrcadoqd3E2K+OmSd2ssU4kuFADFLBVFtAL5uHYamovkgtqmGOlSpVsM4jQV+U3ZzpjZHK9WRGKnkbJrrRqqK3h3dixkWSQeiw4qTp6weY50U6ABDf7Y80k5kRGdZIo7FddQvA21FV/d7d7FQ4kSfN5dI5LdW2rRMq6k9poqbybDmwMCFW6RTLHHe5ugY2ByspFvWKaNPOsbSXdlQBpMgW6LbRmuOBHZc6GklKi8cknHiD3GbnY10sMPJr25dfa1HH5OsI0WGVHFmSOFW8RGLj1XpnurgVxGcuzMoCFSrWBDgty7h76uWGwqxiyCw9fxOpo3y7FyTlLZ2qK3k3ejxsDQy3sdVYcVYcCK97fllWG8AJcSRaKFJKdIvSCzf3ebv7KhMRNtEzkRKojEwIMgUAx5JAUJVm0BEbCRQD1spF1JokyAx/wAlc011fEAoWDMgaQKzc2y2sGNtSPdV/wBlbNWCNY04ADXt0tw5CwAA7AKrWDxG0F+1Er2w7E5EhBaVZ+oAeALwix5C+ljT/GS4wYIFCWxHUPVQXP0gzAowsBkuL3vpfQm1BJILbZY6VeUa4v8AGvVEAqVKmG3klOGlGHv0xjYRkECz26pu2mhrjiG3z3KGNCOrCOeI3RyLg2N8rjja/sue2q7gNwcY+JifESJ0UKuqAWuRJfNmI8rje5tfS/fZsXgsY0rNC7ILqwErKUurIcgVLkIyCQMx6wJFtNK5Q4bGqAHLy2gnBIkjQvJ04MJuB1T0QNyBYX4GlcUxlJos0MQVQo0AAA8ALD3V7FV3FYTF/NggctIcgDLlR0Oud2JcrKBpZLDgMxNyRYr0wp9pV8vXwmuOG+P2fHMhjlRZEPFXAI9/PvoeSfI10UxkweKaEEghXXMUINwUcEH2307RVo2ts3EvNMUeQRvDEq5ZFUrIspZygIIBKEDUdaxF1BvXDCbFxoMLPONGiaWNc1iVBV8rk+QykXjt5ShgdSKDSewptaGOK+T2bEzJJjMUJQilQqRBAVJu1yG5kDgBwFW7ZuzY4ECRqFUADTuqBwGzMUDBnaTqtIXcyhjl6RzGpS4DXVlzNqeooA1LLIHBzfOUYEhASXOckOvRFQojtZCJLNpxtfNrlrkkjrJmlSpUQCpUqVccNNp7OTERPFILo6lTbj4g8iOR7apc3yezkyL84YJLZZCjZc6gWGZbEA24249gGlSe19mYx/nXROwzyRtB9IAFyxWIKkHqGQAldLgkg30rpFsbFLIrtOWTNKWjViCA8TCwdjZwHyFLgZOtqbiwaTCnRMbF2OmGiWOMWCgAeCiwHbw7akKrOx9nYlWg6VnumHQSN0gYSSiMIwKE2CXGe4BLM2pULZ3+CweIGLleSVWgaKMRoFYFWVpCxPXI1DLcgC+nDLdiA//Z"/>
          <p:cNvSpPr>
            <a:spLocks noChangeAspect="1" noChangeArrowheads="1"/>
          </p:cNvSpPr>
          <p:nvPr/>
        </p:nvSpPr>
        <p:spPr bwMode="auto">
          <a:xfrm>
            <a:off x="612775" y="76756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8" name="Picture 16" descr="http://www.newthoughtkabbalah.com/15m7b-mezuzah_star_of_david.JPG"/>
          <p:cNvPicPr>
            <a:picLocks noChangeAspect="1" noChangeArrowheads="1"/>
          </p:cNvPicPr>
          <p:nvPr/>
        </p:nvPicPr>
        <p:blipFill rotWithShape="1">
          <a:blip r:embed="rId5">
            <a:extLst>
              <a:ext uri="{28A0092B-C50C-407E-A947-70E740481C1C}">
                <a14:useLocalDpi xmlns:a14="http://schemas.microsoft.com/office/drawing/2010/main" val="0"/>
              </a:ext>
            </a:extLst>
          </a:blip>
          <a:srcRect b="10620"/>
          <a:stretch/>
        </p:blipFill>
        <p:spPr bwMode="auto">
          <a:xfrm>
            <a:off x="4495800" y="3956193"/>
            <a:ext cx="3095625" cy="26246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6582" y="130314"/>
            <a:ext cx="2089418" cy="707886"/>
          </a:xfrm>
          <a:prstGeom prst="rect">
            <a:avLst/>
          </a:prstGeom>
          <a:noFill/>
        </p:spPr>
        <p:txBody>
          <a:bodyPr wrap="none" rtlCol="0">
            <a:spAutoFit/>
          </a:bodyPr>
          <a:lstStyle/>
          <a:p>
            <a:r>
              <a:rPr lang="en-US" sz="4000" b="1" dirty="0">
                <a:solidFill>
                  <a:srgbClr val="0070C0"/>
                </a:solidFill>
                <a:latin typeface="+mj-lt"/>
              </a:rPr>
              <a:t>Mezuzah</a:t>
            </a:r>
          </a:p>
        </p:txBody>
      </p:sp>
    </p:spTree>
    <p:extLst>
      <p:ext uri="{BB962C8B-B14F-4D97-AF65-F5344CB8AC3E}">
        <p14:creationId xmlns:p14="http://schemas.microsoft.com/office/powerpoint/2010/main" val="155554682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125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25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3088"/>
                                        </p:tgtEl>
                                        <p:attrNameLst>
                                          <p:attrName>style.visibility</p:attrName>
                                        </p:attrNameLst>
                                      </p:cBhvr>
                                      <p:to>
                                        <p:strVal val="visible"/>
                                      </p:to>
                                    </p:set>
                                    <p:animEffect transition="in" filter="barn(outVertical)">
                                      <p:cBhvr>
                                        <p:cTn id="17" dur="1000"/>
                                        <p:tgtEl>
                                          <p:spTgt spid="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3"/>
            </a:pPr>
            <a:r>
              <a:rPr lang="en-US" sz="3600" b="1" dirty="0">
                <a:solidFill>
                  <a:srgbClr val="002060"/>
                </a:solidFill>
                <a:latin typeface="Tempus Sans ITC" pitchFamily="82" charset="0"/>
              </a:rPr>
              <a:t>A Gracious Responsibility (vv. 6-9)</a:t>
            </a:r>
          </a:p>
        </p:txBody>
      </p:sp>
      <p:sp>
        <p:nvSpPr>
          <p:cNvPr id="3" name="TextBox 2"/>
          <p:cNvSpPr txBox="1"/>
          <p:nvPr/>
        </p:nvSpPr>
        <p:spPr>
          <a:xfrm>
            <a:off x="476864" y="1219200"/>
            <a:ext cx="8229600" cy="4947508"/>
          </a:xfrm>
          <a:prstGeom prst="rect">
            <a:avLst/>
          </a:prstGeom>
          <a:noFill/>
        </p:spPr>
        <p:txBody>
          <a:bodyPr wrap="square" rtlCol="0">
            <a:spAutoFit/>
          </a:bodyPr>
          <a:lstStyle/>
          <a:p>
            <a:pPr marL="342900" indent="-342900">
              <a:buFont typeface="+mj-lt"/>
              <a:buAutoNum type="alphaUcPeriod"/>
            </a:pPr>
            <a:r>
              <a:rPr lang="en-US" sz="2800" dirty="0">
                <a:solidFill>
                  <a:prstClr val="black"/>
                </a:solidFill>
                <a:latin typeface="Arial Narrow" pitchFamily="34" charset="0"/>
              </a:rPr>
              <a:t> </a:t>
            </a:r>
            <a:r>
              <a:rPr lang="en-US" sz="2800" u="sng" dirty="0">
                <a:solidFill>
                  <a:srgbClr val="0070C0"/>
                </a:solidFill>
                <a:latin typeface="Arial Narrow" pitchFamily="34" charset="0"/>
              </a:rPr>
              <a:t>When the Lord is loved – He will be treasured, thought of, talked of, taught about &amp; lived!</a:t>
            </a:r>
          </a:p>
          <a:p>
            <a:pPr marL="342900" indent="-342900">
              <a:buFont typeface="+mj-lt"/>
              <a:buAutoNum type="alphaUcPeriod"/>
            </a:pPr>
            <a:endParaRPr lang="en-US" sz="1050" dirty="0">
              <a:solidFill>
                <a:prstClr val="black"/>
              </a:solidFill>
              <a:latin typeface="Arial Narrow" pitchFamily="34" charset="0"/>
            </a:endParaRPr>
          </a:p>
          <a:p>
            <a:pPr marL="342900" indent="-342900">
              <a:buFont typeface="+mj-lt"/>
              <a:buAutoNum type="alphaUcPeriod"/>
            </a:pPr>
            <a:r>
              <a:rPr lang="en-US" sz="2800" dirty="0">
                <a:solidFill>
                  <a:prstClr val="black"/>
                </a:solidFill>
                <a:latin typeface="Arial Narrow" pitchFamily="34" charset="0"/>
              </a:rPr>
              <a:t> </a:t>
            </a:r>
            <a:r>
              <a:rPr lang="en-US" sz="2800" u="sng" dirty="0">
                <a:solidFill>
                  <a:srgbClr val="0070C0"/>
                </a:solidFill>
                <a:latin typeface="Arial Narrow" pitchFamily="34" charset="0"/>
              </a:rPr>
              <a:t>Word should be enshrined in your heart </a:t>
            </a:r>
            <a:r>
              <a:rPr lang="en-US" sz="2800" dirty="0">
                <a:solidFill>
                  <a:prstClr val="black"/>
                </a:solidFill>
                <a:latin typeface="Arial Narrow" pitchFamily="34" charset="0"/>
              </a:rPr>
              <a:t>(v. 6)</a:t>
            </a:r>
          </a:p>
          <a:p>
            <a:pPr marL="342900" indent="-342900">
              <a:buFont typeface="+mj-lt"/>
              <a:buAutoNum type="alphaUcPeriod"/>
            </a:pPr>
            <a:endParaRPr lang="en-US" sz="1050" i="1" dirty="0">
              <a:solidFill>
                <a:prstClr val="black"/>
              </a:solidFill>
              <a:latin typeface="Arial Narrow" pitchFamily="34" charset="0"/>
            </a:endParaRPr>
          </a:p>
          <a:p>
            <a:pPr marL="342900" indent="-342900">
              <a:buFont typeface="+mj-lt"/>
              <a:buAutoNum type="alphaUcPeriod"/>
            </a:pPr>
            <a:r>
              <a:rPr lang="en-US" sz="2800" dirty="0">
                <a:solidFill>
                  <a:prstClr val="black"/>
                </a:solidFill>
                <a:latin typeface="Arial Narrow" pitchFamily="34" charset="0"/>
              </a:rPr>
              <a:t>  </a:t>
            </a:r>
            <a:r>
              <a:rPr lang="en-US" sz="2800" u="sng" dirty="0">
                <a:solidFill>
                  <a:srgbClr val="0070C0"/>
                </a:solidFill>
                <a:latin typeface="Arial Narrow" pitchFamily="34" charset="0"/>
              </a:rPr>
              <a:t>Word should be taught to your children</a:t>
            </a:r>
            <a:r>
              <a:rPr lang="en-US" sz="2800" dirty="0">
                <a:solidFill>
                  <a:prstClr val="black"/>
                </a:solidFill>
                <a:latin typeface="Arial Narrow" pitchFamily="34" charset="0"/>
              </a:rPr>
              <a:t> (v. 7)</a:t>
            </a:r>
          </a:p>
          <a:p>
            <a:pPr marL="342900" indent="-342900">
              <a:buFont typeface="+mj-lt"/>
              <a:buAutoNum type="alphaUcPeriod"/>
            </a:pPr>
            <a:endParaRPr lang="en-US" sz="1050" dirty="0">
              <a:solidFill>
                <a:prstClr val="black"/>
              </a:solidFill>
              <a:latin typeface="Arial Narrow" pitchFamily="34" charset="0"/>
            </a:endParaRPr>
          </a:p>
          <a:p>
            <a:pPr marL="342900" indent="-342900">
              <a:buFont typeface="+mj-lt"/>
              <a:buAutoNum type="alphaUcPeriod"/>
            </a:pPr>
            <a:r>
              <a:rPr lang="en-US" sz="2800" dirty="0">
                <a:solidFill>
                  <a:prstClr val="black"/>
                </a:solidFill>
                <a:latin typeface="Arial Narrow" pitchFamily="34" charset="0"/>
              </a:rPr>
              <a:t>  </a:t>
            </a:r>
            <a:r>
              <a:rPr lang="en-US" sz="2800" u="sng" dirty="0">
                <a:solidFill>
                  <a:srgbClr val="0070C0"/>
                </a:solidFill>
                <a:latin typeface="Arial Narrow" pitchFamily="34" charset="0"/>
              </a:rPr>
              <a:t>Word should be talked about in your house</a:t>
            </a:r>
            <a:r>
              <a:rPr lang="en-US" sz="2800" dirty="0">
                <a:solidFill>
                  <a:prstClr val="black"/>
                </a:solidFill>
                <a:latin typeface="Arial Narrow" pitchFamily="34" charset="0"/>
              </a:rPr>
              <a:t> (vv. 8-9)</a:t>
            </a:r>
            <a:endParaRPr lang="en-US" sz="2400" dirty="0">
              <a:solidFill>
                <a:prstClr val="black"/>
              </a:solidFill>
              <a:latin typeface="Arial Narrow" pitchFamily="34" charset="0"/>
            </a:endParaRPr>
          </a:p>
          <a:p>
            <a:pPr marL="914400" lvl="1" indent="-457200">
              <a:buFont typeface="+mj-lt"/>
              <a:buAutoNum type="arabicPeriod"/>
            </a:pPr>
            <a:r>
              <a:rPr lang="en-US" sz="2400" i="1" dirty="0">
                <a:solidFill>
                  <a:prstClr val="black"/>
                </a:solidFill>
                <a:latin typeface="Arial Narrow" pitchFamily="34" charset="0"/>
              </a:rPr>
              <a:t>Jews took this literally</a:t>
            </a:r>
            <a:endParaRPr lang="en-US" sz="2400" dirty="0">
              <a:solidFill>
                <a:prstClr val="black"/>
              </a:solidFill>
              <a:latin typeface="Arial Narrow" pitchFamily="34" charset="0"/>
            </a:endParaRPr>
          </a:p>
          <a:p>
            <a:pPr marL="1371600" lvl="2" indent="-457200">
              <a:buFont typeface="+mj-lt"/>
              <a:buAutoNum type="alphaLcPeriod"/>
            </a:pPr>
            <a:r>
              <a:rPr lang="en-US" sz="2400" dirty="0">
                <a:solidFill>
                  <a:prstClr val="black"/>
                </a:solidFill>
                <a:latin typeface="Arial Narrow" pitchFamily="34" charset="0"/>
              </a:rPr>
              <a:t>Wore on person (Phylacteries)</a:t>
            </a:r>
          </a:p>
          <a:p>
            <a:pPr marL="1371600" lvl="2" indent="-457200">
              <a:buFont typeface="+mj-lt"/>
              <a:buAutoNum type="alphaLcPeriod"/>
            </a:pPr>
            <a:r>
              <a:rPr lang="en-US" sz="2400" dirty="0">
                <a:solidFill>
                  <a:prstClr val="black"/>
                </a:solidFill>
                <a:latin typeface="Arial Narrow" pitchFamily="34" charset="0"/>
              </a:rPr>
              <a:t>Cylinders on door post (Mezuzahs)</a:t>
            </a:r>
          </a:p>
          <a:p>
            <a:pPr marL="914400" lvl="1" indent="-457200">
              <a:buFont typeface="+mj-lt"/>
              <a:buAutoNum type="arabicPeriod"/>
            </a:pPr>
            <a:r>
              <a:rPr lang="en-US" sz="2400" i="1" dirty="0">
                <a:solidFill>
                  <a:prstClr val="black"/>
                </a:solidFill>
                <a:latin typeface="Arial Narrow" pitchFamily="34" charset="0"/>
              </a:rPr>
              <a:t>Point: ever keep it before us</a:t>
            </a:r>
            <a:endParaRPr lang="en-US" sz="2400" dirty="0">
              <a:solidFill>
                <a:prstClr val="black"/>
              </a:solidFill>
              <a:latin typeface="Arial Narrow" pitchFamily="34" charset="0"/>
            </a:endParaRPr>
          </a:p>
          <a:p>
            <a:pPr marL="1371600" lvl="2" indent="-457200">
              <a:buFont typeface="+mj-lt"/>
              <a:buAutoNum type="alphaLcPeriod"/>
            </a:pPr>
            <a:r>
              <a:rPr lang="en-US" sz="2400" dirty="0">
                <a:solidFill>
                  <a:prstClr val="black"/>
                </a:solidFill>
                <a:latin typeface="Arial Narrow" pitchFamily="34" charset="0"/>
              </a:rPr>
              <a:t>Hand – organ of action</a:t>
            </a:r>
          </a:p>
          <a:p>
            <a:pPr marL="1371600" lvl="2" indent="-457200">
              <a:buFont typeface="+mj-lt"/>
              <a:buAutoNum type="alphaLcPeriod"/>
            </a:pPr>
            <a:r>
              <a:rPr lang="en-US" sz="2400" dirty="0">
                <a:solidFill>
                  <a:prstClr val="black"/>
                </a:solidFill>
                <a:latin typeface="Arial Narrow" pitchFamily="34" charset="0"/>
              </a:rPr>
              <a:t>Eyes – organ of direction</a:t>
            </a:r>
          </a:p>
        </p:txBody>
      </p:sp>
    </p:spTree>
    <p:extLst>
      <p:ext uri="{BB962C8B-B14F-4D97-AF65-F5344CB8AC3E}">
        <p14:creationId xmlns:p14="http://schemas.microsoft.com/office/powerpoint/2010/main" val="40789163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fade">
                                      <p:cBhvr>
                                        <p:cTn id="7" dur="1750"/>
                                        <p:tgtEl>
                                          <p:spTgt spid="3">
                                            <p:txEl>
                                              <p:pRg st="11" end="11"/>
                                            </p:txEl>
                                          </p:spTgt>
                                        </p:tgtEl>
                                      </p:cBhvr>
                                    </p:animEffect>
                                    <p:anim calcmode="lin" valueType="num">
                                      <p:cBhvr>
                                        <p:cTn id="8" dur="17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animEffect transition="in" filter="fade">
                                      <p:cBhvr>
                                        <p:cTn id="15" dur="1750"/>
                                        <p:tgtEl>
                                          <p:spTgt spid="3">
                                            <p:txEl>
                                              <p:pRg st="12" end="12"/>
                                            </p:txEl>
                                          </p:spTgt>
                                        </p:tgtEl>
                                      </p:cBhvr>
                                    </p:animEffect>
                                    <p:anim calcmode="lin" valueType="num">
                                      <p:cBhvr>
                                        <p:cTn id="16" dur="175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12" end="12"/>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12" end="1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a:ln w="11430"/>
                <a:solidFill>
                  <a:prstClr val="white"/>
                </a:solidFill>
                <a:effectLst>
                  <a:outerShdw blurRad="80000" dist="40000" dir="5040000" algn="tl">
                    <a:srgbClr val="000000">
                      <a:alpha val="30000"/>
                    </a:srgbClr>
                  </a:outerShdw>
                </a:effectLst>
                <a:latin typeface="Tempus Sans ITC" pitchFamily="82" charset="0"/>
              </a:rPr>
              <a:t>Life Going Well</a:t>
            </a:r>
          </a:p>
        </p:txBody>
      </p:sp>
      <p:sp>
        <p:nvSpPr>
          <p:cNvPr id="5" name="TextBox 4"/>
          <p:cNvSpPr txBox="1"/>
          <p:nvPr/>
        </p:nvSpPr>
        <p:spPr>
          <a:xfrm>
            <a:off x="304800" y="2125682"/>
            <a:ext cx="8534400" cy="2308324"/>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a:solidFill>
                  <a:prstClr val="white"/>
                </a:solidFill>
                <a:latin typeface="Tempus Sans ITC" pitchFamily="82" charset="0"/>
              </a:rPr>
              <a:t>Solemn Declaration (v. 4)</a:t>
            </a:r>
          </a:p>
          <a:p>
            <a:pPr marL="571500" indent="-571500">
              <a:buFont typeface="+mj-lt"/>
              <a:buAutoNum type="romanUcPeriod"/>
            </a:pPr>
            <a:r>
              <a:rPr lang="en-US" sz="3600" dirty="0">
                <a:solidFill>
                  <a:prstClr val="white"/>
                </a:solidFill>
                <a:latin typeface="Tempus Sans ITC" pitchFamily="82" charset="0"/>
              </a:rPr>
              <a:t>An Absorbing Attitude (v. 5)</a:t>
            </a:r>
          </a:p>
          <a:p>
            <a:pPr marL="571500" indent="-571500">
              <a:buFont typeface="+mj-lt"/>
              <a:buAutoNum type="romanUcPeriod"/>
            </a:pPr>
            <a:r>
              <a:rPr lang="en-US" sz="3600" dirty="0">
                <a:solidFill>
                  <a:prstClr val="white"/>
                </a:solidFill>
                <a:latin typeface="Tempus Sans ITC" pitchFamily="82" charset="0"/>
              </a:rPr>
              <a:t> A Gracious Responsibility (vv. 6-9)</a:t>
            </a:r>
          </a:p>
          <a:p>
            <a:pPr marL="571500" indent="-571500">
              <a:buFont typeface="+mj-lt"/>
              <a:buAutoNum type="romanUcPeriod"/>
            </a:pPr>
            <a:r>
              <a:rPr lang="en-US" sz="3600" dirty="0">
                <a:solidFill>
                  <a:prstClr val="white"/>
                </a:solidFill>
                <a:latin typeface="Tempus Sans ITC" pitchFamily="82" charset="0"/>
              </a:rPr>
              <a:t> An Unmerited Possession (vv. 10-11)</a:t>
            </a:r>
          </a:p>
        </p:txBody>
      </p:sp>
    </p:spTree>
    <p:extLst>
      <p:ext uri="{BB962C8B-B14F-4D97-AF65-F5344CB8AC3E}">
        <p14:creationId xmlns:p14="http://schemas.microsoft.com/office/powerpoint/2010/main" val="28712648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99"/>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833" r="1666"/>
          <a:stretch/>
        </p:blipFill>
        <p:spPr>
          <a:xfrm rot="21206803">
            <a:off x="453303" y="158213"/>
            <a:ext cx="3106415" cy="1893152"/>
          </a:xfrm>
          <a:prstGeom prst="rect">
            <a:avLst/>
          </a:prstGeom>
          <a:ln>
            <a:noFill/>
          </a:ln>
          <a:effectLst>
            <a:softEdge rad="112500"/>
          </a:effectLst>
        </p:spPr>
      </p:pic>
      <p:sp>
        <p:nvSpPr>
          <p:cNvPr id="15363" name="TextBox 3"/>
          <p:cNvSpPr txBox="1">
            <a:spLocks noChangeArrowheads="1"/>
          </p:cNvSpPr>
          <p:nvPr/>
        </p:nvSpPr>
        <p:spPr bwMode="auto">
          <a:xfrm>
            <a:off x="3657600" y="533400"/>
            <a:ext cx="50292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0" i="0" u="none" strike="noStrike" kern="0" cap="none" spc="0" normalizeH="0" baseline="0" noProof="0">
                <a:ln>
                  <a:noFill/>
                </a:ln>
                <a:solidFill>
                  <a:srgbClr val="002060"/>
                </a:solidFill>
                <a:effectLst/>
                <a:uLnTx/>
                <a:uFillTx/>
                <a:latin typeface="Arial Rounded MT Bold" panose="020F0704030504030204" pitchFamily="34" charset="0"/>
                <a:ea typeface="+mn-ea"/>
                <a:cs typeface="Arial" panose="020B0604020202020204" pitchFamily="34" charset="0"/>
              </a:rPr>
              <a:t>Topics </a:t>
            </a:r>
          </a:p>
        </p:txBody>
      </p:sp>
      <p:sp>
        <p:nvSpPr>
          <p:cNvPr id="15364" name="TextBox 4"/>
          <p:cNvSpPr txBox="1">
            <a:spLocks noChangeArrowheads="1"/>
          </p:cNvSpPr>
          <p:nvPr/>
        </p:nvSpPr>
        <p:spPr bwMode="auto">
          <a:xfrm>
            <a:off x="469075" y="2805868"/>
            <a:ext cx="8217725" cy="95410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Thursday:</a:t>
            </a:r>
            <a:r>
              <a:rPr kumimoji="0" lang="en-US" alt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The Seduction of Joseph</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8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Friday:</a:t>
            </a:r>
            <a:r>
              <a:rPr kumimoji="0" lang="en-US" altLang="en-US" sz="28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8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The Wayward Son Comes Home</a:t>
            </a:r>
          </a:p>
        </p:txBody>
      </p:sp>
      <p:sp>
        <p:nvSpPr>
          <p:cNvPr id="5" name="TextBox 4"/>
          <p:cNvSpPr txBox="1">
            <a:spLocks noChangeArrowheads="1"/>
          </p:cNvSpPr>
          <p:nvPr/>
        </p:nvSpPr>
        <p:spPr bwMode="auto">
          <a:xfrm>
            <a:off x="463137" y="4343400"/>
            <a:ext cx="8229600" cy="83099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1" u="sng" strike="noStrike" kern="0" cap="none" spc="0" normalizeH="0" baseline="0" noProof="0" dirty="0">
                <a:ln>
                  <a:noFill/>
                </a:ln>
                <a:solidFill>
                  <a:srgbClr val="002060"/>
                </a:solidFill>
                <a:effectLst/>
                <a:uLnTx/>
                <a:uFillTx/>
                <a:latin typeface="Times New Roman" panose="02020603050405020304" pitchFamily="18" charset="0"/>
                <a:ea typeface="+mn-ea"/>
                <a:cs typeface="Arial" panose="020B0604020202020204" pitchFamily="34" charset="0"/>
              </a:rPr>
              <a:t>Day Classes</a:t>
            </a:r>
          </a:p>
          <a:p>
            <a:pPr marL="457200" marR="0" lvl="0" indent="-4572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en-US" altLang="en-US" sz="2400" b="1" i="0" u="sng"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Friday:</a:t>
            </a:r>
            <a:r>
              <a:rPr kumimoji="0" lang="en-US" altLang="en-US" sz="24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a:t>
            </a:r>
            <a:r>
              <a:rPr kumimoji="0" lang="en-US" altLang="en-US" sz="2400" b="0" i="1" u="none" strike="noStrike" kern="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 Forgiveness (Matt. 18:21-35)</a:t>
            </a:r>
          </a:p>
        </p:txBody>
      </p:sp>
    </p:spTree>
    <p:extLst>
      <p:ext uri="{BB962C8B-B14F-4D97-AF65-F5344CB8AC3E}">
        <p14:creationId xmlns:p14="http://schemas.microsoft.com/office/powerpoint/2010/main" val="316832806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4"/>
            </a:pPr>
            <a:r>
              <a:rPr lang="en-US" sz="3600" b="1" dirty="0">
                <a:solidFill>
                  <a:srgbClr val="002060"/>
                </a:solidFill>
                <a:latin typeface="Tempus Sans ITC" pitchFamily="82" charset="0"/>
              </a:rPr>
              <a:t>An Unmerited Possession (vv. 10-11)</a:t>
            </a:r>
          </a:p>
        </p:txBody>
      </p:sp>
      <p:sp>
        <p:nvSpPr>
          <p:cNvPr id="3" name="TextBox 2"/>
          <p:cNvSpPr txBox="1"/>
          <p:nvPr/>
        </p:nvSpPr>
        <p:spPr>
          <a:xfrm>
            <a:off x="476864" y="1219200"/>
            <a:ext cx="8229600" cy="4724370"/>
          </a:xfrm>
          <a:prstGeom prst="rect">
            <a:avLst/>
          </a:prstGeom>
          <a:noFill/>
        </p:spPr>
        <p:txBody>
          <a:bodyPr wrap="square" rtlCol="0">
            <a:spAutoFit/>
          </a:bodyPr>
          <a:lstStyle/>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Abundantly blessed</a:t>
            </a:r>
          </a:p>
          <a:p>
            <a:pPr marL="914400" lvl="1" indent="-457200">
              <a:buFont typeface="+mj-lt"/>
              <a:buAutoNum type="arabicPeriod"/>
            </a:pPr>
            <a:r>
              <a:rPr lang="en-US" sz="2400" i="1" dirty="0">
                <a:latin typeface="Arial Narrow" pitchFamily="34" charset="0"/>
              </a:rPr>
              <a:t>Israel – given a land, houses, wells, possessions, etc.</a:t>
            </a:r>
          </a:p>
          <a:p>
            <a:pPr marL="914400" lvl="1" indent="-457200">
              <a:buFont typeface="+mj-lt"/>
              <a:buAutoNum type="arabicPeriod"/>
            </a:pPr>
            <a:r>
              <a:rPr lang="en-US" sz="2400" i="1" dirty="0">
                <a:latin typeface="Arial Narrow" pitchFamily="34" charset="0"/>
              </a:rPr>
              <a:t>We –</a:t>
            </a:r>
          </a:p>
          <a:p>
            <a:pPr marL="1371600" lvl="2" indent="-457200">
              <a:buFont typeface="+mj-lt"/>
              <a:buAutoNum type="alphaLcPeriod"/>
            </a:pPr>
            <a:r>
              <a:rPr lang="en-US" sz="2400" dirty="0">
                <a:latin typeface="Arial Narrow" pitchFamily="34" charset="0"/>
              </a:rPr>
              <a:t>Physical – material (Matt. 6:33)</a:t>
            </a:r>
          </a:p>
          <a:p>
            <a:pPr marL="1371600" lvl="2" indent="-457200">
              <a:buFont typeface="+mj-lt"/>
              <a:buAutoNum type="alphaLcPeriod"/>
            </a:pPr>
            <a:r>
              <a:rPr lang="en-US" sz="2400" dirty="0">
                <a:latin typeface="Arial Narrow" pitchFamily="34" charset="0"/>
              </a:rPr>
              <a:t>Spiritual (Eph. 1:3)</a:t>
            </a:r>
          </a:p>
          <a:p>
            <a:pPr marL="1371600" lvl="2" indent="-457200">
              <a:buFont typeface="+mj-lt"/>
              <a:buAutoNum type="alphaLcPeriod"/>
            </a:pPr>
            <a:endParaRPr lang="en-US" sz="1050" dirty="0">
              <a:latin typeface="Arial Narrow" pitchFamily="34" charset="0"/>
            </a:endParaRPr>
          </a:p>
          <a:p>
            <a:pPr marL="457200" indent="-4572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All is given by God – not of own making</a:t>
            </a:r>
          </a:p>
          <a:p>
            <a:pPr marL="971550" lvl="1" indent="-514350">
              <a:buFont typeface="+mj-lt"/>
              <a:buAutoNum type="arabicPeriod"/>
            </a:pPr>
            <a:r>
              <a:rPr lang="en-US" sz="2400" i="1" dirty="0">
                <a:latin typeface="Arial Narrow" pitchFamily="34" charset="0"/>
              </a:rPr>
              <a:t>Every gift comes from above (Jas. 1:17)</a:t>
            </a:r>
          </a:p>
          <a:p>
            <a:pPr marL="971550" lvl="1" indent="-514350">
              <a:buFont typeface="+mj-lt"/>
              <a:buAutoNum type="arabicPeriod"/>
            </a:pPr>
            <a:r>
              <a:rPr lang="en-US" sz="2400" i="1" dirty="0">
                <a:latin typeface="Arial Narrow" pitchFamily="34" charset="0"/>
              </a:rPr>
              <a:t>Every spiritual blessing (Eph. 1:3)</a:t>
            </a:r>
          </a:p>
          <a:p>
            <a:pPr marL="971550" lvl="1" indent="-514350">
              <a:buFont typeface="+mj-lt"/>
              <a:buAutoNum type="arabicPeriod"/>
            </a:pPr>
            <a:r>
              <a:rPr lang="en-US" sz="2400" i="1" dirty="0">
                <a:latin typeface="Arial Narrow" pitchFamily="34" charset="0"/>
              </a:rPr>
              <a:t>Grace (Titus 3:3-5)</a:t>
            </a:r>
          </a:p>
          <a:p>
            <a:pPr marL="971550" lvl="1" indent="-514350">
              <a:buFont typeface="+mj-lt"/>
              <a:buAutoNum type="arabicPeriod"/>
            </a:pPr>
            <a:endParaRPr lang="en-US" sz="1050" i="1" dirty="0">
              <a:latin typeface="Arial Narrow" pitchFamily="34" charset="0"/>
            </a:endParaRPr>
          </a:p>
          <a:p>
            <a:pPr marL="514350" indent="-51435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When realize how blessed we really are – will see that life is going quite well!</a:t>
            </a:r>
          </a:p>
        </p:txBody>
      </p:sp>
    </p:spTree>
    <p:extLst>
      <p:ext uri="{BB962C8B-B14F-4D97-AF65-F5344CB8AC3E}">
        <p14:creationId xmlns:p14="http://schemas.microsoft.com/office/powerpoint/2010/main" val="4097536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750"/>
                                        <p:tgtEl>
                                          <p:spTgt spid="3">
                                            <p:txEl>
                                              <p:pRg st="1" end="1"/>
                                            </p:txEl>
                                          </p:spTgt>
                                        </p:tgtEl>
                                      </p:cBhvr>
                                    </p:animEffect>
                                    <p:anim calcmode="lin" valueType="num">
                                      <p:cBhvr>
                                        <p:cTn id="16"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750"/>
                                        <p:tgtEl>
                                          <p:spTgt spid="3">
                                            <p:txEl>
                                              <p:pRg st="2" end="2"/>
                                            </p:txEl>
                                          </p:spTgt>
                                        </p:tgtEl>
                                      </p:cBhvr>
                                    </p:animEffect>
                                    <p:anim calcmode="lin" valueType="num">
                                      <p:cBhvr>
                                        <p:cTn id="24"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750"/>
                                        <p:tgtEl>
                                          <p:spTgt spid="3">
                                            <p:txEl>
                                              <p:pRg st="3" end="3"/>
                                            </p:txEl>
                                          </p:spTgt>
                                        </p:tgtEl>
                                      </p:cBhvr>
                                    </p:animEffect>
                                    <p:anim calcmode="lin" valueType="num">
                                      <p:cBhvr>
                                        <p:cTn id="32"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750"/>
                                        <p:tgtEl>
                                          <p:spTgt spid="3">
                                            <p:txEl>
                                              <p:pRg st="4" end="4"/>
                                            </p:txEl>
                                          </p:spTgt>
                                        </p:tgtEl>
                                      </p:cBhvr>
                                    </p:animEffect>
                                    <p:anim calcmode="lin" valueType="num">
                                      <p:cBhvr>
                                        <p:cTn id="40"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750"/>
                                        <p:tgtEl>
                                          <p:spTgt spid="3">
                                            <p:txEl>
                                              <p:pRg st="6" end="6"/>
                                            </p:txEl>
                                          </p:spTgt>
                                        </p:tgtEl>
                                      </p:cBhvr>
                                    </p:animEffect>
                                    <p:anim calcmode="lin" valueType="num">
                                      <p:cBhvr>
                                        <p:cTn id="48"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750"/>
                                        <p:tgtEl>
                                          <p:spTgt spid="3">
                                            <p:txEl>
                                              <p:pRg st="7" end="7"/>
                                            </p:txEl>
                                          </p:spTgt>
                                        </p:tgtEl>
                                      </p:cBhvr>
                                    </p:animEffect>
                                    <p:anim calcmode="lin" valueType="num">
                                      <p:cBhvr>
                                        <p:cTn id="56"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5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8" dur="175" accel="100000" fill="hold">
                                          <p:stCondLst>
                                            <p:cond delay="15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750"/>
                                        <p:tgtEl>
                                          <p:spTgt spid="3">
                                            <p:txEl>
                                              <p:pRg st="8" end="8"/>
                                            </p:txEl>
                                          </p:spTgt>
                                        </p:tgtEl>
                                      </p:cBhvr>
                                    </p:animEffect>
                                    <p:anim calcmode="lin" valueType="num">
                                      <p:cBhvr>
                                        <p:cTn id="64"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575"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66" dur="175" accel="100000" fill="hold">
                                          <p:stCondLst>
                                            <p:cond delay="1575"/>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Effect transition="in" filter="fade">
                                      <p:cBhvr>
                                        <p:cTn id="71" dur="1750"/>
                                        <p:tgtEl>
                                          <p:spTgt spid="3">
                                            <p:txEl>
                                              <p:pRg st="9" end="9"/>
                                            </p:txEl>
                                          </p:spTgt>
                                        </p:tgtEl>
                                      </p:cBhvr>
                                    </p:animEffect>
                                    <p:anim calcmode="lin" valueType="num">
                                      <p:cBhvr>
                                        <p:cTn id="72" dur="175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3" dur="1575" decel="100000" fill="hold"/>
                                        <p:tgtEl>
                                          <p:spTgt spid="3">
                                            <p:txEl>
                                              <p:pRg st="9" end="9"/>
                                            </p:txEl>
                                          </p:spTgt>
                                        </p:tgtEl>
                                        <p:attrNameLst>
                                          <p:attrName>ppt_y</p:attrName>
                                        </p:attrNameLst>
                                      </p:cBhvr>
                                      <p:tavLst>
                                        <p:tav tm="0">
                                          <p:val>
                                            <p:strVal val="#ppt_y+1"/>
                                          </p:val>
                                        </p:tav>
                                        <p:tav tm="100000">
                                          <p:val>
                                            <p:strVal val="#ppt_y-.03"/>
                                          </p:val>
                                        </p:tav>
                                      </p:tavLst>
                                    </p:anim>
                                    <p:anim calcmode="lin" valueType="num">
                                      <p:cBhvr>
                                        <p:cTn id="74" dur="175" accel="100000" fill="hold">
                                          <p:stCondLst>
                                            <p:cond delay="1575"/>
                                          </p:stCondLst>
                                        </p:cTn>
                                        <p:tgtEl>
                                          <p:spTgt spid="3">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750"/>
                                        <p:tgtEl>
                                          <p:spTgt spid="3">
                                            <p:txEl>
                                              <p:pRg st="11" end="11"/>
                                            </p:txEl>
                                          </p:spTgt>
                                        </p:tgtEl>
                                      </p:cBhvr>
                                    </p:animEffect>
                                    <p:anim calcmode="lin" valueType="num">
                                      <p:cBhvr>
                                        <p:cTn id="80" dur="175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1575" decel="100000" fill="hold"/>
                                        <p:tgtEl>
                                          <p:spTgt spid="3">
                                            <p:txEl>
                                              <p:pRg st="11" end="11"/>
                                            </p:txEl>
                                          </p:spTgt>
                                        </p:tgtEl>
                                        <p:attrNameLst>
                                          <p:attrName>ppt_y</p:attrName>
                                        </p:attrNameLst>
                                      </p:cBhvr>
                                      <p:tavLst>
                                        <p:tav tm="0">
                                          <p:val>
                                            <p:strVal val="#ppt_y+1"/>
                                          </p:val>
                                        </p:tav>
                                        <p:tav tm="100000">
                                          <p:val>
                                            <p:strVal val="#ppt_y-.03"/>
                                          </p:val>
                                        </p:tav>
                                      </p:tavLst>
                                    </p:anim>
                                    <p:anim calcmode="lin" valueType="num">
                                      <p:cBhvr>
                                        <p:cTn id="82" dur="175" accel="100000" fill="hold">
                                          <p:stCondLst>
                                            <p:cond delay="1575"/>
                                          </p:stCondLst>
                                        </p:cTn>
                                        <p:tgtEl>
                                          <p:spTgt spid="3">
                                            <p:txEl>
                                              <p:pRg st="11" end="1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a:ln w="11430"/>
                <a:solidFill>
                  <a:prstClr val="white"/>
                </a:solidFill>
                <a:effectLst>
                  <a:outerShdw blurRad="80000" dist="40000" dir="5040000" algn="tl">
                    <a:srgbClr val="000000">
                      <a:alpha val="30000"/>
                    </a:srgbClr>
                  </a:outerShdw>
                </a:effectLst>
                <a:latin typeface="Tempus Sans ITC" pitchFamily="82" charset="0"/>
              </a:rPr>
              <a:t>Life Going Well</a:t>
            </a:r>
          </a:p>
        </p:txBody>
      </p:sp>
      <p:sp>
        <p:nvSpPr>
          <p:cNvPr id="5" name="TextBox 4"/>
          <p:cNvSpPr txBox="1"/>
          <p:nvPr/>
        </p:nvSpPr>
        <p:spPr>
          <a:xfrm>
            <a:off x="304800" y="2125682"/>
            <a:ext cx="8534400" cy="2862322"/>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a:solidFill>
                  <a:prstClr val="white"/>
                </a:solidFill>
                <a:latin typeface="Tempus Sans ITC" pitchFamily="82" charset="0"/>
              </a:rPr>
              <a:t>Solemn Declaration (v. 4)</a:t>
            </a:r>
          </a:p>
          <a:p>
            <a:pPr marL="571500" indent="-571500">
              <a:buFont typeface="+mj-lt"/>
              <a:buAutoNum type="romanUcPeriod"/>
            </a:pPr>
            <a:r>
              <a:rPr lang="en-US" sz="3600" dirty="0">
                <a:solidFill>
                  <a:prstClr val="white"/>
                </a:solidFill>
                <a:latin typeface="Tempus Sans ITC" pitchFamily="82" charset="0"/>
              </a:rPr>
              <a:t>An Absorbing Attitude (v. 5)</a:t>
            </a:r>
          </a:p>
          <a:p>
            <a:pPr marL="571500" indent="-571500">
              <a:buFont typeface="+mj-lt"/>
              <a:buAutoNum type="romanUcPeriod"/>
            </a:pPr>
            <a:r>
              <a:rPr lang="en-US" sz="3600" dirty="0">
                <a:solidFill>
                  <a:prstClr val="white"/>
                </a:solidFill>
                <a:latin typeface="Tempus Sans ITC" pitchFamily="82" charset="0"/>
              </a:rPr>
              <a:t> A Gracious Responsibility (vv. 6-9)</a:t>
            </a:r>
          </a:p>
          <a:p>
            <a:pPr marL="571500" indent="-571500">
              <a:buFont typeface="+mj-lt"/>
              <a:buAutoNum type="romanUcPeriod"/>
            </a:pPr>
            <a:r>
              <a:rPr lang="en-US" sz="3600" dirty="0">
                <a:solidFill>
                  <a:prstClr val="white"/>
                </a:solidFill>
                <a:latin typeface="Tempus Sans ITC" pitchFamily="82" charset="0"/>
              </a:rPr>
              <a:t> An Unmerited Possession (vv. 10-11)</a:t>
            </a:r>
          </a:p>
          <a:p>
            <a:pPr marL="571500" indent="-571500">
              <a:buFont typeface="+mj-lt"/>
              <a:buAutoNum type="romanUcPeriod"/>
            </a:pPr>
            <a:r>
              <a:rPr lang="en-US" sz="3600" dirty="0">
                <a:solidFill>
                  <a:prstClr val="white"/>
                </a:solidFill>
                <a:latin typeface="Tempus Sans ITC" pitchFamily="82" charset="0"/>
              </a:rPr>
              <a:t>A Needful Reminder (v. 12)</a:t>
            </a:r>
          </a:p>
        </p:txBody>
      </p:sp>
    </p:spTree>
    <p:extLst>
      <p:ext uri="{BB962C8B-B14F-4D97-AF65-F5344CB8AC3E}">
        <p14:creationId xmlns:p14="http://schemas.microsoft.com/office/powerpoint/2010/main" val="28712648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5"/>
            </a:pPr>
            <a:r>
              <a:rPr lang="en-US" sz="3600" b="1" dirty="0">
                <a:solidFill>
                  <a:srgbClr val="002060"/>
                </a:solidFill>
                <a:latin typeface="Tempus Sans ITC" pitchFamily="82" charset="0"/>
              </a:rPr>
              <a:t>A Needful Reminder (v. 12)</a:t>
            </a:r>
          </a:p>
        </p:txBody>
      </p:sp>
      <p:sp>
        <p:nvSpPr>
          <p:cNvPr id="3" name="TextBox 2"/>
          <p:cNvSpPr txBox="1"/>
          <p:nvPr/>
        </p:nvSpPr>
        <p:spPr>
          <a:xfrm>
            <a:off x="476864" y="1219200"/>
            <a:ext cx="8229600" cy="4070345"/>
          </a:xfrm>
          <a:prstGeom prst="rect">
            <a:avLst/>
          </a:prstGeom>
          <a:noFill/>
        </p:spPr>
        <p:txBody>
          <a:bodyPr wrap="square" rtlCol="0">
            <a:spAutoFit/>
          </a:bodyPr>
          <a:lstStyle/>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Danger – Tendency to forget God</a:t>
            </a:r>
          </a:p>
          <a:p>
            <a:pPr marL="914400" lvl="1" indent="-457200">
              <a:buFont typeface="+mj-lt"/>
              <a:buAutoNum type="arabicPeriod"/>
            </a:pPr>
            <a:r>
              <a:rPr lang="en-US" sz="2400" i="1" dirty="0">
                <a:latin typeface="Arial Narrow" pitchFamily="34" charset="0"/>
              </a:rPr>
              <a:t> Forget – not don’t remember God – or never think about God</a:t>
            </a:r>
          </a:p>
          <a:p>
            <a:pPr marL="914400" lvl="1" indent="-457200">
              <a:buFont typeface="+mj-lt"/>
              <a:buAutoNum type="arabicPeriod"/>
            </a:pPr>
            <a:r>
              <a:rPr lang="en-US" sz="2400" i="1" dirty="0">
                <a:latin typeface="Arial Narrow" pitchFamily="34" charset="0"/>
              </a:rPr>
              <a:t> Forget = not priority </a:t>
            </a:r>
          </a:p>
          <a:p>
            <a:pPr marL="914400" lvl="1" indent="-457200">
              <a:buFont typeface="+mj-lt"/>
              <a:buAutoNum type="arabicPeriod"/>
            </a:pPr>
            <a:r>
              <a:rPr lang="en-US" sz="2400" i="1" dirty="0">
                <a:latin typeface="Arial Narrow" pitchFamily="34" charset="0"/>
              </a:rPr>
              <a:t>No longer love with ALL our heart (v. 5)</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Prosperity can be a threat to a steadfast faith</a:t>
            </a:r>
          </a:p>
          <a:p>
            <a:pPr marL="914400" lvl="1" indent="-457200">
              <a:buFont typeface="+mj-lt"/>
              <a:buAutoNum type="arabicPeriod"/>
            </a:pPr>
            <a:r>
              <a:rPr lang="en-US" sz="2400" i="1" dirty="0">
                <a:latin typeface="Arial Narrow" pitchFamily="34" charset="0"/>
              </a:rPr>
              <a:t>Prov. 30:7-9 – A danger just as poverty</a:t>
            </a:r>
          </a:p>
          <a:p>
            <a:pPr marL="914400" lvl="1" indent="-457200">
              <a:buFont typeface="+mj-lt"/>
              <a:buAutoNum type="arabicPeriod"/>
            </a:pPr>
            <a:r>
              <a:rPr lang="en-US" sz="2400" i="1" dirty="0">
                <a:latin typeface="Arial Narrow" pitchFamily="34" charset="0"/>
              </a:rPr>
              <a:t>Become so engrossed in material world around us…spiritual matters play second fiddle</a:t>
            </a:r>
          </a:p>
          <a:p>
            <a:pPr marL="914400" lvl="1" indent="-457200">
              <a:buFont typeface="+mj-lt"/>
              <a:buAutoNum type="arabicPeriod"/>
            </a:pPr>
            <a:r>
              <a:rPr lang="en-US" sz="2400" i="1" dirty="0">
                <a:latin typeface="Arial Narrow" pitchFamily="34" charset="0"/>
              </a:rPr>
              <a:t>“Material success could provide the seducing influence to wean them from God” (Donald </a:t>
            </a:r>
            <a:r>
              <a:rPr lang="en-US" sz="2400" i="1" dirty="0" err="1">
                <a:latin typeface="Arial Narrow" pitchFamily="34" charset="0"/>
              </a:rPr>
              <a:t>Ackland</a:t>
            </a:r>
            <a:r>
              <a:rPr lang="en-US" sz="2400" i="1" dirty="0">
                <a:latin typeface="Arial Narrow" pitchFamily="34" charset="0"/>
              </a:rPr>
              <a:t>)</a:t>
            </a:r>
          </a:p>
        </p:txBody>
      </p:sp>
    </p:spTree>
    <p:extLst>
      <p:ext uri="{BB962C8B-B14F-4D97-AF65-F5344CB8AC3E}">
        <p14:creationId xmlns:p14="http://schemas.microsoft.com/office/powerpoint/2010/main" val="4097536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750"/>
                                        <p:tgtEl>
                                          <p:spTgt spid="3">
                                            <p:txEl>
                                              <p:pRg st="1" end="1"/>
                                            </p:txEl>
                                          </p:spTgt>
                                        </p:tgtEl>
                                      </p:cBhvr>
                                    </p:animEffect>
                                    <p:anim calcmode="lin" valueType="num">
                                      <p:cBhvr>
                                        <p:cTn id="16"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750"/>
                                        <p:tgtEl>
                                          <p:spTgt spid="3">
                                            <p:txEl>
                                              <p:pRg st="2" end="2"/>
                                            </p:txEl>
                                          </p:spTgt>
                                        </p:tgtEl>
                                      </p:cBhvr>
                                    </p:animEffect>
                                    <p:anim calcmode="lin" valueType="num">
                                      <p:cBhvr>
                                        <p:cTn id="24"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750"/>
                                        <p:tgtEl>
                                          <p:spTgt spid="3">
                                            <p:txEl>
                                              <p:pRg st="3" end="3"/>
                                            </p:txEl>
                                          </p:spTgt>
                                        </p:tgtEl>
                                      </p:cBhvr>
                                    </p:animEffect>
                                    <p:anim calcmode="lin" valueType="num">
                                      <p:cBhvr>
                                        <p:cTn id="32"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750"/>
                                        <p:tgtEl>
                                          <p:spTgt spid="3">
                                            <p:txEl>
                                              <p:pRg st="5" end="5"/>
                                            </p:txEl>
                                          </p:spTgt>
                                        </p:tgtEl>
                                      </p:cBhvr>
                                    </p:animEffect>
                                    <p:anim calcmode="lin" valueType="num">
                                      <p:cBhvr>
                                        <p:cTn id="40"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750"/>
                                        <p:tgtEl>
                                          <p:spTgt spid="3">
                                            <p:txEl>
                                              <p:pRg st="6" end="6"/>
                                            </p:txEl>
                                          </p:spTgt>
                                        </p:tgtEl>
                                      </p:cBhvr>
                                    </p:animEffect>
                                    <p:anim calcmode="lin" valueType="num">
                                      <p:cBhvr>
                                        <p:cTn id="48"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750"/>
                                        <p:tgtEl>
                                          <p:spTgt spid="3">
                                            <p:txEl>
                                              <p:pRg st="7" end="7"/>
                                            </p:txEl>
                                          </p:spTgt>
                                        </p:tgtEl>
                                      </p:cBhvr>
                                    </p:animEffect>
                                    <p:anim calcmode="lin" valueType="num">
                                      <p:cBhvr>
                                        <p:cTn id="56"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5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8" dur="175" accel="100000" fill="hold">
                                          <p:stCondLst>
                                            <p:cond delay="15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750"/>
                                        <p:tgtEl>
                                          <p:spTgt spid="3">
                                            <p:txEl>
                                              <p:pRg st="8" end="8"/>
                                            </p:txEl>
                                          </p:spTgt>
                                        </p:tgtEl>
                                      </p:cBhvr>
                                    </p:animEffect>
                                    <p:anim calcmode="lin" valueType="num">
                                      <p:cBhvr>
                                        <p:cTn id="64"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575"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66" dur="175" accel="100000" fill="hold">
                                          <p:stCondLst>
                                            <p:cond delay="1575"/>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a:ln w="11430"/>
                <a:solidFill>
                  <a:prstClr val="white"/>
                </a:solidFill>
                <a:effectLst>
                  <a:outerShdw blurRad="80000" dist="40000" dir="5040000" algn="tl">
                    <a:srgbClr val="000000">
                      <a:alpha val="30000"/>
                    </a:srgbClr>
                  </a:outerShdw>
                </a:effectLst>
                <a:latin typeface="Tempus Sans ITC" pitchFamily="82" charset="0"/>
              </a:rPr>
              <a:t>Life Going Well</a:t>
            </a:r>
          </a:p>
        </p:txBody>
      </p:sp>
      <p:sp>
        <p:nvSpPr>
          <p:cNvPr id="5" name="TextBox 4"/>
          <p:cNvSpPr txBox="1"/>
          <p:nvPr/>
        </p:nvSpPr>
        <p:spPr>
          <a:xfrm>
            <a:off x="304800" y="2125682"/>
            <a:ext cx="8534400" cy="3416320"/>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a:solidFill>
                  <a:prstClr val="white"/>
                </a:solidFill>
                <a:latin typeface="Tempus Sans ITC" pitchFamily="82" charset="0"/>
              </a:rPr>
              <a:t>Solemn Declaration (v. 4)</a:t>
            </a:r>
          </a:p>
          <a:p>
            <a:pPr marL="571500" indent="-571500">
              <a:buFont typeface="+mj-lt"/>
              <a:buAutoNum type="romanUcPeriod"/>
            </a:pPr>
            <a:r>
              <a:rPr lang="en-US" sz="3600" dirty="0">
                <a:solidFill>
                  <a:prstClr val="white"/>
                </a:solidFill>
                <a:latin typeface="Tempus Sans ITC" pitchFamily="82" charset="0"/>
              </a:rPr>
              <a:t>An Absorbing Attitude (v. 5)</a:t>
            </a:r>
          </a:p>
          <a:p>
            <a:pPr marL="571500" indent="-571500">
              <a:buFont typeface="+mj-lt"/>
              <a:buAutoNum type="romanUcPeriod"/>
            </a:pPr>
            <a:r>
              <a:rPr lang="en-US" sz="3600" dirty="0">
                <a:solidFill>
                  <a:prstClr val="white"/>
                </a:solidFill>
                <a:latin typeface="Tempus Sans ITC" pitchFamily="82" charset="0"/>
              </a:rPr>
              <a:t> A Gracious Responsibility (vv. 6-9)</a:t>
            </a:r>
          </a:p>
          <a:p>
            <a:pPr marL="571500" indent="-571500">
              <a:buFont typeface="+mj-lt"/>
              <a:buAutoNum type="romanUcPeriod"/>
            </a:pPr>
            <a:r>
              <a:rPr lang="en-US" sz="3600" dirty="0">
                <a:solidFill>
                  <a:prstClr val="white"/>
                </a:solidFill>
                <a:latin typeface="Tempus Sans ITC" pitchFamily="82" charset="0"/>
              </a:rPr>
              <a:t> An Unmerited Possession (vv. 10-11)</a:t>
            </a:r>
          </a:p>
          <a:p>
            <a:pPr marL="571500" indent="-571500">
              <a:buFont typeface="+mj-lt"/>
              <a:buAutoNum type="romanUcPeriod"/>
            </a:pPr>
            <a:r>
              <a:rPr lang="en-US" sz="3600" dirty="0">
                <a:solidFill>
                  <a:prstClr val="white"/>
                </a:solidFill>
                <a:latin typeface="Tempus Sans ITC" pitchFamily="82" charset="0"/>
              </a:rPr>
              <a:t>A Needful Reminder (v. 12)</a:t>
            </a:r>
          </a:p>
          <a:p>
            <a:pPr marL="571500" indent="-571500">
              <a:buFont typeface="+mj-lt"/>
              <a:buAutoNum type="romanUcPeriod"/>
            </a:pPr>
            <a:r>
              <a:rPr lang="en-US" sz="3600" dirty="0">
                <a:solidFill>
                  <a:prstClr val="white"/>
                </a:solidFill>
                <a:latin typeface="Tempus Sans ITC" pitchFamily="82" charset="0"/>
              </a:rPr>
              <a:t> A Conditional Promise (v. 18)</a:t>
            </a:r>
          </a:p>
        </p:txBody>
      </p:sp>
    </p:spTree>
    <p:extLst>
      <p:ext uri="{BB962C8B-B14F-4D97-AF65-F5344CB8AC3E}">
        <p14:creationId xmlns:p14="http://schemas.microsoft.com/office/powerpoint/2010/main" val="28712648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426"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6"/>
            </a:pPr>
            <a:r>
              <a:rPr lang="en-US" sz="3600" b="1" dirty="0">
                <a:solidFill>
                  <a:srgbClr val="002060"/>
                </a:solidFill>
                <a:latin typeface="Tempus Sans ITC" pitchFamily="82" charset="0"/>
              </a:rPr>
              <a:t>A Conditional Promise (v. 18)</a:t>
            </a:r>
          </a:p>
        </p:txBody>
      </p:sp>
      <p:sp>
        <p:nvSpPr>
          <p:cNvPr id="3" name="TextBox 2"/>
          <p:cNvSpPr txBox="1"/>
          <p:nvPr/>
        </p:nvSpPr>
        <p:spPr>
          <a:xfrm>
            <a:off x="476864" y="1219200"/>
            <a:ext cx="8229600" cy="2962349"/>
          </a:xfrm>
          <a:prstGeom prst="rect">
            <a:avLst/>
          </a:prstGeom>
          <a:noFill/>
        </p:spPr>
        <p:txBody>
          <a:bodyPr wrap="square" rtlCol="0">
            <a:spAutoFit/>
          </a:bodyPr>
          <a:lstStyle/>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Promise was two fold:</a:t>
            </a:r>
          </a:p>
          <a:p>
            <a:pPr marL="914400" lvl="1" indent="-457200">
              <a:buFont typeface="+mj-lt"/>
              <a:buAutoNum type="arabicPeriod"/>
            </a:pPr>
            <a:r>
              <a:rPr lang="en-US" sz="2400" i="1" dirty="0">
                <a:latin typeface="Arial Narrow" pitchFamily="34" charset="0"/>
              </a:rPr>
              <a:t>Go in to possess land</a:t>
            </a:r>
          </a:p>
          <a:p>
            <a:pPr marL="914400" lvl="1" indent="-457200">
              <a:buFont typeface="+mj-lt"/>
              <a:buAutoNum type="arabicPeriod"/>
            </a:pPr>
            <a:r>
              <a:rPr lang="en-US" sz="2400" i="1" dirty="0">
                <a:latin typeface="Arial Narrow" pitchFamily="34" charset="0"/>
              </a:rPr>
              <a:t>Be well with you in the land</a:t>
            </a:r>
          </a:p>
          <a:p>
            <a:pPr marL="914400" lvl="1" indent="-457200">
              <a:buFont typeface="+mj-lt"/>
              <a:buAutoNum type="arabicPeriod"/>
            </a:pPr>
            <a:r>
              <a:rPr lang="en-US" sz="2400" i="1" dirty="0">
                <a:latin typeface="Arial Narrow" pitchFamily="34" charset="0"/>
              </a:rPr>
              <a:t>Promises today:</a:t>
            </a:r>
            <a:endParaRPr lang="en-US" sz="2400" dirty="0">
              <a:latin typeface="Arial Narrow" pitchFamily="34" charset="0"/>
            </a:endParaRPr>
          </a:p>
          <a:p>
            <a:pPr marL="1371600" lvl="2" indent="-457200">
              <a:buFont typeface="Arial" pitchFamily="34" charset="0"/>
              <a:buChar char="•"/>
            </a:pPr>
            <a:r>
              <a:rPr lang="en-US" sz="2400" dirty="0">
                <a:latin typeface="Arial Narrow" pitchFamily="34" charset="0"/>
              </a:rPr>
              <a:t>Eternal life (1 John 2:25)</a:t>
            </a:r>
          </a:p>
          <a:p>
            <a:pPr marL="1371600" lvl="2" indent="-457200">
              <a:buFont typeface="Arial" pitchFamily="34" charset="0"/>
              <a:buChar char="•"/>
            </a:pPr>
            <a:r>
              <a:rPr lang="en-US" sz="2400" dirty="0">
                <a:latin typeface="Arial Narrow" pitchFamily="34" charset="0"/>
              </a:rPr>
              <a:t>Hear &amp; answer prayers (1 John 3:22)</a:t>
            </a:r>
          </a:p>
          <a:p>
            <a:pPr marL="800100" lvl="1" indent="-342900">
              <a:buFont typeface="+mj-lt"/>
              <a:buAutoNum type="arabicPeriod"/>
            </a:pPr>
            <a:endParaRPr lang="en-US" sz="1050" i="1" dirty="0">
              <a:latin typeface="Arial Narrow" pitchFamily="34" charset="0"/>
            </a:endParaRPr>
          </a:p>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Conditional – Do good &amp; right in sight of God</a:t>
            </a:r>
          </a:p>
        </p:txBody>
      </p:sp>
    </p:spTree>
    <p:extLst>
      <p:ext uri="{BB962C8B-B14F-4D97-AF65-F5344CB8AC3E}">
        <p14:creationId xmlns:p14="http://schemas.microsoft.com/office/powerpoint/2010/main" val="4097536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750"/>
                                        <p:tgtEl>
                                          <p:spTgt spid="3">
                                            <p:txEl>
                                              <p:pRg st="1" end="1"/>
                                            </p:txEl>
                                          </p:spTgt>
                                        </p:tgtEl>
                                      </p:cBhvr>
                                    </p:animEffect>
                                    <p:anim calcmode="lin" valueType="num">
                                      <p:cBhvr>
                                        <p:cTn id="16" dur="1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750"/>
                                        <p:tgtEl>
                                          <p:spTgt spid="3">
                                            <p:txEl>
                                              <p:pRg st="2" end="2"/>
                                            </p:txEl>
                                          </p:spTgt>
                                        </p:tgtEl>
                                      </p:cBhvr>
                                    </p:animEffect>
                                    <p:anim calcmode="lin" valueType="num">
                                      <p:cBhvr>
                                        <p:cTn id="24"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750"/>
                                        <p:tgtEl>
                                          <p:spTgt spid="3">
                                            <p:txEl>
                                              <p:pRg st="3" end="3"/>
                                            </p:txEl>
                                          </p:spTgt>
                                        </p:tgtEl>
                                      </p:cBhvr>
                                    </p:animEffect>
                                    <p:anim calcmode="lin" valueType="num">
                                      <p:cBhvr>
                                        <p:cTn id="32" dur="1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750"/>
                                        <p:tgtEl>
                                          <p:spTgt spid="3">
                                            <p:txEl>
                                              <p:pRg st="4" end="4"/>
                                            </p:txEl>
                                          </p:spTgt>
                                        </p:tgtEl>
                                      </p:cBhvr>
                                    </p:animEffect>
                                    <p:anim calcmode="lin" valueType="num">
                                      <p:cBhvr>
                                        <p:cTn id="40"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750"/>
                                        <p:tgtEl>
                                          <p:spTgt spid="3">
                                            <p:txEl>
                                              <p:pRg st="5" end="5"/>
                                            </p:txEl>
                                          </p:spTgt>
                                        </p:tgtEl>
                                      </p:cBhvr>
                                    </p:animEffect>
                                    <p:anim calcmode="lin" valueType="num">
                                      <p:cBhvr>
                                        <p:cTn id="48" dur="17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3">
                                            <p:txEl>
                                              <p:pRg st="5" end="5"/>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3">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750"/>
                                        <p:tgtEl>
                                          <p:spTgt spid="3">
                                            <p:txEl>
                                              <p:pRg st="7" end="7"/>
                                            </p:txEl>
                                          </p:spTgt>
                                        </p:tgtEl>
                                      </p:cBhvr>
                                    </p:animEffect>
                                    <p:anim calcmode="lin" valueType="num">
                                      <p:cBhvr>
                                        <p:cTn id="56" dur="17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575" decel="100000" fill="hold"/>
                                        <p:tgtEl>
                                          <p:spTgt spid="3">
                                            <p:txEl>
                                              <p:pRg st="7" end="7"/>
                                            </p:txEl>
                                          </p:spTgt>
                                        </p:tgtEl>
                                        <p:attrNameLst>
                                          <p:attrName>ppt_y</p:attrName>
                                        </p:attrNameLst>
                                      </p:cBhvr>
                                      <p:tavLst>
                                        <p:tav tm="0">
                                          <p:val>
                                            <p:strVal val="#ppt_y+1"/>
                                          </p:val>
                                        </p:tav>
                                        <p:tav tm="100000">
                                          <p:val>
                                            <p:strVal val="#ppt_y-.03"/>
                                          </p:val>
                                        </p:tav>
                                      </p:tavLst>
                                    </p:anim>
                                    <p:anim calcmode="lin" valueType="num">
                                      <p:cBhvr>
                                        <p:cTn id="58" dur="175" accel="100000" fill="hold">
                                          <p:stCondLst>
                                            <p:cond delay="1575"/>
                                          </p:stCondLst>
                                        </p:cTn>
                                        <p:tgtEl>
                                          <p:spTgt spid="3">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a:ln w="11430"/>
                <a:solidFill>
                  <a:prstClr val="white"/>
                </a:solidFill>
                <a:effectLst>
                  <a:outerShdw blurRad="80000" dist="40000" dir="5040000" algn="tl">
                    <a:srgbClr val="000000">
                      <a:alpha val="30000"/>
                    </a:srgbClr>
                  </a:outerShdw>
                </a:effectLst>
                <a:latin typeface="Tempus Sans ITC" pitchFamily="82" charset="0"/>
              </a:rPr>
              <a:t>Life Going Well</a:t>
            </a:r>
          </a:p>
        </p:txBody>
      </p:sp>
      <p:sp>
        <p:nvSpPr>
          <p:cNvPr id="5" name="TextBox 4"/>
          <p:cNvSpPr txBox="1"/>
          <p:nvPr/>
        </p:nvSpPr>
        <p:spPr>
          <a:xfrm>
            <a:off x="304800" y="2125682"/>
            <a:ext cx="8534400" cy="3970318"/>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a:solidFill>
                  <a:prstClr val="white"/>
                </a:solidFill>
                <a:latin typeface="Tempus Sans ITC" pitchFamily="82" charset="0"/>
              </a:rPr>
              <a:t>Solemn Declaration (v. 4)</a:t>
            </a:r>
          </a:p>
          <a:p>
            <a:pPr marL="571500" indent="-571500">
              <a:buFont typeface="+mj-lt"/>
              <a:buAutoNum type="romanUcPeriod"/>
            </a:pPr>
            <a:r>
              <a:rPr lang="en-US" sz="3600" dirty="0">
                <a:solidFill>
                  <a:prstClr val="white"/>
                </a:solidFill>
                <a:latin typeface="Tempus Sans ITC" pitchFamily="82" charset="0"/>
              </a:rPr>
              <a:t>An Absorbing Attitude (v. 5)</a:t>
            </a:r>
          </a:p>
          <a:p>
            <a:pPr marL="571500" indent="-571500">
              <a:buFont typeface="+mj-lt"/>
              <a:buAutoNum type="romanUcPeriod"/>
            </a:pPr>
            <a:r>
              <a:rPr lang="en-US" sz="3600" dirty="0">
                <a:solidFill>
                  <a:prstClr val="white"/>
                </a:solidFill>
                <a:latin typeface="Tempus Sans ITC" pitchFamily="82" charset="0"/>
              </a:rPr>
              <a:t> A Gracious Responsibility (vv. 6-9)</a:t>
            </a:r>
          </a:p>
          <a:p>
            <a:pPr marL="571500" indent="-571500">
              <a:buFont typeface="+mj-lt"/>
              <a:buAutoNum type="romanUcPeriod"/>
            </a:pPr>
            <a:r>
              <a:rPr lang="en-US" sz="3600" dirty="0">
                <a:solidFill>
                  <a:prstClr val="white"/>
                </a:solidFill>
                <a:latin typeface="Tempus Sans ITC" pitchFamily="82" charset="0"/>
              </a:rPr>
              <a:t> An Unmerited Possession (vv. 10-11)</a:t>
            </a:r>
          </a:p>
          <a:p>
            <a:pPr marL="571500" indent="-571500">
              <a:buFont typeface="+mj-lt"/>
              <a:buAutoNum type="romanUcPeriod"/>
            </a:pPr>
            <a:r>
              <a:rPr lang="en-US" sz="3600" dirty="0">
                <a:solidFill>
                  <a:prstClr val="white"/>
                </a:solidFill>
                <a:latin typeface="Tempus Sans ITC" pitchFamily="82" charset="0"/>
              </a:rPr>
              <a:t>A Needful Reminder (v. 12)</a:t>
            </a:r>
          </a:p>
          <a:p>
            <a:pPr marL="571500" indent="-571500">
              <a:buFont typeface="+mj-lt"/>
              <a:buAutoNum type="romanUcPeriod"/>
            </a:pPr>
            <a:r>
              <a:rPr lang="en-US" sz="3600" dirty="0">
                <a:solidFill>
                  <a:prstClr val="white"/>
                </a:solidFill>
                <a:latin typeface="Tempus Sans ITC" pitchFamily="82" charset="0"/>
              </a:rPr>
              <a:t> A Conditional Promise (v. 18)</a:t>
            </a:r>
          </a:p>
          <a:p>
            <a:pPr marL="571500" indent="-571500">
              <a:buFont typeface="+mj-lt"/>
              <a:buAutoNum type="romanUcPeriod"/>
            </a:pPr>
            <a:r>
              <a:rPr lang="en-US" sz="3600" dirty="0">
                <a:solidFill>
                  <a:prstClr val="white"/>
                </a:solidFill>
                <a:latin typeface="Tempus Sans ITC" pitchFamily="82" charset="0"/>
              </a:rPr>
              <a:t> An Expected Testimony (vv. 21-25)</a:t>
            </a:r>
          </a:p>
        </p:txBody>
      </p:sp>
    </p:spTree>
    <p:extLst>
      <p:ext uri="{BB962C8B-B14F-4D97-AF65-F5344CB8AC3E}">
        <p14:creationId xmlns:p14="http://schemas.microsoft.com/office/powerpoint/2010/main" val="28712648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857250" indent="-857250" algn="ctr">
              <a:buFont typeface="+mj-lt"/>
              <a:buAutoNum type="romanUcPeriod" startAt="7"/>
            </a:pPr>
            <a:r>
              <a:rPr lang="en-US" sz="3600" b="1" dirty="0">
                <a:solidFill>
                  <a:srgbClr val="002060"/>
                </a:solidFill>
                <a:latin typeface="Tempus Sans ITC" pitchFamily="82" charset="0"/>
              </a:rPr>
              <a:t>An Expected Testimony (vv. 21-25)</a:t>
            </a:r>
          </a:p>
        </p:txBody>
      </p:sp>
      <p:sp>
        <p:nvSpPr>
          <p:cNvPr id="3" name="TextBox 2"/>
          <p:cNvSpPr txBox="1"/>
          <p:nvPr/>
        </p:nvSpPr>
        <p:spPr>
          <a:xfrm>
            <a:off x="476864" y="1341343"/>
            <a:ext cx="8229600" cy="3916457"/>
          </a:xfrm>
          <a:prstGeom prst="rect">
            <a:avLst/>
          </a:prstGeom>
          <a:noFill/>
        </p:spPr>
        <p:txBody>
          <a:bodyPr wrap="square" rtlCol="0">
            <a:spAutoFit/>
          </a:bodyPr>
          <a:lstStyle/>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A remembrance of their past condition</a:t>
            </a:r>
            <a:r>
              <a:rPr lang="en-US" sz="2800" dirty="0">
                <a:latin typeface="Arial Narrow" pitchFamily="34" charset="0"/>
              </a:rPr>
              <a:t> (v. 21)</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An acknowledgement of the Lord’s righteous judgment against sin</a:t>
            </a:r>
            <a:r>
              <a:rPr lang="en-US" sz="2800" dirty="0">
                <a:latin typeface="Arial Narrow" pitchFamily="34" charset="0"/>
              </a:rPr>
              <a:t> (v. 22)</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A declaration of his power to save</a:t>
            </a:r>
            <a:r>
              <a:rPr lang="en-US" sz="2800" dirty="0">
                <a:latin typeface="Arial Narrow" pitchFamily="34" charset="0"/>
              </a:rPr>
              <a:t> (v. 23)</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An assurance of his faithfulness to his word</a:t>
            </a:r>
            <a:r>
              <a:rPr lang="en-US" sz="2800" dirty="0">
                <a:latin typeface="Arial Narrow" pitchFamily="34" charset="0"/>
              </a:rPr>
              <a:t> (v. 23)</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A warning against departure</a:t>
            </a:r>
            <a:r>
              <a:rPr lang="en-US" sz="2800" dirty="0">
                <a:solidFill>
                  <a:srgbClr val="0070C0"/>
                </a:solidFill>
                <a:latin typeface="Arial Narrow" pitchFamily="34" charset="0"/>
              </a:rPr>
              <a:t> </a:t>
            </a:r>
            <a:r>
              <a:rPr lang="en-US" sz="2800" dirty="0">
                <a:latin typeface="Arial Narrow" pitchFamily="34" charset="0"/>
              </a:rPr>
              <a:t>(v. 24)</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An encouragement to careful obedience</a:t>
            </a:r>
            <a:r>
              <a:rPr lang="en-US" sz="2800" dirty="0">
                <a:latin typeface="Arial Narrow" pitchFamily="34" charset="0"/>
              </a:rPr>
              <a:t> (v. 25)</a:t>
            </a:r>
            <a:endParaRPr lang="en-US" sz="2400" dirty="0">
              <a:latin typeface="Arial Narrow" pitchFamily="34" charset="0"/>
            </a:endParaRPr>
          </a:p>
        </p:txBody>
      </p:sp>
      <p:grpSp>
        <p:nvGrpSpPr>
          <p:cNvPr id="5" name="Group 4"/>
          <p:cNvGrpSpPr/>
          <p:nvPr/>
        </p:nvGrpSpPr>
        <p:grpSpPr>
          <a:xfrm>
            <a:off x="1152832" y="5486400"/>
            <a:ext cx="6778728" cy="1253613"/>
            <a:chOff x="1152832" y="5486400"/>
            <a:chExt cx="6778728" cy="1253613"/>
          </a:xfrm>
        </p:grpSpPr>
        <p:pic>
          <p:nvPicPr>
            <p:cNvPr id="5122" name="Picture 2" descr="http://t0.gstatic.com/images?q=tbn:ANd9GcRlCT1UKmtR6vDNs67XduqTQKEiit1y9OSXVFiZZOpfgW_kFUEq"/>
            <p:cNvPicPr>
              <a:picLocks noChangeAspect="1" noChangeArrowheads="1"/>
            </p:cNvPicPr>
            <p:nvPr/>
          </p:nvPicPr>
          <p:blipFill rotWithShape="1">
            <a:blip r:embed="rId2">
              <a:extLst>
                <a:ext uri="{28A0092B-C50C-407E-A947-70E740481C1C}">
                  <a14:useLocalDpi xmlns:a14="http://schemas.microsoft.com/office/drawing/2010/main" val="0"/>
                </a:ext>
              </a:extLst>
            </a:blip>
            <a:srcRect t="20381" b="12125"/>
            <a:stretch/>
          </p:blipFill>
          <p:spPr bwMode="auto">
            <a:xfrm>
              <a:off x="1152832" y="5486400"/>
              <a:ext cx="2457450" cy="12536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8160" y="5673040"/>
              <a:ext cx="4343400" cy="954107"/>
            </a:xfrm>
            <a:prstGeom prst="rect">
              <a:avLst/>
            </a:prstGeom>
            <a:noFill/>
          </p:spPr>
          <p:txBody>
            <a:bodyPr wrap="square" rtlCol="0">
              <a:spAutoFit/>
            </a:bodyPr>
            <a:lstStyle/>
            <a:p>
              <a:pPr algn="ctr"/>
              <a:r>
                <a:rPr lang="en-US" sz="2800" b="1" i="1" dirty="0"/>
                <a:t>Teach that to your children</a:t>
              </a:r>
            </a:p>
            <a:p>
              <a:pPr algn="ctr"/>
              <a:r>
                <a:rPr lang="en-US" sz="2800" b="1" i="1" dirty="0"/>
                <a:t>Life is going well!</a:t>
              </a:r>
            </a:p>
          </p:txBody>
        </p:sp>
      </p:grpSp>
    </p:spTree>
    <p:extLst>
      <p:ext uri="{BB962C8B-B14F-4D97-AF65-F5344CB8AC3E}">
        <p14:creationId xmlns:p14="http://schemas.microsoft.com/office/powerpoint/2010/main" val="4097536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750"/>
                                        <p:tgtEl>
                                          <p:spTgt spid="3">
                                            <p:txEl>
                                              <p:pRg st="0" end="0"/>
                                            </p:txEl>
                                          </p:spTgt>
                                        </p:tgtEl>
                                      </p:cBhvr>
                                    </p:animEffect>
                                    <p:anim calcmode="lin" valueType="num">
                                      <p:cBhvr>
                                        <p:cTn id="8" dur="1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750"/>
                                        <p:tgtEl>
                                          <p:spTgt spid="3">
                                            <p:txEl>
                                              <p:pRg st="2" end="2"/>
                                            </p:txEl>
                                          </p:spTgt>
                                        </p:tgtEl>
                                      </p:cBhvr>
                                    </p:animEffect>
                                    <p:anim calcmode="lin" valueType="num">
                                      <p:cBhvr>
                                        <p:cTn id="16" dur="1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750"/>
                                        <p:tgtEl>
                                          <p:spTgt spid="3">
                                            <p:txEl>
                                              <p:pRg st="4" end="4"/>
                                            </p:txEl>
                                          </p:spTgt>
                                        </p:tgtEl>
                                      </p:cBhvr>
                                    </p:animEffect>
                                    <p:anim calcmode="lin" valueType="num">
                                      <p:cBhvr>
                                        <p:cTn id="24" dur="1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750"/>
                                        <p:tgtEl>
                                          <p:spTgt spid="3">
                                            <p:txEl>
                                              <p:pRg st="6" end="6"/>
                                            </p:txEl>
                                          </p:spTgt>
                                        </p:tgtEl>
                                      </p:cBhvr>
                                    </p:animEffect>
                                    <p:anim calcmode="lin" valueType="num">
                                      <p:cBhvr>
                                        <p:cTn id="32" dur="17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3">
                                            <p:txEl>
                                              <p:pRg st="6" end="6"/>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3">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750"/>
                                        <p:tgtEl>
                                          <p:spTgt spid="3">
                                            <p:txEl>
                                              <p:pRg st="8" end="8"/>
                                            </p:txEl>
                                          </p:spTgt>
                                        </p:tgtEl>
                                      </p:cBhvr>
                                    </p:animEffect>
                                    <p:anim calcmode="lin" valueType="num">
                                      <p:cBhvr>
                                        <p:cTn id="40" dur="175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3">
                                            <p:txEl>
                                              <p:pRg st="8" end="8"/>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3">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750"/>
                                        <p:tgtEl>
                                          <p:spTgt spid="3">
                                            <p:txEl>
                                              <p:pRg st="10" end="10"/>
                                            </p:txEl>
                                          </p:spTgt>
                                        </p:tgtEl>
                                      </p:cBhvr>
                                    </p:animEffect>
                                    <p:anim calcmode="lin" valueType="num">
                                      <p:cBhvr>
                                        <p:cTn id="48" dur="175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3">
                                            <p:txEl>
                                              <p:pRg st="10" end="10"/>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3">
                                            <p:txEl>
                                              <p:pRg st="10" end="10"/>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a:ln w="11430"/>
                <a:solidFill>
                  <a:prstClr val="white"/>
                </a:solidFill>
                <a:effectLst>
                  <a:outerShdw blurRad="80000" dist="40000" dir="5040000" algn="tl">
                    <a:srgbClr val="000000">
                      <a:alpha val="30000"/>
                    </a:srgbClr>
                  </a:outerShdw>
                </a:effectLst>
                <a:latin typeface="Tempus Sans ITC" pitchFamily="82" charset="0"/>
              </a:rPr>
              <a:t>Life Going Well</a:t>
            </a:r>
          </a:p>
        </p:txBody>
      </p:sp>
      <p:sp>
        <p:nvSpPr>
          <p:cNvPr id="5" name="TextBox 4"/>
          <p:cNvSpPr txBox="1"/>
          <p:nvPr/>
        </p:nvSpPr>
        <p:spPr>
          <a:xfrm>
            <a:off x="304800" y="2125682"/>
            <a:ext cx="8534400" cy="3970318"/>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a:solidFill>
                  <a:prstClr val="white"/>
                </a:solidFill>
                <a:latin typeface="Tempus Sans ITC" pitchFamily="82" charset="0"/>
              </a:rPr>
              <a:t>Solemn Declaration (v. 4)</a:t>
            </a:r>
          </a:p>
          <a:p>
            <a:pPr marL="571500" indent="-571500">
              <a:buFont typeface="+mj-lt"/>
              <a:buAutoNum type="romanUcPeriod"/>
            </a:pPr>
            <a:r>
              <a:rPr lang="en-US" sz="3600" dirty="0">
                <a:solidFill>
                  <a:prstClr val="white"/>
                </a:solidFill>
                <a:latin typeface="Tempus Sans ITC" pitchFamily="82" charset="0"/>
              </a:rPr>
              <a:t>An Absorbing Attitude (v. 5)</a:t>
            </a:r>
          </a:p>
          <a:p>
            <a:pPr marL="571500" indent="-571500">
              <a:buFont typeface="+mj-lt"/>
              <a:buAutoNum type="romanUcPeriod"/>
            </a:pPr>
            <a:r>
              <a:rPr lang="en-US" sz="3600" dirty="0">
                <a:solidFill>
                  <a:prstClr val="white"/>
                </a:solidFill>
                <a:latin typeface="Tempus Sans ITC" pitchFamily="82" charset="0"/>
              </a:rPr>
              <a:t> A Gracious Responsibility (vv. 6-9)</a:t>
            </a:r>
          </a:p>
          <a:p>
            <a:pPr marL="571500" indent="-571500">
              <a:buFont typeface="+mj-lt"/>
              <a:buAutoNum type="romanUcPeriod"/>
            </a:pPr>
            <a:r>
              <a:rPr lang="en-US" sz="3600" dirty="0">
                <a:solidFill>
                  <a:prstClr val="white"/>
                </a:solidFill>
                <a:latin typeface="Tempus Sans ITC" pitchFamily="82" charset="0"/>
              </a:rPr>
              <a:t> An Unmerited Possession (vv. 10-11)</a:t>
            </a:r>
          </a:p>
          <a:p>
            <a:pPr marL="571500" indent="-571500">
              <a:buFont typeface="+mj-lt"/>
              <a:buAutoNum type="romanUcPeriod"/>
            </a:pPr>
            <a:r>
              <a:rPr lang="en-US" sz="3600" dirty="0">
                <a:solidFill>
                  <a:prstClr val="white"/>
                </a:solidFill>
                <a:latin typeface="Tempus Sans ITC" pitchFamily="82" charset="0"/>
              </a:rPr>
              <a:t>A Needful Reminder (v. 12)</a:t>
            </a:r>
          </a:p>
          <a:p>
            <a:pPr marL="571500" indent="-571500">
              <a:buFont typeface="+mj-lt"/>
              <a:buAutoNum type="romanUcPeriod"/>
            </a:pPr>
            <a:r>
              <a:rPr lang="en-US" sz="3600" dirty="0">
                <a:solidFill>
                  <a:prstClr val="white"/>
                </a:solidFill>
                <a:latin typeface="Tempus Sans ITC" pitchFamily="82" charset="0"/>
              </a:rPr>
              <a:t> A Conditional Promise (v. 18)</a:t>
            </a:r>
          </a:p>
          <a:p>
            <a:pPr marL="571500" indent="-571500">
              <a:buFont typeface="+mj-lt"/>
              <a:buAutoNum type="romanUcPeriod"/>
            </a:pPr>
            <a:r>
              <a:rPr lang="en-US" sz="3600" dirty="0">
                <a:solidFill>
                  <a:prstClr val="white"/>
                </a:solidFill>
                <a:latin typeface="Tempus Sans ITC" pitchFamily="82" charset="0"/>
              </a:rPr>
              <a:t> An Expected Testimony (vv. 21-25)</a:t>
            </a:r>
          </a:p>
        </p:txBody>
      </p:sp>
    </p:spTree>
    <p:extLst>
      <p:ext uri="{BB962C8B-B14F-4D97-AF65-F5344CB8AC3E}">
        <p14:creationId xmlns:p14="http://schemas.microsoft.com/office/powerpoint/2010/main" val="287126481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5259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57200"/>
            <a:ext cx="8382000" cy="6032421"/>
          </a:xfrm>
          <a:prstGeom prst="rect">
            <a:avLst/>
          </a:prstGeom>
          <a:solidFill>
            <a:srgbClr val="FFFFFF">
              <a:alpha val="76078"/>
            </a:srgbClr>
          </a:solidFill>
        </p:spPr>
        <p:txBody>
          <a:bodyPr wrap="square" rtlCol="0">
            <a:spAutoFit/>
          </a:bodyPr>
          <a:lstStyle/>
          <a:p>
            <a:pPr algn="ctr"/>
            <a:r>
              <a:rPr lang="en-US" sz="3200" b="1" dirty="0">
                <a:latin typeface="Times New Roman" pitchFamily="18" charset="0"/>
                <a:cs typeface="Times New Roman" pitchFamily="18" charset="0"/>
              </a:rPr>
              <a:t>Deut. 6:1-3</a:t>
            </a:r>
          </a:p>
          <a:p>
            <a:endParaRPr lang="en-US" dirty="0">
              <a:latin typeface="Times New Roman" pitchFamily="18" charset="0"/>
              <a:cs typeface="Times New Roman" pitchFamily="18" charset="0"/>
            </a:endParaRPr>
          </a:p>
          <a:p>
            <a:r>
              <a:rPr lang="en-US" sz="2400" dirty="0">
                <a:latin typeface="Times New Roman" pitchFamily="18" charset="0"/>
                <a:cs typeface="Times New Roman" pitchFamily="18" charset="0"/>
              </a:rPr>
              <a:t>1 "Now this is the commandment, and these are the statutes and judgments which the LORD your God has commanded to teach you, that you may observe them in the land which you are crossing over to possess,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2 that you may fear the LORD your God, to keep all His statutes and His commandments which I command you, you and your son and your grandson, all the days of your life, and that your days may be prolonged. </a:t>
            </a:r>
          </a:p>
          <a:p>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3 Therefore hear, O Israel, and be careful to observe it, that it may be well with you, and that you may multiply greatly as the LORD God of your fathers has promised you--'a land flowing with milk and honey.' </a:t>
            </a:r>
          </a:p>
        </p:txBody>
      </p:sp>
    </p:spTree>
    <p:extLst>
      <p:ext uri="{BB962C8B-B14F-4D97-AF65-F5344CB8AC3E}">
        <p14:creationId xmlns:p14="http://schemas.microsoft.com/office/powerpoint/2010/main" val="305946316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3048000" cy="6247864"/>
          </a:xfrm>
          <a:prstGeom prst="rect">
            <a:avLst/>
          </a:prstGeom>
          <a:solidFill>
            <a:srgbClr val="FFFFFF">
              <a:alpha val="76078"/>
            </a:srgbClr>
          </a:solidFill>
        </p:spPr>
        <p:txBody>
          <a:bodyPr wrap="square" rtlCol="0">
            <a:spAutoFit/>
          </a:bodyPr>
          <a:lstStyle/>
          <a:p>
            <a:pPr algn="ctr"/>
            <a:r>
              <a:rPr lang="en-US" sz="2000" b="1" dirty="0">
                <a:latin typeface="Times New Roman" pitchFamily="18" charset="0"/>
                <a:cs typeface="Times New Roman" pitchFamily="18" charset="0"/>
              </a:rPr>
              <a:t>Deut. 6:1-3</a:t>
            </a:r>
          </a:p>
          <a:p>
            <a:endParaRPr lang="en-US" sz="1200" dirty="0">
              <a:latin typeface="Times New Roman" pitchFamily="18" charset="0"/>
              <a:cs typeface="Times New Roman" pitchFamily="18" charset="0"/>
            </a:endParaRPr>
          </a:p>
          <a:p>
            <a:r>
              <a:rPr lang="en-US" sz="1600" dirty="0">
                <a:latin typeface="Times New Roman" pitchFamily="18" charset="0"/>
                <a:cs typeface="Times New Roman" pitchFamily="18" charset="0"/>
              </a:rPr>
              <a:t>1 "Now this is the commandment, and these are the statutes and judgments which the LORD your God has commanded to teach you, that you may observe them in the land which you are crossing over to possess, </a:t>
            </a:r>
          </a:p>
          <a:p>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2 that you may fear the LORD your God, to keep all His statutes and His commandments which I command you, you and your son and your grandson, all the days of your life, and that your days may be prolonged. </a:t>
            </a:r>
          </a:p>
          <a:p>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3 Therefore hear, O Israel, and be careful to observe it, that it may be well with you, and that you may multiply greatly as the LORD God of your fathers has promised you--'a land flowing with milk and honey.' </a:t>
            </a:r>
          </a:p>
        </p:txBody>
      </p:sp>
      <p:sp>
        <p:nvSpPr>
          <p:cNvPr id="3" name="TextBox 2"/>
          <p:cNvSpPr txBox="1"/>
          <p:nvPr/>
        </p:nvSpPr>
        <p:spPr>
          <a:xfrm>
            <a:off x="3733800" y="683567"/>
            <a:ext cx="5181600" cy="2508379"/>
          </a:xfrm>
          <a:prstGeom prst="rect">
            <a:avLst/>
          </a:prstGeom>
          <a:noFill/>
        </p:spPr>
        <p:txBody>
          <a:bodyPr wrap="square" rtlCol="0">
            <a:spAutoFit/>
          </a:bodyPr>
          <a:lstStyle/>
          <a:p>
            <a:pPr marL="285750" indent="-285750">
              <a:buFont typeface="Arial" pitchFamily="34" charset="0"/>
              <a:buChar char="•"/>
            </a:pPr>
            <a:r>
              <a:rPr lang="en-US" sz="3200" dirty="0">
                <a:solidFill>
                  <a:schemeClr val="bg1"/>
                </a:solidFill>
                <a:effectLst>
                  <a:outerShdw blurRad="38100" dist="38100" dir="2700000" algn="tl">
                    <a:srgbClr val="000000">
                      <a:alpha val="43137"/>
                    </a:srgbClr>
                  </a:outerShdw>
                </a:effectLst>
                <a:latin typeface="Arial Narrow" pitchFamily="34" charset="0"/>
              </a:rPr>
              <a:t>Introduction to rest of chapter</a:t>
            </a:r>
          </a:p>
          <a:p>
            <a:pPr marL="285750" indent="-285750">
              <a:buFont typeface="Arial" pitchFamily="34" charset="0"/>
              <a:buChar char="•"/>
            </a:pPr>
            <a:endParaRPr lang="en-US" sz="1050" dirty="0">
              <a:solidFill>
                <a:schemeClr val="bg1"/>
              </a:solidFill>
              <a:effectLst>
                <a:outerShdw blurRad="38100" dist="38100" dir="2700000" algn="tl">
                  <a:srgbClr val="000000">
                    <a:alpha val="43137"/>
                  </a:srgbClr>
                </a:outerShdw>
              </a:effectLst>
              <a:latin typeface="Arial Narrow" pitchFamily="34" charset="0"/>
            </a:endParaRPr>
          </a:p>
          <a:p>
            <a:pPr marL="285750" indent="-285750">
              <a:buFont typeface="Arial" pitchFamily="34" charset="0"/>
              <a:buChar char="•"/>
            </a:pPr>
            <a:r>
              <a:rPr lang="en-US" sz="3200" dirty="0">
                <a:solidFill>
                  <a:schemeClr val="bg1"/>
                </a:solidFill>
                <a:effectLst>
                  <a:outerShdw blurRad="38100" dist="38100" dir="2700000" algn="tl">
                    <a:srgbClr val="000000">
                      <a:alpha val="43137"/>
                    </a:srgbClr>
                  </a:outerShdw>
                </a:effectLst>
                <a:latin typeface="Arial Narrow" pitchFamily="34" charset="0"/>
              </a:rPr>
              <a:t>God given his word – taught</a:t>
            </a:r>
            <a:endParaRPr lang="en-US" sz="2400" dirty="0">
              <a:solidFill>
                <a:schemeClr val="bg1"/>
              </a:solidFill>
              <a:effectLst>
                <a:outerShdw blurRad="38100" dist="38100" dir="2700000" algn="tl">
                  <a:srgbClr val="000000">
                    <a:alpha val="43137"/>
                  </a:srgbClr>
                </a:outerShdw>
              </a:effectLst>
              <a:latin typeface="Arial Narrow" pitchFamily="34" charset="0"/>
            </a:endParaRPr>
          </a:p>
          <a:p>
            <a:pPr marL="914400" lvl="1" indent="-457200">
              <a:buFont typeface="Wingdings" pitchFamily="2" charset="2"/>
              <a:buChar char="ü"/>
            </a:pPr>
            <a:r>
              <a:rPr lang="en-US" sz="2400" i="1" dirty="0">
                <a:solidFill>
                  <a:schemeClr val="bg1"/>
                </a:solidFill>
                <a:effectLst>
                  <a:outerShdw blurRad="38100" dist="38100" dir="2700000" algn="tl">
                    <a:srgbClr val="000000">
                      <a:alpha val="43137"/>
                    </a:srgbClr>
                  </a:outerShdw>
                </a:effectLst>
                <a:latin typeface="Arial Narrow" pitchFamily="34" charset="0"/>
              </a:rPr>
              <a:t>“Commandment” – told do to</a:t>
            </a:r>
          </a:p>
          <a:p>
            <a:pPr marL="914400" lvl="1" indent="-457200">
              <a:buFont typeface="Wingdings" pitchFamily="2" charset="2"/>
              <a:buChar char="ü"/>
            </a:pPr>
            <a:r>
              <a:rPr lang="en-US" sz="2400" i="1" dirty="0">
                <a:solidFill>
                  <a:schemeClr val="bg1"/>
                </a:solidFill>
                <a:effectLst>
                  <a:outerShdw blurRad="38100" dist="38100" dir="2700000" algn="tl">
                    <a:srgbClr val="000000">
                      <a:alpha val="43137"/>
                    </a:srgbClr>
                  </a:outerShdw>
                </a:effectLst>
                <a:latin typeface="Arial Narrow" pitchFamily="34" charset="0"/>
              </a:rPr>
              <a:t>“Statutes” - regulations</a:t>
            </a:r>
          </a:p>
          <a:p>
            <a:pPr marL="914400" lvl="1" indent="-457200">
              <a:buFont typeface="Wingdings" pitchFamily="2" charset="2"/>
              <a:buChar char="ü"/>
            </a:pPr>
            <a:r>
              <a:rPr lang="en-US" sz="2400" i="1" dirty="0">
                <a:solidFill>
                  <a:schemeClr val="bg1"/>
                </a:solidFill>
                <a:effectLst>
                  <a:outerShdw blurRad="38100" dist="38100" dir="2700000" algn="tl">
                    <a:srgbClr val="000000">
                      <a:alpha val="43137"/>
                    </a:srgbClr>
                  </a:outerShdw>
                </a:effectLst>
                <a:latin typeface="Arial Narrow" pitchFamily="34" charset="0"/>
              </a:rPr>
              <a:t>“Judgments” – verdict pronounced</a:t>
            </a:r>
          </a:p>
          <a:p>
            <a:pPr marL="914400" lvl="1" indent="-457200">
              <a:buFont typeface="Wingdings" pitchFamily="2" charset="2"/>
              <a:buChar char="ü"/>
            </a:pPr>
            <a:endParaRPr lang="en-US" sz="1050" dirty="0">
              <a:solidFill>
                <a:schemeClr val="bg1"/>
              </a:solidFill>
              <a:effectLst>
                <a:outerShdw blurRad="38100" dist="38100" dir="2700000" algn="tl">
                  <a:srgbClr val="000000">
                    <a:alpha val="43137"/>
                  </a:srgbClr>
                </a:outerShdw>
              </a:effectLst>
              <a:latin typeface="Arial Narrow" pitchFamily="34" charset="0"/>
            </a:endParaRPr>
          </a:p>
        </p:txBody>
      </p:sp>
      <p:grpSp>
        <p:nvGrpSpPr>
          <p:cNvPr id="8" name="Group 7"/>
          <p:cNvGrpSpPr/>
          <p:nvPr/>
        </p:nvGrpSpPr>
        <p:grpSpPr>
          <a:xfrm>
            <a:off x="304800" y="1828800"/>
            <a:ext cx="2362200" cy="3733800"/>
            <a:chOff x="304800" y="1828800"/>
            <a:chExt cx="2362200" cy="3733800"/>
          </a:xfrm>
        </p:grpSpPr>
        <p:sp>
          <p:nvSpPr>
            <p:cNvPr id="4" name="Oval 3"/>
            <p:cNvSpPr/>
            <p:nvPr/>
          </p:nvSpPr>
          <p:spPr>
            <a:xfrm>
              <a:off x="304800" y="1828800"/>
              <a:ext cx="685800" cy="304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p:cNvSpPr/>
            <p:nvPr/>
          </p:nvSpPr>
          <p:spPr>
            <a:xfrm>
              <a:off x="372397" y="2743200"/>
              <a:ext cx="685800" cy="304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981200" y="4953000"/>
              <a:ext cx="685800" cy="304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828800" y="5257800"/>
              <a:ext cx="685800" cy="30480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3733800" y="3048000"/>
            <a:ext cx="4876800" cy="3016210"/>
          </a:xfrm>
          <a:prstGeom prst="rect">
            <a:avLst/>
          </a:prstGeom>
          <a:noFill/>
        </p:spPr>
        <p:txBody>
          <a:bodyPr wrap="square" rtlCol="0">
            <a:spAutoFit/>
          </a:bodyPr>
          <a:lstStyle/>
          <a:p>
            <a:pPr marL="457200" indent="-457200">
              <a:buFont typeface="Arial" pitchFamily="34" charset="0"/>
              <a:buChar char="•"/>
            </a:pPr>
            <a:r>
              <a:rPr lang="en-US" sz="3200" dirty="0">
                <a:solidFill>
                  <a:schemeClr val="bg1"/>
                </a:solidFill>
                <a:effectLst>
                  <a:outerShdw blurRad="38100" dist="38100" dir="2700000" algn="tl">
                    <a:srgbClr val="000000">
                      <a:alpha val="43137"/>
                    </a:srgbClr>
                  </a:outerShdw>
                </a:effectLst>
                <a:latin typeface="Arial Narrow" pitchFamily="34" charset="0"/>
              </a:rPr>
              <a:t>That:</a:t>
            </a:r>
            <a:endParaRPr lang="en-US" sz="2400" dirty="0">
              <a:solidFill>
                <a:schemeClr val="bg1"/>
              </a:solidFill>
              <a:effectLst>
                <a:outerShdw blurRad="38100" dist="38100" dir="2700000" algn="tl">
                  <a:srgbClr val="000000">
                    <a:alpha val="43137"/>
                  </a:srgbClr>
                </a:outerShdw>
              </a:effectLst>
              <a:latin typeface="Arial Narrow" pitchFamily="34" charset="0"/>
            </a:endParaRPr>
          </a:p>
          <a:p>
            <a:pPr marL="914400" lvl="1" indent="-457200">
              <a:buFont typeface="Wingdings" pitchFamily="2" charset="2"/>
              <a:buChar char="ü"/>
            </a:pPr>
            <a:r>
              <a:rPr lang="en-US" sz="2800" i="1" dirty="0">
                <a:solidFill>
                  <a:schemeClr val="bg1"/>
                </a:solidFill>
                <a:effectLst>
                  <a:outerShdw blurRad="38100" dist="38100" dir="2700000" algn="tl">
                    <a:srgbClr val="000000">
                      <a:alpha val="43137"/>
                    </a:srgbClr>
                  </a:outerShdw>
                </a:effectLst>
                <a:latin typeface="Arial Narrow" pitchFamily="34" charset="0"/>
              </a:rPr>
              <a:t>May observe them (v. 1)</a:t>
            </a:r>
          </a:p>
          <a:p>
            <a:pPr marL="914400" lvl="1" indent="-457200">
              <a:buFont typeface="Wingdings" pitchFamily="2" charset="2"/>
              <a:buChar char="ü"/>
            </a:pPr>
            <a:r>
              <a:rPr lang="en-US" sz="2800" i="1" dirty="0">
                <a:solidFill>
                  <a:schemeClr val="bg1"/>
                </a:solidFill>
                <a:effectLst>
                  <a:outerShdw blurRad="38100" dist="38100" dir="2700000" algn="tl">
                    <a:srgbClr val="000000">
                      <a:alpha val="43137"/>
                    </a:srgbClr>
                  </a:outerShdw>
                </a:effectLst>
                <a:latin typeface="Arial Narrow" pitchFamily="34" charset="0"/>
              </a:rPr>
              <a:t>May fear God (v. 2)</a:t>
            </a:r>
          </a:p>
          <a:p>
            <a:pPr marL="914400" lvl="1" indent="-457200">
              <a:buFont typeface="Wingdings" pitchFamily="2" charset="2"/>
              <a:buChar char="ü"/>
            </a:pPr>
            <a:r>
              <a:rPr lang="en-US" sz="2800" i="1" dirty="0">
                <a:solidFill>
                  <a:schemeClr val="bg1"/>
                </a:solidFill>
                <a:effectLst>
                  <a:outerShdw blurRad="38100" dist="38100" dir="2700000" algn="tl">
                    <a:srgbClr val="000000">
                      <a:alpha val="43137"/>
                    </a:srgbClr>
                  </a:outerShdw>
                </a:effectLst>
                <a:latin typeface="Arial Narrow" pitchFamily="34" charset="0"/>
              </a:rPr>
              <a:t>May enjoy long life (v. 2)</a:t>
            </a:r>
          </a:p>
          <a:p>
            <a:pPr marL="914400" lvl="1" indent="-457200">
              <a:buFont typeface="Wingdings" pitchFamily="2" charset="2"/>
              <a:buChar char="ü"/>
            </a:pPr>
            <a:r>
              <a:rPr lang="en-US" sz="2800" i="1" dirty="0">
                <a:solidFill>
                  <a:schemeClr val="bg1"/>
                </a:solidFill>
                <a:effectLst>
                  <a:outerShdw blurRad="38100" dist="38100" dir="2700000" algn="tl">
                    <a:srgbClr val="000000">
                      <a:alpha val="43137"/>
                    </a:srgbClr>
                  </a:outerShdw>
                </a:effectLst>
                <a:latin typeface="Arial Narrow" pitchFamily="34" charset="0"/>
              </a:rPr>
              <a:t>May be well with you (v. 3)</a:t>
            </a:r>
          </a:p>
          <a:p>
            <a:pPr marL="914400" lvl="1" indent="-457200">
              <a:buFont typeface="Wingdings" pitchFamily="2" charset="2"/>
              <a:buChar char="ü"/>
            </a:pPr>
            <a:r>
              <a:rPr lang="en-US" sz="2800" i="1" dirty="0">
                <a:solidFill>
                  <a:schemeClr val="bg1"/>
                </a:solidFill>
                <a:effectLst>
                  <a:outerShdw blurRad="38100" dist="38100" dir="2700000" algn="tl">
                    <a:srgbClr val="000000">
                      <a:alpha val="43137"/>
                    </a:srgbClr>
                  </a:outerShdw>
                </a:effectLst>
                <a:latin typeface="Arial Narrow" pitchFamily="34" charset="0"/>
              </a:rPr>
              <a:t>May multiply greatly (v. 3)</a:t>
            </a:r>
          </a:p>
          <a:p>
            <a:endParaRPr lang="en-US" dirty="0"/>
          </a:p>
        </p:txBody>
      </p:sp>
    </p:spTree>
    <p:extLst>
      <p:ext uri="{BB962C8B-B14F-4D97-AF65-F5344CB8AC3E}">
        <p14:creationId xmlns:p14="http://schemas.microsoft.com/office/powerpoint/2010/main" val="179115222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arn(outVertical)">
                                      <p:cBhvr>
                                        <p:cTn id="42" dur="1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1000"/>
                                        <p:tgtEl>
                                          <p:spTgt spid="9">
                                            <p:txEl>
                                              <p:pRg st="0" end="0"/>
                                            </p:txEl>
                                          </p:spTgt>
                                        </p:tgtEl>
                                      </p:cBhvr>
                                    </p:animEffect>
                                    <p:anim calcmode="lin" valueType="num">
                                      <p:cBhvr>
                                        <p:cTn id="4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9">
                                            <p:txEl>
                                              <p:pRg st="1" end="1"/>
                                            </p:txEl>
                                          </p:spTgt>
                                        </p:tgtEl>
                                        <p:attrNameLst>
                                          <p:attrName>style.visibility</p:attrName>
                                        </p:attrNameLst>
                                      </p:cBhvr>
                                      <p:to>
                                        <p:strVal val="visible"/>
                                      </p:to>
                                    </p:set>
                                    <p:animEffect transition="in" filter="fade">
                                      <p:cBhvr>
                                        <p:cTn id="54" dur="1000"/>
                                        <p:tgtEl>
                                          <p:spTgt spid="9">
                                            <p:txEl>
                                              <p:pRg st="1" end="1"/>
                                            </p:txEl>
                                          </p:spTgt>
                                        </p:tgtEl>
                                      </p:cBhvr>
                                    </p:animEffect>
                                    <p:anim calcmode="lin" valueType="num">
                                      <p:cBhvr>
                                        <p:cTn id="5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9">
                                            <p:txEl>
                                              <p:pRg st="2" end="2"/>
                                            </p:txEl>
                                          </p:spTgt>
                                        </p:tgtEl>
                                        <p:attrNameLst>
                                          <p:attrName>style.visibility</p:attrName>
                                        </p:attrNameLst>
                                      </p:cBhvr>
                                      <p:to>
                                        <p:strVal val="visible"/>
                                      </p:to>
                                    </p:set>
                                    <p:animEffect transition="in" filter="fade">
                                      <p:cBhvr>
                                        <p:cTn id="61" dur="1000"/>
                                        <p:tgtEl>
                                          <p:spTgt spid="9">
                                            <p:txEl>
                                              <p:pRg st="2" end="2"/>
                                            </p:txEl>
                                          </p:spTgt>
                                        </p:tgtEl>
                                      </p:cBhvr>
                                    </p:animEffect>
                                    <p:anim calcmode="lin" valueType="num">
                                      <p:cBhvr>
                                        <p:cTn id="6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9">
                                            <p:txEl>
                                              <p:pRg st="3" end="3"/>
                                            </p:txEl>
                                          </p:spTgt>
                                        </p:tgtEl>
                                        <p:attrNameLst>
                                          <p:attrName>style.visibility</p:attrName>
                                        </p:attrNameLst>
                                      </p:cBhvr>
                                      <p:to>
                                        <p:strVal val="visible"/>
                                      </p:to>
                                    </p:set>
                                    <p:animEffect transition="in" filter="fade">
                                      <p:cBhvr>
                                        <p:cTn id="68" dur="1000"/>
                                        <p:tgtEl>
                                          <p:spTgt spid="9">
                                            <p:txEl>
                                              <p:pRg st="3" end="3"/>
                                            </p:txEl>
                                          </p:spTgt>
                                        </p:tgtEl>
                                      </p:cBhvr>
                                    </p:animEffect>
                                    <p:anim calcmode="lin" valueType="num">
                                      <p:cBhvr>
                                        <p:cTn id="6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9">
                                            <p:txEl>
                                              <p:pRg st="4" end="4"/>
                                            </p:txEl>
                                          </p:spTgt>
                                        </p:tgtEl>
                                        <p:attrNameLst>
                                          <p:attrName>style.visibility</p:attrName>
                                        </p:attrNameLst>
                                      </p:cBhvr>
                                      <p:to>
                                        <p:strVal val="visible"/>
                                      </p:to>
                                    </p:set>
                                    <p:animEffect transition="in" filter="fade">
                                      <p:cBhvr>
                                        <p:cTn id="75" dur="1000"/>
                                        <p:tgtEl>
                                          <p:spTgt spid="9">
                                            <p:txEl>
                                              <p:pRg st="4" end="4"/>
                                            </p:txEl>
                                          </p:spTgt>
                                        </p:tgtEl>
                                      </p:cBhvr>
                                    </p:animEffect>
                                    <p:anim calcmode="lin" valueType="num">
                                      <p:cBhvr>
                                        <p:cTn id="76"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9">
                                            <p:txEl>
                                              <p:pRg st="5" end="5"/>
                                            </p:txEl>
                                          </p:spTgt>
                                        </p:tgtEl>
                                        <p:attrNameLst>
                                          <p:attrName>style.visibility</p:attrName>
                                        </p:attrNameLst>
                                      </p:cBhvr>
                                      <p:to>
                                        <p:strVal val="visible"/>
                                      </p:to>
                                    </p:set>
                                    <p:animEffect transition="in" filter="fade">
                                      <p:cBhvr>
                                        <p:cTn id="82" dur="1000"/>
                                        <p:tgtEl>
                                          <p:spTgt spid="9">
                                            <p:txEl>
                                              <p:pRg st="5" end="5"/>
                                            </p:txEl>
                                          </p:spTgt>
                                        </p:tgtEl>
                                      </p:cBhvr>
                                    </p:animEffect>
                                    <p:anim calcmode="lin" valueType="num">
                                      <p:cBhvr>
                                        <p:cTn id="83"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84"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P spid="9"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1439" y="1751350"/>
            <a:ext cx="7315200" cy="1569660"/>
          </a:xfrm>
          <a:prstGeom prst="rect">
            <a:avLst/>
          </a:prstGeom>
          <a:solidFill>
            <a:schemeClr val="bg1"/>
          </a:solidFill>
        </p:spPr>
        <p:txBody>
          <a:bodyPr wrap="square" rtlCol="0">
            <a:spAutoFit/>
          </a:bodyPr>
          <a:lstStyle/>
          <a:p>
            <a:pPr lvl="0"/>
            <a:r>
              <a:rPr lang="en-US" sz="2400" dirty="0">
                <a:solidFill>
                  <a:prstClr val="black"/>
                </a:solidFill>
                <a:latin typeface="Times New Roman" pitchFamily="18" charset="0"/>
                <a:cs typeface="Times New Roman" pitchFamily="18" charset="0"/>
              </a:rPr>
              <a:t>3 Therefore hear, O Israel, and be careful to observe it, </a:t>
            </a:r>
            <a:r>
              <a:rPr lang="en-US" sz="2400" b="1" u="sng" dirty="0">
                <a:solidFill>
                  <a:srgbClr val="0070C0"/>
                </a:solidFill>
                <a:latin typeface="Times New Roman" pitchFamily="18" charset="0"/>
                <a:cs typeface="Times New Roman" pitchFamily="18" charset="0"/>
              </a:rPr>
              <a:t>that it may be well with you</a:t>
            </a:r>
            <a:r>
              <a:rPr lang="en-US" sz="2400" dirty="0">
                <a:solidFill>
                  <a:prstClr val="black"/>
                </a:solidFill>
                <a:latin typeface="Times New Roman" pitchFamily="18" charset="0"/>
                <a:cs typeface="Times New Roman" pitchFamily="18" charset="0"/>
              </a:rPr>
              <a:t>, and that you may multiply greatly as the LORD God of your fathers has promised you--'a land flowing with milk and honey.' </a:t>
            </a:r>
          </a:p>
        </p:txBody>
      </p:sp>
      <p:sp>
        <p:nvSpPr>
          <p:cNvPr id="3" name="TextBox 2"/>
          <p:cNvSpPr txBox="1"/>
          <p:nvPr/>
        </p:nvSpPr>
        <p:spPr>
          <a:xfrm>
            <a:off x="1071716" y="304800"/>
            <a:ext cx="7162800" cy="1446550"/>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Tempus Sans ITC" pitchFamily="82" charset="0"/>
              </a:rPr>
              <a:t>When We Heed The Word, All Goes Well!</a:t>
            </a:r>
          </a:p>
        </p:txBody>
      </p:sp>
      <p:sp>
        <p:nvSpPr>
          <p:cNvPr id="4" name="TextBox 3"/>
          <p:cNvSpPr txBox="1"/>
          <p:nvPr/>
        </p:nvSpPr>
        <p:spPr>
          <a:xfrm>
            <a:off x="1106129" y="304800"/>
            <a:ext cx="7162800" cy="1446550"/>
          </a:xfrm>
          <a:prstGeom prst="rect">
            <a:avLst/>
          </a:prstGeom>
          <a:noFill/>
        </p:spPr>
        <p:txBody>
          <a:bodyPr wrap="square" rtlCol="0">
            <a:spAutoFit/>
          </a:bodyPr>
          <a:lstStyle/>
          <a:p>
            <a:pPr algn="ctr"/>
            <a:r>
              <a:rPr lang="en-US" sz="4400" b="1" dirty="0">
                <a:solidFill>
                  <a:srgbClr val="FFFF00"/>
                </a:solidFill>
                <a:effectLst>
                  <a:outerShdw blurRad="38100" dist="38100" dir="2700000" algn="tl">
                    <a:srgbClr val="000000">
                      <a:alpha val="43137"/>
                    </a:srgbClr>
                  </a:outerShdw>
                </a:effectLst>
                <a:latin typeface="Tempus Sans ITC" pitchFamily="82" charset="0"/>
              </a:rPr>
              <a:t>When We Heed The Word, All Goes Well!</a:t>
            </a:r>
          </a:p>
        </p:txBody>
      </p:sp>
      <p:sp>
        <p:nvSpPr>
          <p:cNvPr id="5" name="TextBox 4"/>
          <p:cNvSpPr txBox="1"/>
          <p:nvPr/>
        </p:nvSpPr>
        <p:spPr>
          <a:xfrm>
            <a:off x="457200" y="4114800"/>
            <a:ext cx="8202561" cy="954107"/>
          </a:xfrm>
          <a:prstGeom prst="rect">
            <a:avLst/>
          </a:prstGeom>
          <a:solidFill>
            <a:schemeClr val="bg1"/>
          </a:solidFill>
        </p:spPr>
        <p:txBody>
          <a:bodyPr wrap="square" rtlCol="0">
            <a:spAutoFit/>
          </a:bodyPr>
          <a:lstStyle/>
          <a:p>
            <a:r>
              <a:rPr lang="en-US" sz="2800" dirty="0"/>
              <a:t>“..so that all will go well..” (Living Bible)</a:t>
            </a:r>
          </a:p>
          <a:p>
            <a:r>
              <a:rPr lang="en-US" sz="2800" dirty="0"/>
              <a:t>“…then all will go well for you..” (New Century Version)</a:t>
            </a:r>
          </a:p>
        </p:txBody>
      </p:sp>
    </p:spTree>
    <p:extLst>
      <p:ext uri="{BB962C8B-B14F-4D97-AF65-F5344CB8AC3E}">
        <p14:creationId xmlns:p14="http://schemas.microsoft.com/office/powerpoint/2010/main" val="151022264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5362" y="1600200"/>
            <a:ext cx="6978193" cy="1323439"/>
          </a:xfrm>
          <a:prstGeom prst="rect">
            <a:avLst/>
          </a:prstGeom>
          <a:noFill/>
          <a:effectLst>
            <a:outerShdw blurRad="50800" dist="38100" dir="8100000" algn="tr" rotWithShape="0">
              <a:prstClr val="black">
                <a:alpha val="40000"/>
              </a:prstClr>
            </a:outerShdw>
          </a:effectLst>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cap="none" spc="0" dirty="0">
                <a:ln w="11430"/>
                <a:solidFill>
                  <a:schemeClr val="bg1"/>
                </a:solidFill>
                <a:effectLst>
                  <a:outerShdw blurRad="80000" dist="40000" dir="5040000" algn="tl">
                    <a:srgbClr val="000000">
                      <a:alpha val="30000"/>
                    </a:srgbClr>
                  </a:outerShdw>
                </a:effectLst>
                <a:latin typeface="Tempus Sans ITC" pitchFamily="82" charset="0"/>
              </a:rPr>
              <a:t>Life Going Well</a:t>
            </a:r>
          </a:p>
        </p:txBody>
      </p:sp>
      <p:sp>
        <p:nvSpPr>
          <p:cNvPr id="2" name="TextBox 1"/>
          <p:cNvSpPr txBox="1"/>
          <p:nvPr/>
        </p:nvSpPr>
        <p:spPr>
          <a:xfrm>
            <a:off x="533400" y="4515652"/>
            <a:ext cx="8153400" cy="1354217"/>
          </a:xfrm>
          <a:prstGeom prst="rect">
            <a:avLst/>
          </a:prstGeom>
          <a:solidFill>
            <a:schemeClr val="tx1"/>
          </a:solidFill>
        </p:spPr>
        <p:txBody>
          <a:bodyPr wrap="square" rtlCol="0">
            <a:spAutoFit/>
          </a:bodyPr>
          <a:lstStyle/>
          <a:p>
            <a:pPr marL="457200" indent="-457200">
              <a:buFont typeface="Wingdings" pitchFamily="2" charset="2"/>
              <a:buChar char="v"/>
            </a:pPr>
            <a:r>
              <a:rPr lang="en-US" sz="3200" dirty="0">
                <a:solidFill>
                  <a:schemeClr val="bg1"/>
                </a:solidFill>
                <a:latin typeface="Arial Narrow" pitchFamily="34" charset="0"/>
              </a:rPr>
              <a:t>All of us want a life – that is going well</a:t>
            </a:r>
          </a:p>
          <a:p>
            <a:pPr marL="457200" indent="-457200">
              <a:buFont typeface="Wingdings" pitchFamily="2" charset="2"/>
              <a:buChar char="v"/>
            </a:pPr>
            <a:endParaRPr lang="en-US" dirty="0">
              <a:solidFill>
                <a:schemeClr val="bg1"/>
              </a:solidFill>
              <a:latin typeface="Arial Narrow" pitchFamily="34" charset="0"/>
            </a:endParaRPr>
          </a:p>
          <a:p>
            <a:pPr marL="457200" indent="-457200">
              <a:buFont typeface="Wingdings" pitchFamily="2" charset="2"/>
              <a:buChar char="v"/>
            </a:pPr>
            <a:r>
              <a:rPr lang="en-US" sz="3200" dirty="0">
                <a:solidFill>
                  <a:schemeClr val="bg1"/>
                </a:solidFill>
                <a:latin typeface="Arial Narrow" pitchFamily="34" charset="0"/>
              </a:rPr>
              <a:t>What follows: (vv. 4-ff) is called “</a:t>
            </a:r>
            <a:r>
              <a:rPr lang="en-US" sz="3200" dirty="0" err="1">
                <a:solidFill>
                  <a:schemeClr val="bg1"/>
                </a:solidFill>
                <a:latin typeface="Arial Narrow" pitchFamily="34" charset="0"/>
              </a:rPr>
              <a:t>Shema</a:t>
            </a:r>
            <a:r>
              <a:rPr lang="en-US" sz="3200" dirty="0">
                <a:solidFill>
                  <a:schemeClr val="bg1"/>
                </a:solidFill>
                <a:latin typeface="Arial Narrow" pitchFamily="34" charset="0"/>
              </a:rPr>
              <a:t>” (Hear)</a:t>
            </a:r>
          </a:p>
        </p:txBody>
      </p:sp>
    </p:spTree>
    <p:extLst>
      <p:ext uri="{BB962C8B-B14F-4D97-AF65-F5344CB8AC3E}">
        <p14:creationId xmlns:p14="http://schemas.microsoft.com/office/powerpoint/2010/main" val="3457585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cap="none" spc="0" dirty="0">
                <a:ln w="11430"/>
                <a:solidFill>
                  <a:schemeClr val="bg1"/>
                </a:solidFill>
                <a:effectLst>
                  <a:outerShdw blurRad="80000" dist="40000" dir="5040000" algn="tl">
                    <a:srgbClr val="000000">
                      <a:alpha val="30000"/>
                    </a:srgbClr>
                  </a:outerShdw>
                </a:effectLst>
                <a:latin typeface="Tempus Sans ITC" pitchFamily="82" charset="0"/>
              </a:rPr>
              <a:t>Life Going Well</a:t>
            </a:r>
          </a:p>
        </p:txBody>
      </p:sp>
      <p:sp>
        <p:nvSpPr>
          <p:cNvPr id="5" name="TextBox 4"/>
          <p:cNvSpPr txBox="1"/>
          <p:nvPr/>
        </p:nvSpPr>
        <p:spPr>
          <a:xfrm>
            <a:off x="304800" y="2125682"/>
            <a:ext cx="8534400" cy="646331"/>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a:solidFill>
                  <a:schemeClr val="bg1"/>
                </a:solidFill>
                <a:latin typeface="Tempus Sans ITC" pitchFamily="82" charset="0"/>
              </a:rPr>
              <a:t>Solemn Declaration (v. 4)</a:t>
            </a:r>
          </a:p>
        </p:txBody>
      </p:sp>
    </p:spTree>
    <p:extLst>
      <p:ext uri="{BB962C8B-B14F-4D97-AF65-F5344CB8AC3E}">
        <p14:creationId xmlns:p14="http://schemas.microsoft.com/office/powerpoint/2010/main" val="221460710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46331"/>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571500" indent="-571500" algn="ctr">
              <a:buFont typeface="+mj-lt"/>
              <a:buAutoNum type="romanUcPeriod"/>
            </a:pPr>
            <a:r>
              <a:rPr lang="en-US" sz="3600" b="1" dirty="0">
                <a:solidFill>
                  <a:srgbClr val="002060"/>
                </a:solidFill>
                <a:latin typeface="Tempus Sans ITC" pitchFamily="82" charset="0"/>
              </a:rPr>
              <a:t>Solemn Declaration (v. 4)</a:t>
            </a:r>
          </a:p>
        </p:txBody>
      </p:sp>
      <p:sp>
        <p:nvSpPr>
          <p:cNvPr id="4" name="TextBox 3"/>
          <p:cNvSpPr txBox="1"/>
          <p:nvPr/>
        </p:nvSpPr>
        <p:spPr>
          <a:xfrm>
            <a:off x="476864" y="1219200"/>
            <a:ext cx="8229600" cy="3862596"/>
          </a:xfrm>
          <a:prstGeom prst="rect">
            <a:avLst/>
          </a:prstGeom>
          <a:noFill/>
        </p:spPr>
        <p:txBody>
          <a:bodyPr wrap="square" rtlCol="0">
            <a:spAutoFit/>
          </a:bodyPr>
          <a:lstStyle/>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True religion begins with recognition that the Lord is one</a:t>
            </a:r>
          </a:p>
          <a:p>
            <a:pPr marL="342900" indent="-342900">
              <a:buFont typeface="+mj-lt"/>
              <a:buAutoNum type="alphaUcPeriod"/>
            </a:pPr>
            <a:endParaRPr lang="en-US" sz="1050" dirty="0">
              <a:latin typeface="Arial Narrow" pitchFamily="34" charset="0"/>
            </a:endParaRPr>
          </a:p>
          <a:p>
            <a:pPr marL="342900" indent="-34290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Emphasis: unity of deity – contrast to pagan pantheons</a:t>
            </a:r>
          </a:p>
          <a:p>
            <a:pPr marL="971550" lvl="1" indent="-514350">
              <a:buFont typeface="+mj-lt"/>
              <a:buAutoNum type="arabicPeriod"/>
            </a:pPr>
            <a:r>
              <a:rPr lang="en-US" sz="2800" i="1" dirty="0">
                <a:latin typeface="Arial Narrow" pitchFamily="34" charset="0"/>
              </a:rPr>
              <a:t>Egypt (from whence came) – had 2000+ gods</a:t>
            </a:r>
          </a:p>
          <a:p>
            <a:pPr marL="971550" lvl="1" indent="-514350">
              <a:buFont typeface="+mj-lt"/>
              <a:buAutoNum type="arabicPeriod"/>
            </a:pPr>
            <a:r>
              <a:rPr lang="en-US" sz="2800" i="1" dirty="0">
                <a:latin typeface="Arial Narrow" pitchFamily="34" charset="0"/>
              </a:rPr>
              <a:t>Canaan (where headed) – had as many pagan gods</a:t>
            </a:r>
          </a:p>
          <a:p>
            <a:pPr marL="971550" lvl="1" indent="-514350">
              <a:buFont typeface="+mj-lt"/>
              <a:buAutoNum type="arabicPeriod"/>
            </a:pPr>
            <a:endParaRPr lang="en-US" sz="1050" i="1" dirty="0">
              <a:latin typeface="Arial Narrow" pitchFamily="34" charset="0"/>
            </a:endParaRPr>
          </a:p>
          <a:p>
            <a:pPr marL="514350" indent="-514350">
              <a:buFont typeface="+mj-lt"/>
              <a:buAutoNum type="alphaUcPeriod"/>
            </a:pPr>
            <a:r>
              <a:rPr lang="en-US" sz="2800" dirty="0">
                <a:latin typeface="Arial Narrow" pitchFamily="34" charset="0"/>
              </a:rPr>
              <a:t> </a:t>
            </a:r>
            <a:r>
              <a:rPr lang="en-US" sz="2800" u="sng" dirty="0">
                <a:solidFill>
                  <a:srgbClr val="0070C0"/>
                </a:solidFill>
                <a:latin typeface="Arial Narrow" pitchFamily="34" charset="0"/>
              </a:rPr>
              <a:t>No room for compromise</a:t>
            </a:r>
          </a:p>
          <a:p>
            <a:pPr marL="971550" lvl="1" indent="-514350">
              <a:buFont typeface="+mj-lt"/>
              <a:buAutoNum type="arabicPeriod"/>
            </a:pPr>
            <a:r>
              <a:rPr lang="en-US" sz="2800" i="1" dirty="0">
                <a:latin typeface="Arial Narrow" pitchFamily="34" charset="0"/>
              </a:rPr>
              <a:t>Jesus is the way (John 14:6)</a:t>
            </a:r>
          </a:p>
          <a:p>
            <a:pPr marL="971550" lvl="1" indent="-514350">
              <a:buFont typeface="+mj-lt"/>
              <a:buAutoNum type="arabicPeriod"/>
            </a:pPr>
            <a:r>
              <a:rPr lang="en-US" sz="2800" i="1" dirty="0">
                <a:latin typeface="Arial Narrow" pitchFamily="34" charset="0"/>
              </a:rPr>
              <a:t>No other name (Acts 4:12)</a:t>
            </a:r>
          </a:p>
          <a:p>
            <a:pPr marL="971550" lvl="1" indent="-514350">
              <a:buFont typeface="+mj-lt"/>
              <a:buAutoNum type="arabicPeriod"/>
            </a:pPr>
            <a:r>
              <a:rPr lang="en-US" sz="2800" i="1" dirty="0">
                <a:latin typeface="Arial Narrow" pitchFamily="34" charset="0"/>
              </a:rPr>
              <a:t>Have one source of instruction, law, authority</a:t>
            </a:r>
          </a:p>
        </p:txBody>
      </p:sp>
    </p:spTree>
    <p:extLst>
      <p:ext uri="{BB962C8B-B14F-4D97-AF65-F5344CB8AC3E}">
        <p14:creationId xmlns:p14="http://schemas.microsoft.com/office/powerpoint/2010/main" val="8028962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anim calcmode="lin" valueType="num">
                                      <p:cBhvr>
                                        <p:cTn id="8" dur="1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575"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75" accel="100000" fill="hold">
                                          <p:stCondLst>
                                            <p:cond delay="1575"/>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anim calcmode="lin" valueType="num">
                                      <p:cBhvr>
                                        <p:cTn id="16" dur="1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7" dur="1575"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18" dur="175" accel="100000" fill="hold">
                                          <p:stCondLst>
                                            <p:cond delay="1575"/>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1750"/>
                                        <p:tgtEl>
                                          <p:spTgt spid="4">
                                            <p:txEl>
                                              <p:pRg st="3" end="3"/>
                                            </p:txEl>
                                          </p:spTgt>
                                        </p:tgtEl>
                                      </p:cBhvr>
                                    </p:animEffect>
                                    <p:anim calcmode="lin" valueType="num">
                                      <p:cBhvr>
                                        <p:cTn id="24" dur="17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5" dur="1575"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26" dur="175" accel="100000" fill="hold">
                                          <p:stCondLst>
                                            <p:cond delay="1575"/>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750"/>
                                        <p:tgtEl>
                                          <p:spTgt spid="4">
                                            <p:txEl>
                                              <p:pRg st="4" end="4"/>
                                            </p:txEl>
                                          </p:spTgt>
                                        </p:tgtEl>
                                      </p:cBhvr>
                                    </p:animEffect>
                                    <p:anim calcmode="lin" valueType="num">
                                      <p:cBhvr>
                                        <p:cTn id="32" dur="17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575"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34" dur="175" accel="100000" fill="hold">
                                          <p:stCondLst>
                                            <p:cond delay="1575"/>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Effect transition="in" filter="fade">
                                      <p:cBhvr>
                                        <p:cTn id="39" dur="1750"/>
                                        <p:tgtEl>
                                          <p:spTgt spid="4">
                                            <p:txEl>
                                              <p:pRg st="6" end="6"/>
                                            </p:txEl>
                                          </p:spTgt>
                                        </p:tgtEl>
                                      </p:cBhvr>
                                    </p:animEffect>
                                    <p:anim calcmode="lin" valueType="num">
                                      <p:cBhvr>
                                        <p:cTn id="40" dur="175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1" dur="1575"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42" dur="175" accel="100000" fill="hold">
                                          <p:stCondLst>
                                            <p:cond delay="1575"/>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1750"/>
                                        <p:tgtEl>
                                          <p:spTgt spid="4">
                                            <p:txEl>
                                              <p:pRg st="7" end="7"/>
                                            </p:txEl>
                                          </p:spTgt>
                                        </p:tgtEl>
                                      </p:cBhvr>
                                    </p:animEffect>
                                    <p:anim calcmode="lin" valueType="num">
                                      <p:cBhvr>
                                        <p:cTn id="48" dur="175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9" dur="1575"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50" dur="175" accel="100000" fill="hold">
                                          <p:stCondLst>
                                            <p:cond delay="1575"/>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fade">
                                      <p:cBhvr>
                                        <p:cTn id="55" dur="1750"/>
                                        <p:tgtEl>
                                          <p:spTgt spid="4">
                                            <p:txEl>
                                              <p:pRg st="8" end="8"/>
                                            </p:txEl>
                                          </p:spTgt>
                                        </p:tgtEl>
                                      </p:cBhvr>
                                    </p:animEffect>
                                    <p:anim calcmode="lin" valueType="num">
                                      <p:cBhvr>
                                        <p:cTn id="56" dur="175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7" dur="1575"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58" dur="175" accel="100000" fill="hold">
                                          <p:stCondLst>
                                            <p:cond delay="1575"/>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
                                            <p:txEl>
                                              <p:pRg st="9" end="9"/>
                                            </p:txEl>
                                          </p:spTgt>
                                        </p:tgtEl>
                                        <p:attrNameLst>
                                          <p:attrName>style.visibility</p:attrName>
                                        </p:attrNameLst>
                                      </p:cBhvr>
                                      <p:to>
                                        <p:strVal val="visible"/>
                                      </p:to>
                                    </p:set>
                                    <p:animEffect transition="in" filter="fade">
                                      <p:cBhvr>
                                        <p:cTn id="63" dur="1750"/>
                                        <p:tgtEl>
                                          <p:spTgt spid="4">
                                            <p:txEl>
                                              <p:pRg st="9" end="9"/>
                                            </p:txEl>
                                          </p:spTgt>
                                        </p:tgtEl>
                                      </p:cBhvr>
                                    </p:animEffect>
                                    <p:anim calcmode="lin" valueType="num">
                                      <p:cBhvr>
                                        <p:cTn id="64" dur="175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65" dur="1575"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66" dur="175" accel="100000" fill="hold">
                                          <p:stCondLst>
                                            <p:cond delay="1575"/>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2961"/>
            <a:ext cx="9144000" cy="1323439"/>
          </a:xfrm>
          <a:prstGeom prst="rect">
            <a:avLst/>
          </a:prstGeom>
          <a:noFill/>
          <a:effectLst>
            <a:outerShdw blurRad="50800" dist="38100" dir="8100000" algn="tr" rotWithShape="0">
              <a:prstClr val="black">
                <a:alpha val="40000"/>
              </a:prstClr>
            </a:outerShdw>
          </a:effectLst>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a:ln w="11430"/>
                <a:solidFill>
                  <a:prstClr val="white"/>
                </a:solidFill>
                <a:effectLst>
                  <a:outerShdw blurRad="80000" dist="40000" dir="5040000" algn="tl">
                    <a:srgbClr val="000000">
                      <a:alpha val="30000"/>
                    </a:srgbClr>
                  </a:outerShdw>
                </a:effectLst>
                <a:latin typeface="Tempus Sans ITC" pitchFamily="82" charset="0"/>
              </a:rPr>
              <a:t>Life Going Well</a:t>
            </a:r>
          </a:p>
        </p:txBody>
      </p:sp>
      <p:sp>
        <p:nvSpPr>
          <p:cNvPr id="5" name="TextBox 4"/>
          <p:cNvSpPr txBox="1"/>
          <p:nvPr/>
        </p:nvSpPr>
        <p:spPr>
          <a:xfrm>
            <a:off x="304800" y="2125682"/>
            <a:ext cx="8534400" cy="1200329"/>
          </a:xfrm>
          <a:prstGeom prst="rect">
            <a:avLst/>
          </a:prstGeom>
          <a:solidFill>
            <a:srgbClr val="002060">
              <a:alpha val="81176"/>
            </a:srgbClr>
          </a:solidFill>
        </p:spPr>
        <p:txBody>
          <a:bodyPr wrap="square" rtlCol="0">
            <a:spAutoFit/>
          </a:bodyPr>
          <a:lstStyle/>
          <a:p>
            <a:pPr marL="571500" indent="-571500">
              <a:buFont typeface="+mj-lt"/>
              <a:buAutoNum type="romanUcPeriod"/>
            </a:pPr>
            <a:r>
              <a:rPr lang="en-US" sz="3600" dirty="0">
                <a:solidFill>
                  <a:prstClr val="white"/>
                </a:solidFill>
                <a:latin typeface="Tempus Sans ITC" pitchFamily="82" charset="0"/>
              </a:rPr>
              <a:t>Solemn Declaration (v. 4)</a:t>
            </a:r>
          </a:p>
          <a:p>
            <a:pPr marL="571500" indent="-571500">
              <a:buFont typeface="+mj-lt"/>
              <a:buAutoNum type="romanUcPeriod"/>
            </a:pPr>
            <a:r>
              <a:rPr lang="en-US" sz="3600" dirty="0">
                <a:solidFill>
                  <a:prstClr val="white"/>
                </a:solidFill>
                <a:latin typeface="Tempus Sans ITC" pitchFamily="82" charset="0"/>
              </a:rPr>
              <a:t>An Absorbing Attitude (v. 5)</a:t>
            </a:r>
          </a:p>
        </p:txBody>
      </p:sp>
    </p:spTree>
    <p:extLst>
      <p:ext uri="{BB962C8B-B14F-4D97-AF65-F5344CB8AC3E}">
        <p14:creationId xmlns:p14="http://schemas.microsoft.com/office/powerpoint/2010/main" val="35428128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1806</Words>
  <Application>Microsoft Office PowerPoint</Application>
  <PresentationFormat>On-screen Show (4:3)</PresentationFormat>
  <Paragraphs>215</Paragraphs>
  <Slides>28</Slides>
  <Notes>1</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28</vt:i4>
      </vt:variant>
    </vt:vector>
  </HeadingPairs>
  <TitlesOfParts>
    <vt:vector size="49" baseType="lpstr">
      <vt:lpstr>Times New Roman</vt:lpstr>
      <vt:lpstr>Arial Narrow</vt:lpstr>
      <vt:lpstr>Wingdings</vt:lpstr>
      <vt:lpstr>Tempus Sans ITC</vt:lpstr>
      <vt:lpstr>Arial Rounded MT Bold</vt:lpstr>
      <vt:lpstr>Comic Sans MS</vt:lpstr>
      <vt:lpstr>Calibri</vt:lpstr>
      <vt:lpstr>Arial</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DonnieV</dc:creator>
  <cp:lastModifiedBy>Donnie V. Rader</cp:lastModifiedBy>
  <cp:revision>37</cp:revision>
  <dcterms:created xsi:type="dcterms:W3CDTF">2011-01-14T00:06:32Z</dcterms:created>
  <dcterms:modified xsi:type="dcterms:W3CDTF">2017-01-03T20:35:55Z</dcterms:modified>
</cp:coreProperties>
</file>