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840" r:id="rId4"/>
    <p:sldMasterId id="2147483853" r:id="rId5"/>
    <p:sldMasterId id="2147483865" r:id="rId6"/>
    <p:sldMasterId id="2147483877" r:id="rId7"/>
  </p:sldMasterIdLst>
  <p:notesMasterIdLst>
    <p:notesMasterId r:id="rId76"/>
  </p:notesMasterIdLst>
  <p:handoutMasterIdLst>
    <p:handoutMasterId r:id="rId77"/>
  </p:handoutMasterIdLst>
  <p:sldIdLst>
    <p:sldId id="892" r:id="rId8"/>
    <p:sldId id="894" r:id="rId9"/>
    <p:sldId id="816" r:id="rId10"/>
    <p:sldId id="829" r:id="rId11"/>
    <p:sldId id="830" r:id="rId12"/>
    <p:sldId id="907" r:id="rId13"/>
    <p:sldId id="832" r:id="rId14"/>
    <p:sldId id="833" r:id="rId15"/>
    <p:sldId id="908" r:id="rId16"/>
    <p:sldId id="909" r:id="rId17"/>
    <p:sldId id="817" r:id="rId18"/>
    <p:sldId id="672" r:id="rId19"/>
    <p:sldId id="834" r:id="rId20"/>
    <p:sldId id="839" r:id="rId21"/>
    <p:sldId id="845" r:id="rId22"/>
    <p:sldId id="847" r:id="rId23"/>
    <p:sldId id="836" r:id="rId24"/>
    <p:sldId id="837" r:id="rId25"/>
    <p:sldId id="846" r:id="rId26"/>
    <p:sldId id="841" r:id="rId27"/>
    <p:sldId id="842" r:id="rId28"/>
    <p:sldId id="843" r:id="rId29"/>
    <p:sldId id="848" r:id="rId30"/>
    <p:sldId id="849" r:id="rId31"/>
    <p:sldId id="850" r:id="rId32"/>
    <p:sldId id="851" r:id="rId33"/>
    <p:sldId id="852" r:id="rId34"/>
    <p:sldId id="853" r:id="rId35"/>
    <p:sldId id="854" r:id="rId36"/>
    <p:sldId id="857" r:id="rId37"/>
    <p:sldId id="856" r:id="rId38"/>
    <p:sldId id="858" r:id="rId39"/>
    <p:sldId id="859" r:id="rId40"/>
    <p:sldId id="860" r:id="rId41"/>
    <p:sldId id="861" r:id="rId42"/>
    <p:sldId id="911" r:id="rId43"/>
    <p:sldId id="912" r:id="rId44"/>
    <p:sldId id="913" r:id="rId45"/>
    <p:sldId id="914" r:id="rId46"/>
    <p:sldId id="915" r:id="rId47"/>
    <p:sldId id="916" r:id="rId48"/>
    <p:sldId id="918" r:id="rId49"/>
    <p:sldId id="824" r:id="rId50"/>
    <p:sldId id="827" r:id="rId51"/>
    <p:sldId id="862" r:id="rId52"/>
    <p:sldId id="863" r:id="rId53"/>
    <p:sldId id="864" r:id="rId54"/>
    <p:sldId id="866" r:id="rId55"/>
    <p:sldId id="867" r:id="rId56"/>
    <p:sldId id="871" r:id="rId57"/>
    <p:sldId id="870" r:id="rId58"/>
    <p:sldId id="872" r:id="rId59"/>
    <p:sldId id="874" r:id="rId60"/>
    <p:sldId id="873" r:id="rId61"/>
    <p:sldId id="875" r:id="rId62"/>
    <p:sldId id="876" r:id="rId63"/>
    <p:sldId id="877" r:id="rId64"/>
    <p:sldId id="878" r:id="rId65"/>
    <p:sldId id="879" r:id="rId66"/>
    <p:sldId id="825" r:id="rId67"/>
    <p:sldId id="828" r:id="rId68"/>
    <p:sldId id="880" r:id="rId69"/>
    <p:sldId id="882" r:id="rId70"/>
    <p:sldId id="885" r:id="rId71"/>
    <p:sldId id="826" r:id="rId72"/>
    <p:sldId id="910" r:id="rId73"/>
    <p:sldId id="886" r:id="rId74"/>
    <p:sldId id="667" r:id="rId75"/>
  </p:sldIdLst>
  <p:sldSz cx="9144000" cy="6858000" type="screen4x3"/>
  <p:notesSz cx="7077075" cy="9393238"/>
  <p:embeddedFontLst>
    <p:embeddedFont>
      <p:font typeface="Maiandra GD" panose="020E0502030308020204" pitchFamily="34" charset="0"/>
      <p:regular r:id="rId78"/>
    </p:embeddedFont>
    <p:embeddedFont>
      <p:font typeface="Tahoma" panose="020B0604030504040204" pitchFamily="34" charset="0"/>
      <p:regular r:id="rId79"/>
      <p:bold r:id="rId80"/>
    </p:embeddedFont>
    <p:embeddedFont>
      <p:font typeface="Corbel" panose="020B0503020204020204" pitchFamily="34" charset="0"/>
      <p:regular r:id="rId81"/>
      <p:bold r:id="rId82"/>
      <p:italic r:id="rId83"/>
      <p:boldItalic r:id="rId84"/>
    </p:embeddedFont>
    <p:embeddedFont>
      <p:font typeface="Comic Sans MS" panose="030F0702030302020204" pitchFamily="66" charset="0"/>
      <p:regular r:id="rId85"/>
      <p:bold r:id="rId86"/>
      <p:italic r:id="rId87"/>
      <p:boldItalic r:id="rId88"/>
    </p:embeddedFont>
    <p:embeddedFont>
      <p:font typeface="Consolas" panose="020B0609020204030204" pitchFamily="49" charset="0"/>
      <p:regular r:id="rId89"/>
      <p:bold r:id="rId90"/>
      <p:italic r:id="rId91"/>
      <p:boldItalic r:id="rId92"/>
    </p:embeddedFont>
    <p:embeddedFont>
      <p:font typeface="Wingdings 2" panose="05020102010507070707" pitchFamily="18" charset="2"/>
      <p:regular r:id="rId93"/>
    </p:embeddedFont>
    <p:embeddedFont>
      <p:font typeface="Calibri" panose="020F0502020204030204" pitchFamily="34" charset="0"/>
      <p:regular r:id="rId94"/>
      <p:bold r:id="rId95"/>
      <p:italic r:id="rId96"/>
      <p:boldItalic r:id="rId97"/>
    </p:embeddedFont>
    <p:embeddedFont>
      <p:font typeface="Wingdings 3" panose="05040102010807070707" pitchFamily="18" charset="2"/>
      <p:regular r:id="rId98"/>
    </p:embeddedFont>
    <p:embeddedFont>
      <p:font typeface="Arial Black" panose="020B0A04020102020204" pitchFamily="34" charset="0"/>
      <p:bold r:id="rId99"/>
    </p:embeddedFont>
    <p:embeddedFont>
      <p:font typeface="Arial Rounded MT Bold" panose="020F0704030504030204" pitchFamily="34" charset="0"/>
      <p:regular r:id="rId10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FF99"/>
    <a:srgbClr val="873624"/>
    <a:srgbClr val="674616"/>
    <a:srgbClr val="452E0E"/>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font" Target="fonts/font7.fntdata"/><Relationship Id="rId89" Type="http://schemas.openxmlformats.org/officeDocument/2006/relationships/font" Target="fonts/font12.fntdata"/><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font" Target="fonts/font2.fntdata"/><Relationship Id="rId87" Type="http://schemas.openxmlformats.org/officeDocument/2006/relationships/font" Target="fonts/font10.fntdata"/><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font" Target="fonts/font5.fntdata"/><Relationship Id="rId90" Type="http://schemas.openxmlformats.org/officeDocument/2006/relationships/font" Target="fonts/font13.fntdata"/><Relationship Id="rId95" Type="http://schemas.openxmlformats.org/officeDocument/2006/relationships/font" Target="fonts/font18.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handoutMaster" Target="handoutMasters/handoutMaster1.xml"/><Relationship Id="rId100" Type="http://schemas.openxmlformats.org/officeDocument/2006/relationships/font" Target="fonts/font23.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font" Target="fonts/font16.fntdata"/><Relationship Id="rId98" Type="http://schemas.openxmlformats.org/officeDocument/2006/relationships/font" Target="fonts/font21.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font" Target="fonts/font17.fntdata"/><Relationship Id="rId99" Type="http://schemas.openxmlformats.org/officeDocument/2006/relationships/font" Target="fonts/font22.fntdata"/><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notesMaster" Target="notesMasters/notesMaster1.xml"/><Relationship Id="rId97" Type="http://schemas.openxmlformats.org/officeDocument/2006/relationships/font" Target="fonts/font20.fntdata"/><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FB5193A9-7317-4CCA-90E9-50567C143BF4}" type="datetimeFigureOut">
              <a:rPr lang="en-US" smtClean="0"/>
              <a:t>1/8/2017</a:t>
            </a:fld>
            <a:endParaRPr lang="en-US"/>
          </a:p>
        </p:txBody>
      </p:sp>
      <p:sp>
        <p:nvSpPr>
          <p:cNvPr id="4" name="Footer Placeholder 3"/>
          <p:cNvSpPr>
            <a:spLocks noGrp="1"/>
          </p:cNvSpPr>
          <p:nvPr>
            <p:ph type="ftr" sz="quarter" idx="2"/>
          </p:nvPr>
        </p:nvSpPr>
        <p:spPr>
          <a:xfrm>
            <a:off x="0" y="8921750"/>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921750"/>
            <a:ext cx="3067050" cy="469900"/>
          </a:xfrm>
          <a:prstGeom prst="rect">
            <a:avLst/>
          </a:prstGeom>
        </p:spPr>
        <p:txBody>
          <a:bodyPr vert="horz" lIns="91440" tIns="45720" rIns="91440" bIns="45720" rtlCol="0" anchor="b"/>
          <a:lstStyle>
            <a:lvl1pPr algn="r">
              <a:defRPr sz="1200"/>
            </a:lvl1pPr>
          </a:lstStyle>
          <a:p>
            <a:fld id="{73624773-5D73-4552-A91A-C16A8C5BE3AD}" type="slidenum">
              <a:rPr lang="en-US" smtClean="0"/>
              <a:t>‹#›</a:t>
            </a:fld>
            <a:endParaRPr lang="en-US"/>
          </a:p>
        </p:txBody>
      </p:sp>
    </p:spTree>
    <p:extLst>
      <p:ext uri="{BB962C8B-B14F-4D97-AF65-F5344CB8AC3E}">
        <p14:creationId xmlns:p14="http://schemas.microsoft.com/office/powerpoint/2010/main" val="3657915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7B34B8F4-0805-485F-8892-DE25F035A09D}" type="datetimeFigureOut">
              <a:rPr lang="en-US" smtClean="0"/>
              <a:t>1/8/2017</a:t>
            </a:fld>
            <a:endParaRPr lang="en-US"/>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62463"/>
            <a:ext cx="5661025" cy="42259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1750"/>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921750"/>
            <a:ext cx="3067050" cy="469900"/>
          </a:xfrm>
          <a:prstGeom prst="rect">
            <a:avLst/>
          </a:prstGeom>
        </p:spPr>
        <p:txBody>
          <a:bodyPr vert="horz" lIns="91440" tIns="45720" rIns="91440" bIns="45720" rtlCol="0" anchor="b"/>
          <a:lstStyle>
            <a:lvl1pPr algn="r">
              <a:defRPr sz="1200"/>
            </a:lvl1pPr>
          </a:lstStyle>
          <a:p>
            <a:fld id="{8353DF8D-29B6-49BE-ACAE-6FA7E7F9F2C0}" type="slidenum">
              <a:rPr lang="en-US" smtClean="0"/>
              <a:t>‹#›</a:t>
            </a:fld>
            <a:endParaRPr lang="en-US"/>
          </a:p>
        </p:txBody>
      </p:sp>
    </p:spTree>
    <p:extLst>
      <p:ext uri="{BB962C8B-B14F-4D97-AF65-F5344CB8AC3E}">
        <p14:creationId xmlns:p14="http://schemas.microsoft.com/office/powerpoint/2010/main" val="2372134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oday.msnbc.msn.com/id/34861316/ns/today-books/t/how-men-perceive-womens-work-behavior/"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oday.msnbc.msn.com/id/34861316/ns/today-books/t/how-men-perceive-womens-work-behavior/"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3DF8D-29B6-49BE-ACAE-6FA7E7F9F2C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46669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http://today.msnbc.msn.com/id/34861316/ns/today-books/t/how-men-perceive-womens-work-behavior/#</a:t>
            </a:r>
            <a:endParaRPr lang="en-US" dirty="0"/>
          </a:p>
        </p:txBody>
      </p:sp>
      <p:sp>
        <p:nvSpPr>
          <p:cNvPr id="4" name="Slide Number Placeholder 3"/>
          <p:cNvSpPr>
            <a:spLocks noGrp="1"/>
          </p:cNvSpPr>
          <p:nvPr>
            <p:ph type="sldNum" sz="quarter" idx="10"/>
          </p:nvPr>
        </p:nvSpPr>
        <p:spPr/>
        <p:txBody>
          <a:bodyPr/>
          <a:lstStyle/>
          <a:p>
            <a:fld id="{8353DF8D-29B6-49BE-ACAE-6FA7E7F9F2C0}" type="slidenum">
              <a:rPr lang="en-US" smtClean="0"/>
              <a:t>46</a:t>
            </a:fld>
            <a:endParaRPr lang="en-US"/>
          </a:p>
        </p:txBody>
      </p:sp>
    </p:spTree>
    <p:extLst>
      <p:ext uri="{BB962C8B-B14F-4D97-AF65-F5344CB8AC3E}">
        <p14:creationId xmlns:p14="http://schemas.microsoft.com/office/powerpoint/2010/main" val="146463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http://today.msnbc.msn.com/id/34861316/ns/today-books/t/how-men-perceive-womens-work-behavior/#</a:t>
            </a:r>
            <a:endParaRPr lang="en-US" dirty="0"/>
          </a:p>
        </p:txBody>
      </p:sp>
      <p:sp>
        <p:nvSpPr>
          <p:cNvPr id="4" name="Slide Number Placeholder 3"/>
          <p:cNvSpPr>
            <a:spLocks noGrp="1"/>
          </p:cNvSpPr>
          <p:nvPr>
            <p:ph type="sldNum" sz="quarter" idx="10"/>
          </p:nvPr>
        </p:nvSpPr>
        <p:spPr/>
        <p:txBody>
          <a:bodyPr/>
          <a:lstStyle/>
          <a:p>
            <a:fld id="{8353DF8D-29B6-49BE-ACAE-6FA7E7F9F2C0}" type="slidenum">
              <a:rPr lang="en-US" smtClean="0"/>
              <a:t>47</a:t>
            </a:fld>
            <a:endParaRPr lang="en-US"/>
          </a:p>
        </p:txBody>
      </p:sp>
    </p:spTree>
    <p:extLst>
      <p:ext uri="{BB962C8B-B14F-4D97-AF65-F5344CB8AC3E}">
        <p14:creationId xmlns:p14="http://schemas.microsoft.com/office/powerpoint/2010/main" val="146463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BF488121-3355-4A57-8346-4230DF24FDD9}" type="datetimeFigureOut">
              <a:rPr lang="en-US" smtClean="0"/>
              <a:t>1/8/2017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58D0C37-8CD9-4AC1-B6D3-AD5C8E361ECB}"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88121-3355-4A57-8346-4230DF24FDD9}"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C37-8CD9-4AC1-B6D3-AD5C8E361ECB}"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88121-3355-4A57-8346-4230DF24FDD9}"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C37-8CD9-4AC1-B6D3-AD5C8E361ECB}"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BF488121-3355-4A57-8346-4230DF24FDD9}" type="datetimeFigureOut">
              <a:rPr lang="en-US" smtClean="0"/>
              <a:t>1/8/2017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58D0C37-8CD9-4AC1-B6D3-AD5C8E361ECB}"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a:prstGeom prst="rect">
            <a:avLst/>
          </a:prstGeo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a:prstGeom prst="rect">
            <a:avLst/>
          </a:prstGeo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598593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914400" y="1783560"/>
            <a:ext cx="7772400" cy="45720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88121-3355-4A57-8346-4230DF24FDD9}"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892930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a:prstGeom prst="rect">
            <a:avLst/>
          </a:prstGeo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F488121-3355-4A57-8346-4230DF24FDD9}"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C37-8CD9-4AC1-B6D3-AD5C8E361ECB}"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a:prstGeom prst="rect">
            <a:avLst/>
          </a:prstGeo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266310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488121-3355-4A57-8346-4230DF24FDD9}"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4155320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a:prstGeom prst="rect">
            <a:avLst/>
          </a:prstGeo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a:prstGeom prst="rect">
            <a:avLst/>
          </a:prstGeo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a:prstGeom prst="rect">
            <a:avLst/>
          </a:prstGeo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F488121-3355-4A57-8346-4230DF24FDD9}" type="datetimeFigureOut">
              <a:rPr lang="en-US" smtClean="0"/>
              <a:t>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D0C37-8CD9-4AC1-B6D3-AD5C8E361ECB}"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1979512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BF488121-3355-4A57-8346-4230DF24FDD9}" type="datetimeFigureOut">
              <a:rPr lang="en-US" smtClean="0"/>
              <a:t>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3092957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88121-3355-4A57-8346-4230DF24FDD9}" type="datetimeFigureOut">
              <a:rPr lang="en-US" smtClean="0"/>
              <a:t>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3331997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a:prstGeom prst="rect">
            <a:avLst/>
          </a:prstGeo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a:prstGeom prst="rect">
            <a:avLst/>
          </a:prstGeo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488121-3355-4A57-8346-4230DF24FDD9}"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447458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88121-3355-4A57-8346-4230DF24FDD9}"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C37-8CD9-4AC1-B6D3-AD5C8E361ECB}"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a:prstGeom prst="rect">
            <a:avLst/>
          </a:prstGeo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prstGeom prst="rect">
            <a:avLst/>
          </a:prstGeo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a:prstGeom prst="rect">
            <a:avLst/>
          </a:prstGeo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BF488121-3355-4A57-8346-4230DF24FDD9}" type="datetimeFigureOut">
              <a:rPr lang="en-US" smtClean="0"/>
              <a:t>1/8/2017</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2768976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914400" y="1783560"/>
            <a:ext cx="7772400" cy="457200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88121-3355-4A57-8346-4230DF24FDD9}"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754298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a:prstGeom prst="rect">
            <a:avLst/>
          </a:prstGeo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88121-3355-4A57-8346-4230DF24FDD9}"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1431070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a:p>
        </p:txBody>
      </p:sp>
      <p:sp>
        <p:nvSpPr>
          <p:cNvPr id="4" name="Rectangle 2"/>
          <p:cNvSpPr>
            <a:spLocks noGrp="1" noChangeArrowheads="1"/>
          </p:cNvSpPr>
          <p:nvPr>
            <p:ph type="ftr" sz="quarter" idx="10"/>
          </p:nvPr>
        </p:nvSpPr>
        <p:spPr/>
        <p:txBody>
          <a:bodyPr/>
          <a:lstStyle>
            <a:lvl1pPr>
              <a:defRPr/>
            </a:lvl1pPr>
          </a:lstStyle>
          <a:p>
            <a:pPr>
              <a:defRPr/>
            </a:pPr>
            <a:r>
              <a:rPr lang="en-US">
                <a:solidFill>
                  <a:srgbClr val="000000"/>
                </a:solidFill>
              </a:rPr>
              <a:t>Revised 3/5/2008</a:t>
            </a:r>
          </a:p>
        </p:txBody>
      </p:sp>
    </p:spTree>
    <p:extLst>
      <p:ext uri="{BB962C8B-B14F-4D97-AF65-F5344CB8AC3E}">
        <p14:creationId xmlns:p14="http://schemas.microsoft.com/office/powerpoint/2010/main" val="4067648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BF488121-3355-4A57-8346-4230DF24FDD9}" type="datetimeFigureOut">
              <a:rPr lang="en-US" smtClean="0"/>
              <a:t>1/8/2017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58D0C37-8CD9-4AC1-B6D3-AD5C8E361ECB}"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a:prstGeom prst="rect">
            <a:avLst/>
          </a:prstGeo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a:prstGeom prst="rect">
            <a:avLst/>
          </a:prstGeo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534147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914400" y="1783560"/>
            <a:ext cx="7772400" cy="45720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88121-3355-4A57-8346-4230DF24FDD9}"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4283310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a:prstGeom prst="rect">
            <a:avLst/>
          </a:prstGeo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F488121-3355-4A57-8346-4230DF24FDD9}"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C37-8CD9-4AC1-B6D3-AD5C8E361ECB}"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a:prstGeom prst="rect">
            <a:avLst/>
          </a:prstGeo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233699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488121-3355-4A57-8346-4230DF24FDD9}"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1536804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a:prstGeom prst="rect">
            <a:avLst/>
          </a:prstGeo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a:prstGeom prst="rect">
            <a:avLst/>
          </a:prstGeo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a:prstGeom prst="rect">
            <a:avLst/>
          </a:prstGeo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F488121-3355-4A57-8346-4230DF24FDD9}" type="datetimeFigureOut">
              <a:rPr lang="en-US" smtClean="0"/>
              <a:t>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D0C37-8CD9-4AC1-B6D3-AD5C8E361ECB}"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636585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BF488121-3355-4A57-8346-4230DF24FDD9}" type="datetimeFigureOut">
              <a:rPr lang="en-US" smtClean="0"/>
              <a:t>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782959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F488121-3355-4A57-8346-4230DF24FDD9}"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C37-8CD9-4AC1-B6D3-AD5C8E361ECB}"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88121-3355-4A57-8346-4230DF24FDD9}" type="datetimeFigureOut">
              <a:rPr lang="en-US" smtClean="0"/>
              <a:t>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1541213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a:prstGeom prst="rect">
            <a:avLst/>
          </a:prstGeo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a:prstGeom prst="rect">
            <a:avLst/>
          </a:prstGeo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488121-3355-4A57-8346-4230DF24FDD9}"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3006846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a:prstGeom prst="rect">
            <a:avLst/>
          </a:prstGeo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prstGeom prst="rect">
            <a:avLst/>
          </a:prstGeo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a:prstGeom prst="rect">
            <a:avLst/>
          </a:prstGeo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BF488121-3355-4A57-8346-4230DF24FDD9}" type="datetimeFigureOut">
              <a:rPr lang="en-US" smtClean="0"/>
              <a:t>1/8/2017</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3000181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914400" y="1783560"/>
            <a:ext cx="7772400" cy="457200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88121-3355-4A57-8346-4230DF24FDD9}"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3781593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a:prstGeom prst="rect">
            <a:avLst/>
          </a:prstGeo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88121-3355-4A57-8346-4230DF24FDD9}"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D0C37-8CD9-4AC1-B6D3-AD5C8E361ECB}" type="slidenum">
              <a:rPr lang="en-US" smtClean="0"/>
              <a:t>‹#›</a:t>
            </a:fld>
            <a:endParaRPr lang="en-US"/>
          </a:p>
        </p:txBody>
      </p:sp>
    </p:spTree>
    <p:extLst>
      <p:ext uri="{BB962C8B-B14F-4D97-AF65-F5344CB8AC3E}">
        <p14:creationId xmlns:p14="http://schemas.microsoft.com/office/powerpoint/2010/main" val="3889109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17" name="Footer Placeholder 16"/>
          <p:cNvSpPr>
            <a:spLocks noGrp="1"/>
          </p:cNvSpPr>
          <p:nvPr>
            <p:ph type="ftr" sz="quarter" idx="11"/>
          </p:nvPr>
        </p:nvSpPr>
        <p:spPr/>
        <p:txBody>
          <a:bodyPr/>
          <a:lstStyle/>
          <a:p>
            <a:endParaRPr lang="en-US">
              <a:solidFill>
                <a:srgbClr val="ECE9C6"/>
              </a:solidFill>
            </a:endParaRPr>
          </a:p>
        </p:txBody>
      </p:sp>
      <p:sp>
        <p:nvSpPr>
          <p:cNvPr id="29" name="Slide Number Placeholder 28"/>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a:prstGeom prst="rect">
            <a:avLst/>
          </a:prstGeo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a:prstGeom prst="rect">
            <a:avLst/>
          </a:prstGeo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3706216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p>
            <a:r>
              <a:rPr kumimoji="0" lang="en-US"/>
              <a:t>Click to edit Master title style</a:t>
            </a:r>
          </a:p>
        </p:txBody>
      </p:sp>
      <p:sp>
        <p:nvSpPr>
          <p:cNvPr id="3" name="Content Placeholder 2"/>
          <p:cNvSpPr>
            <a:spLocks noGrp="1"/>
          </p:cNvSpPr>
          <p:nvPr>
            <p:ph idx="1"/>
          </p:nvPr>
        </p:nvSpPr>
        <p:spPr>
          <a:xfrm>
            <a:off x="914400" y="1783560"/>
            <a:ext cx="7772400" cy="45720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664497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a:prstGeom prst="rect">
            <a:avLst/>
          </a:prstGeo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a:prstGeom prst="rect">
            <a:avLst/>
          </a:prstGeo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1211322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6" name="Footer Placeholder 5"/>
          <p:cNvSpPr>
            <a:spLocks noGrp="1"/>
          </p:cNvSpPr>
          <p:nvPr>
            <p:ph type="ftr" sz="quarter" idx="11"/>
          </p:nvPr>
        </p:nvSpPr>
        <p:spPr/>
        <p:txBody>
          <a:bodyPr/>
          <a:lstStyle/>
          <a:p>
            <a:endParaRPr lang="en-US">
              <a:solidFill>
                <a:srgbClr val="ECE9C6"/>
              </a:solidFill>
            </a:endParaRPr>
          </a:p>
        </p:txBody>
      </p:sp>
      <p:sp>
        <p:nvSpPr>
          <p:cNvPr id="7" name="Slide Number Placeholder 6"/>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3998251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a:prstGeom prst="rect">
            <a:avLst/>
          </a:prstGeo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a:prstGeom prst="rect">
            <a:avLst/>
          </a:prstGeo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a:prstGeom prst="rect">
            <a:avLst/>
          </a:prstGeo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8" name="Footer Placeholder 7"/>
          <p:cNvSpPr>
            <a:spLocks noGrp="1"/>
          </p:cNvSpPr>
          <p:nvPr>
            <p:ph type="ftr" sz="quarter" idx="11"/>
          </p:nvPr>
        </p:nvSpPr>
        <p:spPr/>
        <p:txBody>
          <a:bodyPr/>
          <a:lstStyle/>
          <a:p>
            <a:endParaRPr lang="en-US">
              <a:solidFill>
                <a:srgbClr val="ECE9C6"/>
              </a:solidFill>
            </a:endParaRPr>
          </a:p>
        </p:txBody>
      </p:sp>
      <p:sp>
        <p:nvSpPr>
          <p:cNvPr id="9" name="Slide Number Placeholder 8"/>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3258835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488121-3355-4A57-8346-4230DF24FDD9}"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D0C37-8CD9-4AC1-B6D3-AD5C8E361ECB}"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4" name="Footer Placeholder 3"/>
          <p:cNvSpPr>
            <a:spLocks noGrp="1"/>
          </p:cNvSpPr>
          <p:nvPr>
            <p:ph type="ftr" sz="quarter" idx="11"/>
          </p:nvPr>
        </p:nvSpPr>
        <p:spPr/>
        <p:txBody>
          <a:bodyPr/>
          <a:lstStyle/>
          <a:p>
            <a:endParaRPr lang="en-US">
              <a:solidFill>
                <a:srgbClr val="ECE9C6"/>
              </a:solidFill>
            </a:endParaRPr>
          </a:p>
        </p:txBody>
      </p:sp>
      <p:sp>
        <p:nvSpPr>
          <p:cNvPr id="5" name="Slide Number Placeholder 4"/>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3051803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3" name="Footer Placeholder 2"/>
          <p:cNvSpPr>
            <a:spLocks noGrp="1"/>
          </p:cNvSpPr>
          <p:nvPr>
            <p:ph type="ftr" sz="quarter" idx="11"/>
          </p:nvPr>
        </p:nvSpPr>
        <p:spPr/>
        <p:txBody>
          <a:bodyPr/>
          <a:lstStyle/>
          <a:p>
            <a:endParaRPr lang="en-US">
              <a:solidFill>
                <a:srgbClr val="ECE9C6"/>
              </a:solidFill>
            </a:endParaRPr>
          </a:p>
        </p:txBody>
      </p:sp>
      <p:sp>
        <p:nvSpPr>
          <p:cNvPr id="4" name="Slide Number Placeholder 3"/>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311906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a:prstGeom prst="rect">
            <a:avLst/>
          </a:prstGeo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a:prstGeom prst="rect">
            <a:avLst/>
          </a:prstGeo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6" name="Footer Placeholder 5"/>
          <p:cNvSpPr>
            <a:spLocks noGrp="1"/>
          </p:cNvSpPr>
          <p:nvPr>
            <p:ph type="ftr" sz="quarter" idx="11"/>
          </p:nvPr>
        </p:nvSpPr>
        <p:spPr/>
        <p:txBody>
          <a:bodyPr/>
          <a:lstStyle/>
          <a:p>
            <a:endParaRPr lang="en-US">
              <a:solidFill>
                <a:srgbClr val="ECE9C6"/>
              </a:solidFill>
            </a:endParaRPr>
          </a:p>
        </p:txBody>
      </p:sp>
      <p:sp>
        <p:nvSpPr>
          <p:cNvPr id="7" name="Slide Number Placeholder 6"/>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1416747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a:prstGeom prst="rect">
            <a:avLst/>
          </a:prstGeo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prstGeom prst="rect">
            <a:avLst/>
          </a:prstGeo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a:prstGeom prst="rect">
            <a:avLst/>
          </a:prstGeo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6" name="Footer Placeholder 5"/>
          <p:cNvSpPr>
            <a:spLocks noGrp="1"/>
          </p:cNvSpPr>
          <p:nvPr>
            <p:ph type="ftr" sz="quarter" idx="11"/>
          </p:nvPr>
        </p:nvSpPr>
        <p:spPr>
          <a:xfrm>
            <a:off x="914400" y="55499"/>
            <a:ext cx="5562600" cy="365125"/>
          </a:xfrm>
        </p:spPr>
        <p:txBody>
          <a:bodyPr/>
          <a:lstStyle/>
          <a:p>
            <a:endParaRPr lang="en-US">
              <a:solidFill>
                <a:srgbClr val="ECE9C6"/>
              </a:solidFill>
            </a:endParaRPr>
          </a:p>
        </p:txBody>
      </p:sp>
      <p:sp>
        <p:nvSpPr>
          <p:cNvPr id="7" name="Slide Number Placeholder 6"/>
          <p:cNvSpPr>
            <a:spLocks noGrp="1"/>
          </p:cNvSpPr>
          <p:nvPr>
            <p:ph type="sldNum" sz="quarter" idx="12"/>
          </p:nvPr>
        </p:nvSpPr>
        <p:spPr>
          <a:xfrm>
            <a:off x="8610600" y="55499"/>
            <a:ext cx="457200" cy="365125"/>
          </a:xfrm>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527107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914400" y="1783560"/>
            <a:ext cx="7772400" cy="4572000"/>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3033525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a:prstGeom prst="rect">
            <a:avLst/>
          </a:prstGeo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1773856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a:p>
        </p:txBody>
      </p:sp>
      <p:sp>
        <p:nvSpPr>
          <p:cNvPr id="4" name="Rectangle 2"/>
          <p:cNvSpPr>
            <a:spLocks noGrp="1" noChangeArrowheads="1"/>
          </p:cNvSpPr>
          <p:nvPr>
            <p:ph type="ftr" sz="quarter" idx="10"/>
          </p:nvPr>
        </p:nvSpPr>
        <p:spPr/>
        <p:txBody>
          <a:bodyPr/>
          <a:lstStyle>
            <a:lvl1pPr>
              <a:defRPr/>
            </a:lvl1pPr>
          </a:lstStyle>
          <a:p>
            <a:pPr>
              <a:defRPr/>
            </a:pPr>
            <a:r>
              <a:rPr lang="en-US">
                <a:solidFill>
                  <a:srgbClr val="000000"/>
                </a:solidFill>
              </a:rPr>
              <a:t>Revised 3/5/2008</a:t>
            </a:r>
          </a:p>
        </p:txBody>
      </p:sp>
    </p:spTree>
    <p:extLst>
      <p:ext uri="{BB962C8B-B14F-4D97-AF65-F5344CB8AC3E}">
        <p14:creationId xmlns:p14="http://schemas.microsoft.com/office/powerpoint/2010/main" val="1042457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17" name="Footer Placeholder 16"/>
          <p:cNvSpPr>
            <a:spLocks noGrp="1"/>
          </p:cNvSpPr>
          <p:nvPr>
            <p:ph type="ftr" sz="quarter" idx="11"/>
          </p:nvPr>
        </p:nvSpPr>
        <p:spPr/>
        <p:txBody>
          <a:bodyPr/>
          <a:lstStyle/>
          <a:p>
            <a:endParaRPr lang="en-US">
              <a:solidFill>
                <a:srgbClr val="ECE9C6"/>
              </a:solidFill>
            </a:endParaRPr>
          </a:p>
        </p:txBody>
      </p:sp>
      <p:sp>
        <p:nvSpPr>
          <p:cNvPr id="29" name="Slide Number Placeholder 28"/>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2256339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3000433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2281987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F488121-3355-4A57-8346-4230DF24FDD9}" type="datetimeFigureOut">
              <a:rPr lang="en-US" smtClean="0"/>
              <a:t>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D0C37-8CD9-4AC1-B6D3-AD5C8E361ECB}"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6" name="Footer Placeholder 5"/>
          <p:cNvSpPr>
            <a:spLocks noGrp="1"/>
          </p:cNvSpPr>
          <p:nvPr>
            <p:ph type="ftr" sz="quarter" idx="11"/>
          </p:nvPr>
        </p:nvSpPr>
        <p:spPr/>
        <p:txBody>
          <a:bodyPr/>
          <a:lstStyle/>
          <a:p>
            <a:endParaRPr lang="en-US">
              <a:solidFill>
                <a:srgbClr val="ECE9C6"/>
              </a:solidFill>
            </a:endParaRPr>
          </a:p>
        </p:txBody>
      </p:sp>
      <p:sp>
        <p:nvSpPr>
          <p:cNvPr id="7" name="Slide Number Placeholder 6"/>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3944743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8" name="Footer Placeholder 7"/>
          <p:cNvSpPr>
            <a:spLocks noGrp="1"/>
          </p:cNvSpPr>
          <p:nvPr>
            <p:ph type="ftr" sz="quarter" idx="11"/>
          </p:nvPr>
        </p:nvSpPr>
        <p:spPr/>
        <p:txBody>
          <a:bodyPr/>
          <a:lstStyle/>
          <a:p>
            <a:endParaRPr lang="en-US">
              <a:solidFill>
                <a:srgbClr val="ECE9C6"/>
              </a:solidFill>
            </a:endParaRPr>
          </a:p>
        </p:txBody>
      </p:sp>
      <p:sp>
        <p:nvSpPr>
          <p:cNvPr id="9" name="Slide Number Placeholder 8"/>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2558300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4" name="Footer Placeholder 3"/>
          <p:cNvSpPr>
            <a:spLocks noGrp="1"/>
          </p:cNvSpPr>
          <p:nvPr>
            <p:ph type="ftr" sz="quarter" idx="11"/>
          </p:nvPr>
        </p:nvSpPr>
        <p:spPr/>
        <p:txBody>
          <a:bodyPr/>
          <a:lstStyle/>
          <a:p>
            <a:endParaRPr lang="en-US">
              <a:solidFill>
                <a:srgbClr val="ECE9C6"/>
              </a:solidFill>
            </a:endParaRPr>
          </a:p>
        </p:txBody>
      </p:sp>
      <p:sp>
        <p:nvSpPr>
          <p:cNvPr id="5" name="Slide Number Placeholder 4"/>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2612540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3" name="Footer Placeholder 2"/>
          <p:cNvSpPr>
            <a:spLocks noGrp="1"/>
          </p:cNvSpPr>
          <p:nvPr>
            <p:ph type="ftr" sz="quarter" idx="11"/>
          </p:nvPr>
        </p:nvSpPr>
        <p:spPr/>
        <p:txBody>
          <a:bodyPr/>
          <a:lstStyle/>
          <a:p>
            <a:endParaRPr lang="en-US">
              <a:solidFill>
                <a:srgbClr val="ECE9C6"/>
              </a:solidFill>
            </a:endParaRPr>
          </a:p>
        </p:txBody>
      </p:sp>
      <p:sp>
        <p:nvSpPr>
          <p:cNvPr id="4" name="Slide Number Placeholder 3"/>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4269384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6" name="Footer Placeholder 5"/>
          <p:cNvSpPr>
            <a:spLocks noGrp="1"/>
          </p:cNvSpPr>
          <p:nvPr>
            <p:ph type="ftr" sz="quarter" idx="11"/>
          </p:nvPr>
        </p:nvSpPr>
        <p:spPr/>
        <p:txBody>
          <a:bodyPr/>
          <a:lstStyle/>
          <a:p>
            <a:endParaRPr lang="en-US">
              <a:solidFill>
                <a:srgbClr val="ECE9C6"/>
              </a:solidFill>
            </a:endParaRPr>
          </a:p>
        </p:txBody>
      </p:sp>
      <p:sp>
        <p:nvSpPr>
          <p:cNvPr id="7" name="Slide Number Placeholder 6"/>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4061180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6" name="Footer Placeholder 5"/>
          <p:cNvSpPr>
            <a:spLocks noGrp="1"/>
          </p:cNvSpPr>
          <p:nvPr>
            <p:ph type="ftr" sz="quarter" idx="11"/>
          </p:nvPr>
        </p:nvSpPr>
        <p:spPr>
          <a:xfrm>
            <a:off x="914400" y="55499"/>
            <a:ext cx="5562600" cy="365125"/>
          </a:xfrm>
        </p:spPr>
        <p:txBody>
          <a:bodyPr/>
          <a:lstStyle/>
          <a:p>
            <a:endParaRPr lang="en-US">
              <a:solidFill>
                <a:srgbClr val="ECE9C6"/>
              </a:solidFill>
            </a:endParaRPr>
          </a:p>
        </p:txBody>
      </p:sp>
      <p:sp>
        <p:nvSpPr>
          <p:cNvPr id="7" name="Slide Number Placeholder 6"/>
          <p:cNvSpPr>
            <a:spLocks noGrp="1"/>
          </p:cNvSpPr>
          <p:nvPr>
            <p:ph type="sldNum" sz="quarter" idx="12"/>
          </p:nvPr>
        </p:nvSpPr>
        <p:spPr>
          <a:xfrm>
            <a:off x="8610600" y="55499"/>
            <a:ext cx="457200" cy="365125"/>
          </a:xfrm>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4195429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2201344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F488121-3355-4A57-8346-4230DF24FDD9}" type="datetimeFigureOut">
              <a:rPr lang="en-US" smtClean="0">
                <a:solidFill>
                  <a:srgbClr val="ECE9C6"/>
                </a:solidFill>
              </a:rPr>
              <a:pPr/>
              <a:t>1/8/2017</a:t>
            </a:fld>
            <a:endParaRPr lang="en-US">
              <a:solidFill>
                <a:srgbClr val="ECE9C6"/>
              </a:solidFill>
            </a:endParaRPr>
          </a:p>
        </p:txBody>
      </p:sp>
      <p:sp>
        <p:nvSpPr>
          <p:cNvPr id="5" name="Footer Placeholder 4"/>
          <p:cNvSpPr>
            <a:spLocks noGrp="1"/>
          </p:cNvSpPr>
          <p:nvPr>
            <p:ph type="ftr" sz="quarter" idx="11"/>
          </p:nvPr>
        </p:nvSpPr>
        <p:spPr/>
        <p:txBody>
          <a:bodyPr/>
          <a:lstStyle/>
          <a:p>
            <a:endParaRPr lang="en-US">
              <a:solidFill>
                <a:srgbClr val="ECE9C6"/>
              </a:solidFill>
            </a:endParaRPr>
          </a:p>
        </p:txBody>
      </p:sp>
      <p:sp>
        <p:nvSpPr>
          <p:cNvPr id="6" name="Slide Number Placeholder 5"/>
          <p:cNvSpPr>
            <a:spLocks noGrp="1"/>
          </p:cNvSpPr>
          <p:nvPr>
            <p:ph type="sldNum" sz="quarter" idx="12"/>
          </p:nvPr>
        </p:nvSpPr>
        <p:spPr/>
        <p:txBody>
          <a:bodyPr/>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2151754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B340D49C-7EB3-43EF-9DBB-3C1BC6E33938}" type="slidenum">
              <a:rPr lang="en-US"/>
              <a:pPr>
                <a:defRPr/>
              </a:pPr>
              <a:t>‹#›</a:t>
            </a:fld>
            <a:endParaRPr lang="en-US"/>
          </a:p>
        </p:txBody>
      </p:sp>
    </p:spTree>
    <p:extLst>
      <p:ext uri="{BB962C8B-B14F-4D97-AF65-F5344CB8AC3E}">
        <p14:creationId xmlns:p14="http://schemas.microsoft.com/office/powerpoint/2010/main" val="483978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7EA3B43C-210D-4151-B391-84E66A208E0B}" type="slidenum">
              <a:rPr lang="en-US"/>
              <a:pPr>
                <a:defRPr/>
              </a:pPr>
              <a:t>‹#›</a:t>
            </a:fld>
            <a:endParaRPr lang="en-US"/>
          </a:p>
        </p:txBody>
      </p:sp>
    </p:spTree>
    <p:extLst>
      <p:ext uri="{BB962C8B-B14F-4D97-AF65-F5344CB8AC3E}">
        <p14:creationId xmlns:p14="http://schemas.microsoft.com/office/powerpoint/2010/main" val="754573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BF488121-3355-4A57-8346-4230DF24FDD9}" type="datetimeFigureOut">
              <a:rPr lang="en-US" smtClean="0"/>
              <a:t>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D0C37-8CD9-4AC1-B6D3-AD5C8E361ECB}"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8843A542-2D77-43F9-AEFA-76D2C811101C}" type="slidenum">
              <a:rPr lang="en-US"/>
              <a:pPr>
                <a:defRPr/>
              </a:pPr>
              <a:t>‹#›</a:t>
            </a:fld>
            <a:endParaRPr lang="en-US"/>
          </a:p>
        </p:txBody>
      </p:sp>
    </p:spTree>
    <p:extLst>
      <p:ext uri="{BB962C8B-B14F-4D97-AF65-F5344CB8AC3E}">
        <p14:creationId xmlns:p14="http://schemas.microsoft.com/office/powerpoint/2010/main" val="1195272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1A7A9E26-B8F7-460A-81F5-F68B7EF1B9E3}" type="slidenum">
              <a:rPr lang="en-US"/>
              <a:pPr>
                <a:defRPr/>
              </a:pPr>
              <a:t>‹#›</a:t>
            </a:fld>
            <a:endParaRPr lang="en-US"/>
          </a:p>
        </p:txBody>
      </p:sp>
    </p:spTree>
    <p:extLst>
      <p:ext uri="{BB962C8B-B14F-4D97-AF65-F5344CB8AC3E}">
        <p14:creationId xmlns:p14="http://schemas.microsoft.com/office/powerpoint/2010/main" val="1069197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B181AD94-508D-4102-9142-511BA0EFEC81}" type="slidenum">
              <a:rPr lang="en-US"/>
              <a:pPr>
                <a:defRPr/>
              </a:pPr>
              <a:t>‹#›</a:t>
            </a:fld>
            <a:endParaRPr lang="en-US"/>
          </a:p>
        </p:txBody>
      </p:sp>
    </p:spTree>
    <p:extLst>
      <p:ext uri="{BB962C8B-B14F-4D97-AF65-F5344CB8AC3E}">
        <p14:creationId xmlns:p14="http://schemas.microsoft.com/office/powerpoint/2010/main" val="3174103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D0312A34-C3B9-4AC6-BD59-9CFC8EC616BA}" type="slidenum">
              <a:rPr lang="en-US"/>
              <a:pPr>
                <a:defRPr/>
              </a:pPr>
              <a:t>‹#›</a:t>
            </a:fld>
            <a:endParaRPr lang="en-US"/>
          </a:p>
        </p:txBody>
      </p:sp>
    </p:spTree>
    <p:extLst>
      <p:ext uri="{BB962C8B-B14F-4D97-AF65-F5344CB8AC3E}">
        <p14:creationId xmlns:p14="http://schemas.microsoft.com/office/powerpoint/2010/main" val="239888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D6D1DDDA-29C6-4E21-A314-75B2176DB426}" type="slidenum">
              <a:rPr lang="en-US"/>
              <a:pPr>
                <a:defRPr/>
              </a:pPr>
              <a:t>‹#›</a:t>
            </a:fld>
            <a:endParaRPr lang="en-US"/>
          </a:p>
        </p:txBody>
      </p:sp>
    </p:spTree>
    <p:extLst>
      <p:ext uri="{BB962C8B-B14F-4D97-AF65-F5344CB8AC3E}">
        <p14:creationId xmlns:p14="http://schemas.microsoft.com/office/powerpoint/2010/main" val="3000834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229CC415-F6A5-478D-8D4C-BCE94A126360}" type="slidenum">
              <a:rPr lang="en-US"/>
              <a:pPr>
                <a:defRPr/>
              </a:pPr>
              <a:t>‹#›</a:t>
            </a:fld>
            <a:endParaRPr lang="en-US"/>
          </a:p>
        </p:txBody>
      </p:sp>
    </p:spTree>
    <p:extLst>
      <p:ext uri="{BB962C8B-B14F-4D97-AF65-F5344CB8AC3E}">
        <p14:creationId xmlns:p14="http://schemas.microsoft.com/office/powerpoint/2010/main" val="1181872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34329D62-8D38-448B-9405-827D3720B799}" type="slidenum">
              <a:rPr lang="en-US"/>
              <a:pPr>
                <a:defRPr/>
              </a:pPr>
              <a:t>‹#›</a:t>
            </a:fld>
            <a:endParaRPr lang="en-US"/>
          </a:p>
        </p:txBody>
      </p:sp>
    </p:spTree>
    <p:extLst>
      <p:ext uri="{BB962C8B-B14F-4D97-AF65-F5344CB8AC3E}">
        <p14:creationId xmlns:p14="http://schemas.microsoft.com/office/powerpoint/2010/main" val="30792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F0354463-A837-4FFA-A9F1-FB701BC582E0}" type="slidenum">
              <a:rPr lang="en-US"/>
              <a:pPr>
                <a:defRPr/>
              </a:pPr>
              <a:t>‹#›</a:t>
            </a:fld>
            <a:endParaRPr lang="en-US"/>
          </a:p>
        </p:txBody>
      </p:sp>
    </p:spTree>
    <p:extLst>
      <p:ext uri="{BB962C8B-B14F-4D97-AF65-F5344CB8AC3E}">
        <p14:creationId xmlns:p14="http://schemas.microsoft.com/office/powerpoint/2010/main" val="2322371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5D1C71FC-7BBA-407D-B0EA-1FE8259FAF79}" type="slidenum">
              <a:rPr lang="en-US"/>
              <a:pPr>
                <a:defRPr/>
              </a:pPr>
              <a:t>‹#›</a:t>
            </a:fld>
            <a:endParaRPr lang="en-US"/>
          </a:p>
        </p:txBody>
      </p:sp>
    </p:spTree>
    <p:extLst>
      <p:ext uri="{BB962C8B-B14F-4D97-AF65-F5344CB8AC3E}">
        <p14:creationId xmlns:p14="http://schemas.microsoft.com/office/powerpoint/2010/main" val="3890722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DF921B-8002-4AEA-99EA-5BF28B6992FE}" type="slidenum">
              <a:rPr lang="en-US"/>
              <a:pPr>
                <a:defRPr/>
              </a:pPr>
              <a:t>‹#›</a:t>
            </a:fld>
            <a:endParaRPr lang="en-US"/>
          </a:p>
        </p:txBody>
      </p:sp>
    </p:spTree>
    <p:extLst>
      <p:ext uri="{BB962C8B-B14F-4D97-AF65-F5344CB8AC3E}">
        <p14:creationId xmlns:p14="http://schemas.microsoft.com/office/powerpoint/2010/main" val="33318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88121-3355-4A57-8346-4230DF24FDD9}" type="datetimeFigureOut">
              <a:rPr lang="en-US" smtClean="0"/>
              <a:t>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D0C37-8CD9-4AC1-B6D3-AD5C8E361ECB}"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5F2B5A-45F8-4FE0-8724-0F51ECE2192D}" type="slidenum">
              <a:rPr lang="en-US"/>
              <a:pPr>
                <a:defRPr/>
              </a:pPr>
              <a:t>‹#›</a:t>
            </a:fld>
            <a:endParaRPr lang="en-US"/>
          </a:p>
        </p:txBody>
      </p:sp>
    </p:spTree>
    <p:extLst>
      <p:ext uri="{BB962C8B-B14F-4D97-AF65-F5344CB8AC3E}">
        <p14:creationId xmlns:p14="http://schemas.microsoft.com/office/powerpoint/2010/main" val="1782008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71C923-8A4D-4E33-BEBF-A6192AFD5946}" type="slidenum">
              <a:rPr lang="en-US"/>
              <a:pPr>
                <a:defRPr/>
              </a:pPr>
              <a:t>‹#›</a:t>
            </a:fld>
            <a:endParaRPr lang="en-US"/>
          </a:p>
        </p:txBody>
      </p:sp>
    </p:spTree>
    <p:extLst>
      <p:ext uri="{BB962C8B-B14F-4D97-AF65-F5344CB8AC3E}">
        <p14:creationId xmlns:p14="http://schemas.microsoft.com/office/powerpoint/2010/main" val="409060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1F3904-97FF-4133-9708-0F4D9E7FD831}" type="slidenum">
              <a:rPr lang="en-US"/>
              <a:pPr>
                <a:defRPr/>
              </a:pPr>
              <a:t>‹#›</a:t>
            </a:fld>
            <a:endParaRPr lang="en-US"/>
          </a:p>
        </p:txBody>
      </p:sp>
    </p:spTree>
    <p:extLst>
      <p:ext uri="{BB962C8B-B14F-4D97-AF65-F5344CB8AC3E}">
        <p14:creationId xmlns:p14="http://schemas.microsoft.com/office/powerpoint/2010/main" val="2540526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584DF1-9403-4A63-AF63-A7DB61E80745}" type="slidenum">
              <a:rPr lang="en-US"/>
              <a:pPr>
                <a:defRPr/>
              </a:pPr>
              <a:t>‹#›</a:t>
            </a:fld>
            <a:endParaRPr lang="en-US"/>
          </a:p>
        </p:txBody>
      </p:sp>
    </p:spTree>
    <p:extLst>
      <p:ext uri="{BB962C8B-B14F-4D97-AF65-F5344CB8AC3E}">
        <p14:creationId xmlns:p14="http://schemas.microsoft.com/office/powerpoint/2010/main" val="4176954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17ED9F-C6BD-4697-82E9-4A45E5523A95}" type="slidenum">
              <a:rPr lang="en-US"/>
              <a:pPr>
                <a:defRPr/>
              </a:pPr>
              <a:t>‹#›</a:t>
            </a:fld>
            <a:endParaRPr lang="en-US"/>
          </a:p>
        </p:txBody>
      </p:sp>
    </p:spTree>
    <p:extLst>
      <p:ext uri="{BB962C8B-B14F-4D97-AF65-F5344CB8AC3E}">
        <p14:creationId xmlns:p14="http://schemas.microsoft.com/office/powerpoint/2010/main" val="3441691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A3CB7CF-A0C7-47D3-8245-9FDD3D20747A}" type="slidenum">
              <a:rPr lang="en-US"/>
              <a:pPr>
                <a:defRPr/>
              </a:pPr>
              <a:t>‹#›</a:t>
            </a:fld>
            <a:endParaRPr lang="en-US"/>
          </a:p>
        </p:txBody>
      </p:sp>
    </p:spTree>
    <p:extLst>
      <p:ext uri="{BB962C8B-B14F-4D97-AF65-F5344CB8AC3E}">
        <p14:creationId xmlns:p14="http://schemas.microsoft.com/office/powerpoint/2010/main" val="931191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493B8D-7416-4DA2-92B7-EF9040399D24}" type="slidenum">
              <a:rPr lang="en-US"/>
              <a:pPr>
                <a:defRPr/>
              </a:pPr>
              <a:t>‹#›</a:t>
            </a:fld>
            <a:endParaRPr lang="en-US"/>
          </a:p>
        </p:txBody>
      </p:sp>
    </p:spTree>
    <p:extLst>
      <p:ext uri="{BB962C8B-B14F-4D97-AF65-F5344CB8AC3E}">
        <p14:creationId xmlns:p14="http://schemas.microsoft.com/office/powerpoint/2010/main" val="661599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1475BF-8C47-4FF7-BF8A-8F7291D2455D}" type="slidenum">
              <a:rPr lang="en-US"/>
              <a:pPr>
                <a:defRPr/>
              </a:pPr>
              <a:t>‹#›</a:t>
            </a:fld>
            <a:endParaRPr lang="en-US"/>
          </a:p>
        </p:txBody>
      </p:sp>
    </p:spTree>
    <p:extLst>
      <p:ext uri="{BB962C8B-B14F-4D97-AF65-F5344CB8AC3E}">
        <p14:creationId xmlns:p14="http://schemas.microsoft.com/office/powerpoint/2010/main" val="702502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30F34C-07A7-414C-A8DB-44E2516519FD}" type="slidenum">
              <a:rPr lang="en-US"/>
              <a:pPr>
                <a:defRPr/>
              </a:pPr>
              <a:t>‹#›</a:t>
            </a:fld>
            <a:endParaRPr lang="en-US"/>
          </a:p>
        </p:txBody>
      </p:sp>
    </p:spTree>
    <p:extLst>
      <p:ext uri="{BB962C8B-B14F-4D97-AF65-F5344CB8AC3E}">
        <p14:creationId xmlns:p14="http://schemas.microsoft.com/office/powerpoint/2010/main" val="2560891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D4A613-BE7F-4ED9-88E9-4811D0A1A569}" type="slidenum">
              <a:rPr lang="en-US"/>
              <a:pPr>
                <a:defRPr/>
              </a:pPr>
              <a:t>‹#›</a:t>
            </a:fld>
            <a:endParaRPr lang="en-US"/>
          </a:p>
        </p:txBody>
      </p:sp>
    </p:spTree>
    <p:extLst>
      <p:ext uri="{BB962C8B-B14F-4D97-AF65-F5344CB8AC3E}">
        <p14:creationId xmlns:p14="http://schemas.microsoft.com/office/powerpoint/2010/main" val="643140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488121-3355-4A57-8346-4230DF24FDD9}"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D0C37-8CD9-4AC1-B6D3-AD5C8E361ECB}"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BF488121-3355-4A57-8346-4230DF24FDD9}" type="datetimeFigureOut">
              <a:rPr lang="en-US" smtClean="0"/>
              <a:t>1/8/2017</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358D0C37-8CD9-4AC1-B6D3-AD5C8E361ECB}" type="slidenum">
              <a:rPr lang="en-US" smtClean="0"/>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F488121-3355-4A57-8346-4230DF24FDD9}" type="datetimeFigureOut">
              <a:rPr lang="en-US" smtClean="0"/>
              <a:t>1/8/2017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58D0C37-8CD9-4AC1-B6D3-AD5C8E361EC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F488121-3355-4A57-8346-4230DF24FDD9}" type="datetimeFigureOut">
              <a:rPr lang="en-US" smtClean="0"/>
              <a:t>1/8/2017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58D0C37-8CD9-4AC1-B6D3-AD5C8E361ECB}" type="slidenum">
              <a:rPr lang="en-US" smtClean="0"/>
              <a:t>‹#›</a:t>
            </a:fld>
            <a:endParaRPr lang="en-US"/>
          </a:p>
        </p:txBody>
      </p:sp>
      <p:pic>
        <p:nvPicPr>
          <p:cNvPr id="1026" name="Picture 2" descr="Las Vegas Skyline"/>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34421" t="1735" r="24670" b="-1735"/>
          <a:stretch/>
        </p:blipFill>
        <p:spPr bwMode="auto">
          <a:xfrm>
            <a:off x="0" y="0"/>
            <a:ext cx="3958814"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316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67"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F488121-3355-4A57-8346-4230DF24FDD9}" type="datetimeFigureOut">
              <a:rPr lang="en-US" smtClean="0"/>
              <a:t>1/8/2017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58D0C37-8CD9-4AC1-B6D3-AD5C8E361ECB}" type="slidenum">
              <a:rPr lang="en-US" smtClean="0"/>
              <a:t>‹#›</a:t>
            </a:fld>
            <a:endParaRPr lang="en-US"/>
          </a:p>
        </p:txBody>
      </p:sp>
      <p:pic>
        <p:nvPicPr>
          <p:cNvPr id="1026" name="Picture 2" descr="Las Vegas Skyline"/>
          <p:cNvPicPr>
            <a:picLocks noChangeAspect="1" noChangeArrowheads="1"/>
          </p:cNvPicPr>
          <p:nvPr userDrawn="1"/>
        </p:nvPicPr>
        <p:blipFill rotWithShape="1">
          <a:blip r:embed="rId13">
            <a:lum bright="70000" contrast="-70000"/>
            <a:extLst>
              <a:ext uri="{28A0092B-C50C-407E-A947-70E740481C1C}">
                <a14:useLocalDpi xmlns:a14="http://schemas.microsoft.com/office/drawing/2010/main" val="0"/>
              </a:ext>
            </a:extLst>
          </a:blip>
          <a:srcRect l="34421" t="1735" r="24670" b="-1735"/>
          <a:stretch/>
        </p:blipFill>
        <p:spPr bwMode="auto">
          <a:xfrm>
            <a:off x="0" y="0"/>
            <a:ext cx="3958814"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43414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F488121-3355-4A57-8346-4230DF24FDD9}" type="datetimeFigureOut">
              <a:rPr lang="en-US" smtClean="0">
                <a:solidFill>
                  <a:srgbClr val="ECE9C6"/>
                </a:solidFill>
              </a:rPr>
              <a:pPr/>
              <a:t>1/8/2017</a:t>
            </a:fld>
            <a:endParaRPr lang="en-US">
              <a:solidFill>
                <a:srgbClr val="ECE9C6"/>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ECE9C6"/>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58D0C37-8CD9-4AC1-B6D3-AD5C8E361ECB}" type="slidenum">
              <a:rPr lang="en-US" smtClean="0">
                <a:solidFill>
                  <a:srgbClr val="ECE9C6"/>
                </a:solidFill>
              </a:rPr>
              <a:pPr/>
              <a:t>‹#›</a:t>
            </a:fld>
            <a:endParaRPr lang="en-US">
              <a:solidFill>
                <a:srgbClr val="ECE9C6"/>
              </a:solidFill>
            </a:endParaRPr>
          </a:p>
        </p:txBody>
      </p:sp>
      <p:pic>
        <p:nvPicPr>
          <p:cNvPr id="1026" name="Picture 2" descr="Las Vegas Skyline"/>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34421" t="1735" r="24670" b="-1735"/>
          <a:stretch/>
        </p:blipFill>
        <p:spPr bwMode="auto">
          <a:xfrm>
            <a:off x="0" y="0"/>
            <a:ext cx="3958814"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817039"/>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F488121-3355-4A57-8346-4230DF24FDD9}" type="datetimeFigureOut">
              <a:rPr lang="en-US" smtClean="0">
                <a:solidFill>
                  <a:srgbClr val="ECE9C6"/>
                </a:solidFill>
              </a:rPr>
              <a:pPr/>
              <a:t>1/8/2017</a:t>
            </a:fld>
            <a:endParaRPr lang="en-US">
              <a:solidFill>
                <a:srgbClr val="ECE9C6"/>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ECE9C6"/>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58D0C37-8CD9-4AC1-B6D3-AD5C8E361ECB}" type="slidenum">
              <a:rPr lang="en-US" smtClean="0">
                <a:solidFill>
                  <a:srgbClr val="ECE9C6"/>
                </a:solidFill>
              </a:rPr>
              <a:pPr/>
              <a:t>‹#›</a:t>
            </a:fld>
            <a:endParaRPr lang="en-US">
              <a:solidFill>
                <a:srgbClr val="ECE9C6"/>
              </a:solidFill>
            </a:endParaRPr>
          </a:p>
        </p:txBody>
      </p:sp>
    </p:spTree>
    <p:extLst>
      <p:ext uri="{BB962C8B-B14F-4D97-AF65-F5344CB8AC3E}">
        <p14:creationId xmlns:p14="http://schemas.microsoft.com/office/powerpoint/2010/main" val="1350741580"/>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3333CC"/>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a:cs typeface="Arial" panose="020B0604020202020204" pitchFamily="34" charset="0"/>
              </a:defRPr>
            </a:lvl1pPr>
          </a:lstStyle>
          <a:p>
            <a:pPr>
              <a:defRPr/>
            </a:pPr>
            <a:fld id="{CE6D4C14-4A6C-41E0-ADA6-2B64BA2ABE23}" type="slidenum">
              <a:rPr lang="en-US"/>
              <a:pPr>
                <a:defRPr/>
              </a:pPr>
              <a:t>‹#›</a:t>
            </a:fld>
            <a:endParaRPr lang="en-US"/>
          </a:p>
        </p:txBody>
      </p:sp>
    </p:spTree>
    <p:extLst>
      <p:ext uri="{BB962C8B-B14F-4D97-AF65-F5344CB8AC3E}">
        <p14:creationId xmlns:p14="http://schemas.microsoft.com/office/powerpoint/2010/main" val="55766854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B3A1C40B-3F57-41E9-B54D-87DA49BFA816}" type="slidenum">
              <a:rPr lang="en-US"/>
              <a:pPr>
                <a:defRPr/>
              </a:pPr>
              <a:t>‹#›</a:t>
            </a:fld>
            <a:endParaRPr lang="en-US"/>
          </a:p>
        </p:txBody>
      </p:sp>
    </p:spTree>
    <p:extLst>
      <p:ext uri="{BB962C8B-B14F-4D97-AF65-F5344CB8AC3E}">
        <p14:creationId xmlns:p14="http://schemas.microsoft.com/office/powerpoint/2010/main" val="2146535301"/>
      </p:ext>
    </p:extLst>
  </p:cSld>
  <p:clrMap bg1="dk2" tx1="lt1" bg2="dk1" tx2="lt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jpeg"/><Relationship Id="rId1" Type="http://schemas.openxmlformats.org/officeDocument/2006/relationships/slideLayout" Target="../slideLayouts/slideLayout75.xml"/><Relationship Id="rId6" Type="http://schemas.openxmlformats.org/officeDocument/2006/relationships/image" Target="../media/image25.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35.jpeg"/><Relationship Id="rId4" Type="http://schemas.openxmlformats.org/officeDocument/2006/relationships/image" Target="../media/image34.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5.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3.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883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14478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64547" name="Rectangle 3"/>
          <p:cNvSpPr>
            <a:spLocks noGrp="1" noChangeArrowheads="1"/>
          </p:cNvSpPr>
          <p:nvPr>
            <p:ph type="body" idx="1"/>
          </p:nvPr>
        </p:nvSpPr>
        <p:spPr/>
        <p:txBody>
          <a:bodyPr/>
          <a:lstStyle/>
          <a:p>
            <a:pPr eaLnBrk="1" hangingPunct="1">
              <a:lnSpc>
                <a:spcPct val="90000"/>
              </a:lnSpc>
              <a:defRPr/>
            </a:pPr>
            <a:r>
              <a:rPr lang="en-US" dirty="0">
                <a:solidFill>
                  <a:schemeClr val="bg1"/>
                </a:solidFill>
                <a:effectDag name="">
                  <a:cont type="tree" name="">
                    <a:effect ref="fillLine"/>
                    <a:outerShdw dist="38100" dir="13500000" algn="br">
                      <a:srgbClr val="6B94C1"/>
                    </a:outerShdw>
                  </a:cont>
                  <a:cont type="tree" name="">
                    <a:effect ref="fillLine"/>
                    <a:outerShdw dist="38100" dir="2700000" algn="tl">
                      <a:srgbClr val="19324D"/>
                    </a:outerShdw>
                  </a:cont>
                  <a:effect ref="fillLine"/>
                </a:effectDag>
              </a:rPr>
              <a:t>Ignorant &amp; Untaught</a:t>
            </a:r>
          </a:p>
          <a:p>
            <a:pPr eaLnBrk="1" hangingPunct="1">
              <a:lnSpc>
                <a:spcPct val="90000"/>
              </a:lnSpc>
              <a:defRPr/>
            </a:pPr>
            <a:r>
              <a:rPr lang="en-US" dirty="0">
                <a:solidFill>
                  <a:schemeClr val="bg1"/>
                </a:solidFill>
                <a:effectDag name="">
                  <a:cont type="tree" name="">
                    <a:effect ref="fillLine"/>
                    <a:outerShdw dist="38100" dir="13500000" algn="br">
                      <a:srgbClr val="6B94C1"/>
                    </a:outerShdw>
                  </a:cont>
                  <a:cont type="tree" name="">
                    <a:effect ref="fillLine"/>
                    <a:outerShdw dist="38100" dir="2700000" algn="tl">
                      <a:srgbClr val="19324D"/>
                    </a:outerShdw>
                  </a:cont>
                  <a:effect ref="fillLine"/>
                </a:effectDag>
              </a:rPr>
              <a:t>Want to fit in</a:t>
            </a:r>
          </a:p>
          <a:p>
            <a:pPr eaLnBrk="1" hangingPunct="1">
              <a:lnSpc>
                <a:spcPct val="90000"/>
              </a:lnSpc>
              <a:defRPr/>
            </a:pPr>
            <a:r>
              <a:rPr lang="en-US" dirty="0">
                <a:solidFill>
                  <a:schemeClr val="bg1"/>
                </a:solidFill>
                <a:effectDag name="">
                  <a:cont type="tree" name="">
                    <a:effect ref="fillLine"/>
                    <a:outerShdw dist="38100" dir="13500000" algn="br">
                      <a:srgbClr val="6B94C1"/>
                    </a:outerShdw>
                  </a:cont>
                  <a:cont type="tree" name="">
                    <a:effect ref="fillLine"/>
                    <a:outerShdw dist="38100" dir="2700000" algn="tl">
                      <a:srgbClr val="19324D"/>
                    </a:outerShdw>
                  </a:cont>
                  <a:effect ref="fillLine"/>
                </a:effectDag>
              </a:rPr>
              <a:t>Want to be bold and “turn heads”</a:t>
            </a:r>
          </a:p>
          <a:p>
            <a:pPr eaLnBrk="1" hangingPunct="1">
              <a:lnSpc>
                <a:spcPct val="90000"/>
              </a:lnSpc>
              <a:defRPr/>
            </a:pPr>
            <a:r>
              <a:rPr lang="en-US" dirty="0"/>
              <a:t>Careless – Don’t stop &amp; think</a:t>
            </a:r>
          </a:p>
          <a:p>
            <a:pPr lvl="1" eaLnBrk="1" hangingPunct="1">
              <a:lnSpc>
                <a:spcPct val="90000"/>
              </a:lnSpc>
              <a:defRPr/>
            </a:pPr>
            <a:r>
              <a:rPr lang="en-US" i="1" dirty="0">
                <a:solidFill>
                  <a:srgbClr val="FFFF99"/>
                </a:solidFill>
              </a:rPr>
              <a:t>About Divine principles</a:t>
            </a:r>
          </a:p>
          <a:p>
            <a:pPr lvl="1" eaLnBrk="1" hangingPunct="1">
              <a:lnSpc>
                <a:spcPct val="90000"/>
              </a:lnSpc>
              <a:defRPr/>
            </a:pPr>
            <a:r>
              <a:rPr lang="en-US" i="1" dirty="0">
                <a:solidFill>
                  <a:srgbClr val="FFFF99"/>
                </a:solidFill>
              </a:rPr>
              <a:t>Allow world’s standards to influence them</a:t>
            </a:r>
          </a:p>
          <a:p>
            <a:pPr lvl="1" eaLnBrk="1" hangingPunct="1">
              <a:lnSpc>
                <a:spcPct val="90000"/>
              </a:lnSpc>
              <a:defRPr/>
            </a:pPr>
            <a:r>
              <a:rPr lang="en-US" i="1" dirty="0">
                <a:solidFill>
                  <a:srgbClr val="FFFF99"/>
                </a:solidFill>
              </a:rPr>
              <a:t>Brethren gradually get looser</a:t>
            </a:r>
          </a:p>
          <a:p>
            <a:pPr eaLnBrk="1" hangingPunct="1">
              <a:lnSpc>
                <a:spcPct val="90000"/>
              </a:lnSpc>
              <a:defRPr/>
            </a:pPr>
            <a:r>
              <a:rPr lang="en-US" dirty="0"/>
              <a:t>Don’t know how they really look</a:t>
            </a:r>
          </a:p>
        </p:txBody>
      </p:sp>
      <p:cxnSp>
        <p:nvCxnSpPr>
          <p:cNvPr id="6" name="Straight Connector 5"/>
          <p:cNvCxnSpPr/>
          <p:nvPr/>
        </p:nvCxnSpPr>
        <p:spPr>
          <a:xfrm>
            <a:off x="457200" y="2284412"/>
            <a:ext cx="4953000"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2817812"/>
            <a:ext cx="4953000"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3351212"/>
            <a:ext cx="6400800"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Box 4"/>
          <p:cNvSpPr txBox="1">
            <a:spLocks noChangeArrowheads="1"/>
          </p:cNvSpPr>
          <p:nvPr/>
        </p:nvSpPr>
        <p:spPr bwMode="auto">
          <a:xfrm>
            <a:off x="762000" y="95071"/>
            <a:ext cx="7600157" cy="1200329"/>
          </a:xfrm>
          <a:prstGeom prst="rect">
            <a:avLst/>
          </a:prstGeom>
          <a:solidFill>
            <a:schemeClr val="tx1"/>
          </a:solid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0000CC"/>
                </a:solidFill>
                <a:effectLst/>
                <a:uLnTx/>
                <a:uFillTx/>
                <a:latin typeface="Comic Sans MS" pitchFamily="66" charset="0"/>
                <a:ea typeface="+mn-ea"/>
                <a:cs typeface="+mn-cs"/>
              </a:rPr>
              <a:t>Reasons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0000CC"/>
                </a:solidFill>
                <a:effectLst/>
                <a:uLnTx/>
                <a:uFillTx/>
                <a:latin typeface="Comic Sans MS" pitchFamily="66" charset="0"/>
                <a:ea typeface="+mn-ea"/>
                <a:cs typeface="+mn-cs"/>
              </a:rPr>
              <a:t>People Dress Sexually Attractive</a:t>
            </a:r>
          </a:p>
        </p:txBody>
      </p:sp>
    </p:spTree>
    <p:extLst>
      <p:ext uri="{BB962C8B-B14F-4D97-AF65-F5344CB8AC3E}">
        <p14:creationId xmlns:p14="http://schemas.microsoft.com/office/powerpoint/2010/main" val="851451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s Vegas Skyline"/>
          <p:cNvPicPr>
            <a:picLocks noChangeAspect="1" noChangeArrowheads="1"/>
          </p:cNvPicPr>
          <p:nvPr/>
        </p:nvPicPr>
        <p:blipFill rotWithShape="1">
          <a:blip r:embed="rId2">
            <a:extLst>
              <a:ext uri="{28A0092B-C50C-407E-A947-70E740481C1C}">
                <a14:useLocalDpi xmlns:a14="http://schemas.microsoft.com/office/drawing/2010/main" val="0"/>
              </a:ext>
            </a:extLst>
          </a:blip>
          <a:srcRect l="34421" t="1735" r="24670" b="-1735"/>
          <a:stretch/>
        </p:blipFill>
        <p:spPr bwMode="auto">
          <a:xfrm>
            <a:off x="381000" y="4267200"/>
            <a:ext cx="150607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62200" y="1981200"/>
            <a:ext cx="6629401" cy="691856"/>
          </a:xfrm>
          <a:prstGeom prst="rect">
            <a:avLst/>
          </a:prstGeom>
          <a:noFill/>
        </p:spPr>
        <p:txBody>
          <a:bodyPr wrap="square" rtlCol="0">
            <a:spAutoFit/>
          </a:bodyPr>
          <a:lstStyle/>
          <a:p>
            <a:pPr marL="857250" indent="-857250">
              <a:lnSpc>
                <a:spcPts val="5100"/>
              </a:lnSpc>
              <a:buFont typeface="+mj-lt"/>
              <a:buAutoNum type="romanUcPeriod"/>
            </a:pPr>
            <a:r>
              <a:rPr lang="en-US" sz="3600" dirty="0">
                <a:solidFill>
                  <a:prstClr val="white"/>
                </a:solidFill>
                <a:latin typeface="Maiandra GD" pitchFamily="34" charset="0"/>
              </a:rPr>
              <a:t>Simple Principles For Dress</a:t>
            </a:r>
          </a:p>
        </p:txBody>
      </p:sp>
      <p:sp>
        <p:nvSpPr>
          <p:cNvPr id="8" name="Rectangle 7"/>
          <p:cNvSpPr/>
          <p:nvPr/>
        </p:nvSpPr>
        <p:spPr>
          <a:xfrm>
            <a:off x="381001" y="381000"/>
            <a:ext cx="8695764" cy="79765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ts val="5500"/>
              </a:lnSpc>
            </a:pPr>
            <a:r>
              <a:rPr lang="en-US" sz="48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rPr>
              <a:t>Sexually Attractive Dress</a:t>
            </a:r>
            <a:endParaRPr lang="en-US" sz="60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endParaRPr>
          </a:p>
        </p:txBody>
      </p:sp>
      <p:pic>
        <p:nvPicPr>
          <p:cNvPr id="11" name="Picture 2" descr="http://www.singleswarehouse.co.uk/warehouselife/wp-content/uploads/2011/09/number.image_.singledatingdiv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528"/>
          <a:stretch/>
        </p:blipFill>
        <p:spPr bwMode="auto">
          <a:xfrm rot="20662344">
            <a:off x="916755" y="1206894"/>
            <a:ext cx="1299883" cy="1893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585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99"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a:pPr>
            <a:r>
              <a:rPr lang="en-US" sz="3600" dirty="0">
                <a:solidFill>
                  <a:prstClr val="white"/>
                </a:solidFill>
                <a:latin typeface="Maiandra GD" pitchFamily="34" charset="0"/>
              </a:rPr>
              <a:t>Simple Principles For Dress</a:t>
            </a:r>
          </a:p>
        </p:txBody>
      </p:sp>
      <p:sp>
        <p:nvSpPr>
          <p:cNvPr id="4" name="TextBox 3"/>
          <p:cNvSpPr txBox="1"/>
          <p:nvPr/>
        </p:nvSpPr>
        <p:spPr>
          <a:xfrm>
            <a:off x="609600" y="1371600"/>
            <a:ext cx="6248400" cy="523220"/>
          </a:xfrm>
          <a:prstGeom prst="rect">
            <a:avLst/>
          </a:prstGeom>
          <a:noFill/>
        </p:spPr>
        <p:txBody>
          <a:bodyPr wrap="square" rtlCol="0">
            <a:spAutoFit/>
          </a:bodyPr>
          <a:lstStyle/>
          <a:p>
            <a:pPr marL="457200" indent="-457200">
              <a:buFont typeface="+mj-lt"/>
              <a:buAutoNum type="alphaUcPeriod"/>
            </a:pPr>
            <a:r>
              <a:rPr lang="en-US" sz="2800" dirty="0">
                <a:effectLst>
                  <a:outerShdw blurRad="38100" dist="38100" dir="2700000" algn="tl">
                    <a:srgbClr val="000000">
                      <a:alpha val="43137"/>
                    </a:srgbClr>
                  </a:outerShdw>
                </a:effectLst>
              </a:rPr>
              <a:t>Divinely Made Clothing</a:t>
            </a:r>
          </a:p>
        </p:txBody>
      </p:sp>
    </p:spTree>
    <p:extLst>
      <p:ext uri="{BB962C8B-B14F-4D97-AF65-F5344CB8AC3E}">
        <p14:creationId xmlns:p14="http://schemas.microsoft.com/office/powerpoint/2010/main" val="898629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2036270" y="358637"/>
            <a:ext cx="2133600" cy="64135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3600" dirty="0">
                <a:solidFill>
                  <a:srgbClr val="FFFFFF"/>
                </a:solidFill>
                <a:effectLst>
                  <a:outerShdw blurRad="38100" dist="38100" dir="2700000" algn="tl">
                    <a:srgbClr val="000000"/>
                  </a:outerShdw>
                </a:effectLst>
              </a:rPr>
              <a:t>Genesis 3</a:t>
            </a:r>
          </a:p>
        </p:txBody>
      </p:sp>
      <p:sp>
        <p:nvSpPr>
          <p:cNvPr id="6" name="Rectangle 5"/>
          <p:cNvSpPr/>
          <p:nvPr/>
        </p:nvSpPr>
        <p:spPr>
          <a:xfrm>
            <a:off x="5291663" y="17593"/>
            <a:ext cx="3852337" cy="132343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i="1" cap="none" spc="0" dirty="0">
                <a:ln/>
                <a:solidFill>
                  <a:schemeClr val="accent3"/>
                </a:solidFill>
                <a:effectLst/>
                <a:latin typeface="+mj-lt"/>
              </a:rPr>
              <a:t>Divinely Made</a:t>
            </a:r>
          </a:p>
          <a:p>
            <a:pPr algn="ctr"/>
            <a:r>
              <a:rPr lang="en-US" sz="4000" b="1" i="1" dirty="0">
                <a:ln/>
                <a:solidFill>
                  <a:schemeClr val="accent3"/>
                </a:solidFill>
                <a:latin typeface="+mj-lt"/>
              </a:rPr>
              <a:t>Clothing</a:t>
            </a:r>
            <a:endParaRPr lang="en-US" sz="4000" b="1" i="1" cap="none" spc="0" dirty="0">
              <a:ln/>
              <a:solidFill>
                <a:schemeClr val="accent3"/>
              </a:solidFill>
              <a:effectLst/>
              <a:latin typeface="+mj-lt"/>
            </a:endParaRPr>
          </a:p>
        </p:txBody>
      </p:sp>
      <p:pic>
        <p:nvPicPr>
          <p:cNvPr id="26" name="Picture 2" descr="http://t0.gstatic.com/images?q=tbn:ANd9GcSnoVsMsjgVF9quf_22oK0BRUlFXMrLt2VhfRqfXUnELAcP1D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43075" cy="2619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56872" y="1839871"/>
            <a:ext cx="2976563" cy="4542058"/>
            <a:chOff x="1056872" y="1839871"/>
            <a:chExt cx="2976563" cy="4542058"/>
          </a:xfrm>
        </p:grpSpPr>
        <p:pic>
          <p:nvPicPr>
            <p:cNvPr id="13"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872" y="1839871"/>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43075" y="5181600"/>
              <a:ext cx="1533525" cy="1200329"/>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V. 7</a:t>
              </a:r>
            </a:p>
            <a:p>
              <a:pPr algn="ctr"/>
              <a:r>
                <a:rPr lang="en-US" sz="2400" b="1" dirty="0">
                  <a:effectLst>
                    <a:outerShdw blurRad="38100" dist="38100" dir="2700000" algn="tl">
                      <a:srgbClr val="000000">
                        <a:alpha val="43137"/>
                      </a:srgbClr>
                    </a:outerShdw>
                  </a:effectLst>
                </a:rPr>
                <a:t>“Naked”</a:t>
              </a:r>
            </a:p>
            <a:p>
              <a:pPr algn="ctr"/>
              <a:r>
                <a:rPr lang="en-US" sz="2400" b="1" dirty="0">
                  <a:effectLst>
                    <a:outerShdw blurRad="38100" dist="38100" dir="2700000" algn="tl">
                      <a:srgbClr val="000000">
                        <a:alpha val="43137"/>
                      </a:srgbClr>
                    </a:outerShdw>
                  </a:effectLst>
                </a:rPr>
                <a:t>(Nude)</a:t>
              </a:r>
            </a:p>
          </p:txBody>
        </p:sp>
      </p:grpSp>
      <p:grpSp>
        <p:nvGrpSpPr>
          <p:cNvPr id="9" name="Group 8"/>
          <p:cNvGrpSpPr/>
          <p:nvPr/>
        </p:nvGrpSpPr>
        <p:grpSpPr>
          <a:xfrm>
            <a:off x="3075767" y="1775051"/>
            <a:ext cx="2976563" cy="4542058"/>
            <a:chOff x="3119437" y="1828800"/>
            <a:chExt cx="2976563" cy="4542058"/>
          </a:xfrm>
        </p:grpSpPr>
        <p:pic>
          <p:nvPicPr>
            <p:cNvPr id="17"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37" y="182880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805640" y="5170529"/>
              <a:ext cx="1680760" cy="1200329"/>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V. 10</a:t>
              </a:r>
            </a:p>
            <a:p>
              <a:pPr algn="ctr"/>
              <a:r>
                <a:rPr lang="en-US" sz="2400" b="1" dirty="0">
                  <a:effectLst>
                    <a:outerShdw blurRad="38100" dist="38100" dir="2700000" algn="tl">
                      <a:srgbClr val="000000">
                        <a:alpha val="43137"/>
                      </a:srgbClr>
                    </a:outerShdw>
                  </a:effectLst>
                </a:rPr>
                <a:t>“Naked”</a:t>
              </a:r>
            </a:p>
            <a:p>
              <a:pPr algn="ctr"/>
              <a:r>
                <a:rPr lang="en-US" sz="2400" b="1" dirty="0">
                  <a:effectLst>
                    <a:outerShdw blurRad="38100" dist="38100" dir="2700000" algn="tl">
                      <a:srgbClr val="000000">
                        <a:alpha val="43137"/>
                      </a:srgbClr>
                    </a:outerShdw>
                  </a:effectLst>
                </a:rPr>
                <a:t>(Relatively)</a:t>
              </a:r>
            </a:p>
          </p:txBody>
        </p:sp>
        <p:sp>
          <p:nvSpPr>
            <p:cNvPr id="8" name="Freeform 7"/>
            <p:cNvSpPr/>
            <p:nvPr/>
          </p:nvSpPr>
          <p:spPr>
            <a:xfrm>
              <a:off x="4325510" y="3888188"/>
              <a:ext cx="477078" cy="429370"/>
            </a:xfrm>
            <a:custGeom>
              <a:avLst/>
              <a:gdLst>
                <a:gd name="connsiteX0" fmla="*/ 31805 w 477078"/>
                <a:gd name="connsiteY0" fmla="*/ 0 h 429370"/>
                <a:gd name="connsiteX1" fmla="*/ 453224 w 477078"/>
                <a:gd name="connsiteY1" fmla="*/ 0 h 429370"/>
                <a:gd name="connsiteX2" fmla="*/ 461175 w 477078"/>
                <a:gd name="connsiteY2" fmla="*/ 174929 h 429370"/>
                <a:gd name="connsiteX3" fmla="*/ 477078 w 477078"/>
                <a:gd name="connsiteY3" fmla="*/ 389614 h 429370"/>
                <a:gd name="connsiteX4" fmla="*/ 278295 w 477078"/>
                <a:gd name="connsiteY4" fmla="*/ 429370 h 429370"/>
                <a:gd name="connsiteX5" fmla="*/ 0 w 477078"/>
                <a:gd name="connsiteY5" fmla="*/ 365760 h 429370"/>
                <a:gd name="connsiteX6" fmla="*/ 31805 w 477078"/>
                <a:gd name="connsiteY6" fmla="*/ 0 h 42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078" h="429370">
                  <a:moveTo>
                    <a:pt x="31805" y="0"/>
                  </a:moveTo>
                  <a:lnTo>
                    <a:pt x="453224" y="0"/>
                  </a:lnTo>
                  <a:lnTo>
                    <a:pt x="461175" y="174929"/>
                  </a:lnTo>
                  <a:lnTo>
                    <a:pt x="477078" y="389614"/>
                  </a:lnTo>
                  <a:lnTo>
                    <a:pt x="278295" y="429370"/>
                  </a:lnTo>
                  <a:lnTo>
                    <a:pt x="0" y="365760"/>
                  </a:lnTo>
                  <a:lnTo>
                    <a:pt x="31805" y="0"/>
                  </a:lnTo>
                  <a:close/>
                </a:path>
              </a:pathLst>
            </a:custGeom>
            <a:solidFill>
              <a:schemeClr val="bg1"/>
            </a:solidFill>
            <a:ln w="28575">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962400" y="1457980"/>
            <a:ext cx="1219200" cy="523220"/>
          </a:xfrm>
          <a:prstGeom prst="rect">
            <a:avLst/>
          </a:prstGeom>
          <a:noFill/>
        </p:spPr>
        <p:txBody>
          <a:bodyPr wrap="square" rtlCol="0">
            <a:spAutoFit/>
          </a:bodyPr>
          <a:lstStyle/>
          <a:p>
            <a:r>
              <a:rPr lang="en-US" sz="2800" dirty="0"/>
              <a:t>Apron</a:t>
            </a:r>
          </a:p>
        </p:txBody>
      </p:sp>
    </p:spTree>
    <p:extLst>
      <p:ext uri="{BB962C8B-B14F-4D97-AF65-F5344CB8AC3E}">
        <p14:creationId xmlns:p14="http://schemas.microsoft.com/office/powerpoint/2010/main" val="3173215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0.gstatic.com/images?q=tbn:ANd9GcSnoVsMsjgVF9quf_22oK0BRUlFXMrLt2VhfRqfXUnELAcP1D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43075" cy="2619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57400" y="151904"/>
            <a:ext cx="4800600" cy="923330"/>
          </a:xfrm>
          <a:prstGeom prst="rect">
            <a:avLst/>
          </a:prstGeom>
          <a:noFill/>
        </p:spPr>
        <p:txBody>
          <a:bodyPr wrap="square" rtlCol="0">
            <a:spAutoFit/>
          </a:bodyPr>
          <a:lstStyle/>
          <a:p>
            <a:pPr algn="ctr"/>
            <a:r>
              <a:rPr lang="en-US" sz="5400" dirty="0">
                <a:solidFill>
                  <a:srgbClr val="FFFF99"/>
                </a:solidFill>
                <a:latin typeface="+mj-lt"/>
              </a:rPr>
              <a:t>Apron</a:t>
            </a:r>
          </a:p>
        </p:txBody>
      </p:sp>
      <p:sp>
        <p:nvSpPr>
          <p:cNvPr id="9" name="TextBox 8"/>
          <p:cNvSpPr txBox="1"/>
          <p:nvPr/>
        </p:nvSpPr>
        <p:spPr>
          <a:xfrm>
            <a:off x="2362200" y="1066800"/>
            <a:ext cx="4267200" cy="584775"/>
          </a:xfrm>
          <a:prstGeom prst="rect">
            <a:avLst/>
          </a:prstGeom>
          <a:noFill/>
        </p:spPr>
        <p:txBody>
          <a:bodyPr wrap="square" rtlCol="0">
            <a:spAutoFit/>
          </a:bodyPr>
          <a:lstStyle/>
          <a:p>
            <a:pPr algn="ctr"/>
            <a:r>
              <a:rPr lang="en-US" sz="3200" i="1" dirty="0"/>
              <a:t>Made for themselves</a:t>
            </a:r>
          </a:p>
        </p:txBody>
      </p:sp>
      <p:sp>
        <p:nvSpPr>
          <p:cNvPr id="10" name="TextBox 9"/>
          <p:cNvSpPr txBox="1"/>
          <p:nvPr/>
        </p:nvSpPr>
        <p:spPr>
          <a:xfrm>
            <a:off x="1434152" y="2623924"/>
            <a:ext cx="5181600" cy="954107"/>
          </a:xfrm>
          <a:prstGeom prst="rect">
            <a:avLst/>
          </a:prstGeom>
          <a:noFill/>
        </p:spPr>
        <p:txBody>
          <a:bodyPr wrap="square" rtlCol="0">
            <a:spAutoFit/>
          </a:bodyPr>
          <a:lstStyle/>
          <a:p>
            <a:pPr algn="ctr"/>
            <a:r>
              <a:rPr lang="en-US" sz="2800" i="1" dirty="0"/>
              <a:t>Girdle-like</a:t>
            </a:r>
          </a:p>
          <a:p>
            <a:pPr algn="ctr"/>
            <a:r>
              <a:rPr lang="en-US" sz="2800" i="1" dirty="0"/>
              <a:t>Loin Cloth type of garments</a:t>
            </a:r>
          </a:p>
        </p:txBody>
      </p:sp>
      <p:sp>
        <p:nvSpPr>
          <p:cNvPr id="11" name="TextBox 10"/>
          <p:cNvSpPr txBox="1"/>
          <p:nvPr/>
        </p:nvSpPr>
        <p:spPr>
          <a:xfrm>
            <a:off x="152400" y="4590871"/>
            <a:ext cx="8763000" cy="1569660"/>
          </a:xfrm>
          <a:prstGeom prst="rect">
            <a:avLst/>
          </a:prstGeom>
          <a:noFill/>
        </p:spPr>
        <p:txBody>
          <a:bodyPr wrap="square" rtlCol="0">
            <a:spAutoFit/>
          </a:bodyPr>
          <a:lstStyle/>
          <a:p>
            <a:r>
              <a:rPr lang="en-US" sz="2400" dirty="0"/>
              <a:t>William </a:t>
            </a:r>
            <a:r>
              <a:rPr lang="en-US" sz="2400" dirty="0" err="1"/>
              <a:t>Gesenius</a:t>
            </a:r>
            <a:r>
              <a:rPr lang="en-US" sz="2400" dirty="0"/>
              <a:t>, </a:t>
            </a:r>
            <a:r>
              <a:rPr lang="en-US" sz="2400" i="1" dirty="0"/>
              <a:t>Hebrew-</a:t>
            </a:r>
            <a:r>
              <a:rPr lang="en-US" sz="2400" i="1" dirty="0" err="1"/>
              <a:t>Chaldee</a:t>
            </a:r>
            <a:r>
              <a:rPr lang="en-US" sz="2400" i="1" dirty="0"/>
              <a:t> Lexicon of the Old Testament</a:t>
            </a:r>
            <a:r>
              <a:rPr lang="en-US" sz="2400" dirty="0"/>
              <a:t>, 260</a:t>
            </a:r>
          </a:p>
          <a:p>
            <a:r>
              <a:rPr lang="en-US" sz="2400" dirty="0"/>
              <a:t>H.C. </a:t>
            </a:r>
            <a:r>
              <a:rPr lang="en-US" sz="2400" dirty="0" err="1"/>
              <a:t>Leupold</a:t>
            </a:r>
            <a:r>
              <a:rPr lang="en-US" sz="2400" i="1" dirty="0"/>
              <a:t>, Exposition of Genesis</a:t>
            </a:r>
            <a:r>
              <a:rPr lang="en-US" sz="2400" dirty="0"/>
              <a:t>, I: 154-155</a:t>
            </a:r>
          </a:p>
          <a:p>
            <a:r>
              <a:rPr lang="en-US" sz="2400" dirty="0"/>
              <a:t>C.F. </a:t>
            </a:r>
            <a:r>
              <a:rPr lang="en-US" sz="2400" dirty="0" err="1"/>
              <a:t>Keil</a:t>
            </a:r>
            <a:r>
              <a:rPr lang="en-US" sz="2400" dirty="0"/>
              <a:t> and F. </a:t>
            </a:r>
            <a:r>
              <a:rPr lang="en-US" sz="2400" dirty="0" err="1"/>
              <a:t>Delitzsch</a:t>
            </a:r>
            <a:r>
              <a:rPr lang="en-US" sz="2400" dirty="0"/>
              <a:t>, </a:t>
            </a:r>
            <a:r>
              <a:rPr lang="en-US" sz="2400" i="1" dirty="0"/>
              <a:t>The Pulpit Commentary</a:t>
            </a:r>
            <a:r>
              <a:rPr lang="en-US" sz="2400" dirty="0"/>
              <a:t>, I: 59</a:t>
            </a:r>
          </a:p>
          <a:p>
            <a:r>
              <a:rPr lang="en-US" sz="2400" dirty="0"/>
              <a:t>Brown, Driver &amp; Briggs Hebrew Lexicon</a:t>
            </a:r>
          </a:p>
        </p:txBody>
      </p:sp>
      <p:grpSp>
        <p:nvGrpSpPr>
          <p:cNvPr id="12" name="Group 11"/>
          <p:cNvGrpSpPr/>
          <p:nvPr/>
        </p:nvGrpSpPr>
        <p:grpSpPr>
          <a:xfrm>
            <a:off x="6777037" y="-46258"/>
            <a:ext cx="2976563" cy="4542058"/>
            <a:chOff x="3119437" y="1828800"/>
            <a:chExt cx="2976563" cy="4542058"/>
          </a:xfrm>
        </p:grpSpPr>
        <p:pic>
          <p:nvPicPr>
            <p:cNvPr id="13"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37" y="182880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05640" y="5170529"/>
              <a:ext cx="1680760" cy="1200329"/>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V. 10</a:t>
              </a:r>
            </a:p>
            <a:p>
              <a:pPr algn="ctr"/>
              <a:r>
                <a:rPr lang="en-US" sz="2400" b="1" dirty="0">
                  <a:effectLst>
                    <a:outerShdw blurRad="38100" dist="38100" dir="2700000" algn="tl">
                      <a:srgbClr val="000000">
                        <a:alpha val="43137"/>
                      </a:srgbClr>
                    </a:outerShdw>
                  </a:effectLst>
                </a:rPr>
                <a:t>“Naked”</a:t>
              </a:r>
            </a:p>
            <a:p>
              <a:pPr algn="ctr"/>
              <a:r>
                <a:rPr lang="en-US" sz="2400" b="1" dirty="0">
                  <a:effectLst>
                    <a:outerShdw blurRad="38100" dist="38100" dir="2700000" algn="tl">
                      <a:srgbClr val="000000">
                        <a:alpha val="43137"/>
                      </a:srgbClr>
                    </a:outerShdw>
                  </a:effectLst>
                </a:rPr>
                <a:t>(Relatively)</a:t>
              </a:r>
            </a:p>
          </p:txBody>
        </p:sp>
        <p:sp>
          <p:nvSpPr>
            <p:cNvPr id="15" name="Freeform 14"/>
            <p:cNvSpPr/>
            <p:nvPr/>
          </p:nvSpPr>
          <p:spPr>
            <a:xfrm>
              <a:off x="4325510" y="3888188"/>
              <a:ext cx="477078" cy="429370"/>
            </a:xfrm>
            <a:custGeom>
              <a:avLst/>
              <a:gdLst>
                <a:gd name="connsiteX0" fmla="*/ 31805 w 477078"/>
                <a:gd name="connsiteY0" fmla="*/ 0 h 429370"/>
                <a:gd name="connsiteX1" fmla="*/ 453224 w 477078"/>
                <a:gd name="connsiteY1" fmla="*/ 0 h 429370"/>
                <a:gd name="connsiteX2" fmla="*/ 461175 w 477078"/>
                <a:gd name="connsiteY2" fmla="*/ 174929 h 429370"/>
                <a:gd name="connsiteX3" fmla="*/ 477078 w 477078"/>
                <a:gd name="connsiteY3" fmla="*/ 389614 h 429370"/>
                <a:gd name="connsiteX4" fmla="*/ 278295 w 477078"/>
                <a:gd name="connsiteY4" fmla="*/ 429370 h 429370"/>
                <a:gd name="connsiteX5" fmla="*/ 0 w 477078"/>
                <a:gd name="connsiteY5" fmla="*/ 365760 h 429370"/>
                <a:gd name="connsiteX6" fmla="*/ 31805 w 477078"/>
                <a:gd name="connsiteY6" fmla="*/ 0 h 42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078" h="429370">
                  <a:moveTo>
                    <a:pt x="31805" y="0"/>
                  </a:moveTo>
                  <a:lnTo>
                    <a:pt x="453224" y="0"/>
                  </a:lnTo>
                  <a:lnTo>
                    <a:pt x="461175" y="174929"/>
                  </a:lnTo>
                  <a:lnTo>
                    <a:pt x="477078" y="389614"/>
                  </a:lnTo>
                  <a:lnTo>
                    <a:pt x="278295" y="429370"/>
                  </a:lnTo>
                  <a:lnTo>
                    <a:pt x="0" y="365760"/>
                  </a:lnTo>
                  <a:lnTo>
                    <a:pt x="31805" y="0"/>
                  </a:lnTo>
                  <a:close/>
                </a:path>
              </a:pathLst>
            </a:custGeom>
            <a:solidFill>
              <a:schemeClr val="bg1"/>
            </a:solidFill>
            <a:ln w="28575">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2346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2036270" y="358637"/>
            <a:ext cx="2133600" cy="64135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3600" dirty="0">
                <a:solidFill>
                  <a:srgbClr val="FFFFFF"/>
                </a:solidFill>
                <a:effectLst>
                  <a:outerShdw blurRad="38100" dist="38100" dir="2700000" algn="tl">
                    <a:srgbClr val="000000"/>
                  </a:outerShdw>
                </a:effectLst>
              </a:rPr>
              <a:t>Genesis 3</a:t>
            </a:r>
          </a:p>
        </p:txBody>
      </p:sp>
      <p:sp>
        <p:nvSpPr>
          <p:cNvPr id="6" name="Rectangle 5"/>
          <p:cNvSpPr/>
          <p:nvPr/>
        </p:nvSpPr>
        <p:spPr>
          <a:xfrm>
            <a:off x="5291663" y="17593"/>
            <a:ext cx="3852337" cy="132343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i="1" cap="none" spc="0" dirty="0">
                <a:ln/>
                <a:solidFill>
                  <a:schemeClr val="accent3"/>
                </a:solidFill>
                <a:effectLst/>
                <a:latin typeface="+mj-lt"/>
              </a:rPr>
              <a:t>Divinely Made</a:t>
            </a:r>
          </a:p>
          <a:p>
            <a:pPr algn="ctr"/>
            <a:r>
              <a:rPr lang="en-US" sz="4000" b="1" i="1" dirty="0">
                <a:ln/>
                <a:solidFill>
                  <a:schemeClr val="accent3"/>
                </a:solidFill>
                <a:latin typeface="+mj-lt"/>
              </a:rPr>
              <a:t>Clothing</a:t>
            </a:r>
            <a:endParaRPr lang="en-US" sz="4000" b="1" i="1" cap="none" spc="0" dirty="0">
              <a:ln/>
              <a:solidFill>
                <a:schemeClr val="accent3"/>
              </a:solidFill>
              <a:effectLst/>
              <a:latin typeface="+mj-lt"/>
            </a:endParaRPr>
          </a:p>
        </p:txBody>
      </p:sp>
      <p:pic>
        <p:nvPicPr>
          <p:cNvPr id="26" name="Picture 2" descr="http://t0.gstatic.com/images?q=tbn:ANd9GcSnoVsMsjgVF9quf_22oK0BRUlFXMrLt2VhfRqfXUnELAcP1D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43075" cy="2619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56872" y="1752600"/>
            <a:ext cx="2976563" cy="4542058"/>
            <a:chOff x="1056872" y="1839871"/>
            <a:chExt cx="2976563" cy="4542058"/>
          </a:xfrm>
        </p:grpSpPr>
        <p:pic>
          <p:nvPicPr>
            <p:cNvPr id="13"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872" y="1839871"/>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43075" y="5181600"/>
              <a:ext cx="1533525" cy="1200329"/>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V. 7</a:t>
              </a:r>
            </a:p>
            <a:p>
              <a:pPr algn="ctr"/>
              <a:r>
                <a:rPr lang="en-US" sz="2400" b="1" dirty="0">
                  <a:effectLst>
                    <a:outerShdw blurRad="38100" dist="38100" dir="2700000" algn="tl">
                      <a:srgbClr val="000000">
                        <a:alpha val="43137"/>
                      </a:srgbClr>
                    </a:outerShdw>
                  </a:effectLst>
                </a:rPr>
                <a:t>“Naked”</a:t>
              </a:r>
            </a:p>
            <a:p>
              <a:pPr algn="ctr"/>
              <a:r>
                <a:rPr lang="en-US" sz="2400" b="1" dirty="0">
                  <a:effectLst>
                    <a:outerShdw blurRad="38100" dist="38100" dir="2700000" algn="tl">
                      <a:srgbClr val="000000">
                        <a:alpha val="43137"/>
                      </a:srgbClr>
                    </a:outerShdw>
                  </a:effectLst>
                </a:rPr>
                <a:t>(Nude)</a:t>
              </a:r>
            </a:p>
          </p:txBody>
        </p:sp>
      </p:grpSp>
      <p:grpSp>
        <p:nvGrpSpPr>
          <p:cNvPr id="9" name="Group 8"/>
          <p:cNvGrpSpPr/>
          <p:nvPr/>
        </p:nvGrpSpPr>
        <p:grpSpPr>
          <a:xfrm>
            <a:off x="3075767" y="1775051"/>
            <a:ext cx="2976563" cy="4542058"/>
            <a:chOff x="3119437" y="1828800"/>
            <a:chExt cx="2976563" cy="4542058"/>
          </a:xfrm>
        </p:grpSpPr>
        <p:pic>
          <p:nvPicPr>
            <p:cNvPr id="17"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37" y="182880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805640" y="5170529"/>
              <a:ext cx="1680760" cy="1200329"/>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V. 10</a:t>
              </a:r>
            </a:p>
            <a:p>
              <a:pPr algn="ctr"/>
              <a:r>
                <a:rPr lang="en-US" sz="2400" b="1" dirty="0">
                  <a:effectLst>
                    <a:outerShdw blurRad="38100" dist="38100" dir="2700000" algn="tl">
                      <a:srgbClr val="000000">
                        <a:alpha val="43137"/>
                      </a:srgbClr>
                    </a:outerShdw>
                  </a:effectLst>
                </a:rPr>
                <a:t>“Naked”</a:t>
              </a:r>
            </a:p>
            <a:p>
              <a:pPr algn="ctr"/>
              <a:r>
                <a:rPr lang="en-US" sz="2400" b="1" dirty="0">
                  <a:effectLst>
                    <a:outerShdw blurRad="38100" dist="38100" dir="2700000" algn="tl">
                      <a:srgbClr val="000000">
                        <a:alpha val="43137"/>
                      </a:srgbClr>
                    </a:outerShdw>
                  </a:effectLst>
                </a:rPr>
                <a:t>(Relatively)</a:t>
              </a:r>
            </a:p>
          </p:txBody>
        </p:sp>
        <p:sp>
          <p:nvSpPr>
            <p:cNvPr id="8" name="Freeform 7"/>
            <p:cNvSpPr/>
            <p:nvPr/>
          </p:nvSpPr>
          <p:spPr>
            <a:xfrm>
              <a:off x="4325510" y="3888188"/>
              <a:ext cx="477078" cy="429370"/>
            </a:xfrm>
            <a:custGeom>
              <a:avLst/>
              <a:gdLst>
                <a:gd name="connsiteX0" fmla="*/ 31805 w 477078"/>
                <a:gd name="connsiteY0" fmla="*/ 0 h 429370"/>
                <a:gd name="connsiteX1" fmla="*/ 453224 w 477078"/>
                <a:gd name="connsiteY1" fmla="*/ 0 h 429370"/>
                <a:gd name="connsiteX2" fmla="*/ 461175 w 477078"/>
                <a:gd name="connsiteY2" fmla="*/ 174929 h 429370"/>
                <a:gd name="connsiteX3" fmla="*/ 477078 w 477078"/>
                <a:gd name="connsiteY3" fmla="*/ 389614 h 429370"/>
                <a:gd name="connsiteX4" fmla="*/ 278295 w 477078"/>
                <a:gd name="connsiteY4" fmla="*/ 429370 h 429370"/>
                <a:gd name="connsiteX5" fmla="*/ 0 w 477078"/>
                <a:gd name="connsiteY5" fmla="*/ 365760 h 429370"/>
                <a:gd name="connsiteX6" fmla="*/ 31805 w 477078"/>
                <a:gd name="connsiteY6" fmla="*/ 0 h 42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078" h="429370">
                  <a:moveTo>
                    <a:pt x="31805" y="0"/>
                  </a:moveTo>
                  <a:lnTo>
                    <a:pt x="453224" y="0"/>
                  </a:lnTo>
                  <a:lnTo>
                    <a:pt x="461175" y="174929"/>
                  </a:lnTo>
                  <a:lnTo>
                    <a:pt x="477078" y="389614"/>
                  </a:lnTo>
                  <a:lnTo>
                    <a:pt x="278295" y="429370"/>
                  </a:lnTo>
                  <a:lnTo>
                    <a:pt x="0" y="365760"/>
                  </a:lnTo>
                  <a:lnTo>
                    <a:pt x="31805" y="0"/>
                  </a:lnTo>
                  <a:close/>
                </a:path>
              </a:pathLst>
            </a:custGeom>
            <a:solidFill>
              <a:schemeClr val="bg1"/>
            </a:solidFill>
            <a:ln w="28575">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962400" y="1457980"/>
            <a:ext cx="1219200" cy="523220"/>
          </a:xfrm>
          <a:prstGeom prst="rect">
            <a:avLst/>
          </a:prstGeom>
          <a:noFill/>
        </p:spPr>
        <p:txBody>
          <a:bodyPr wrap="square" rtlCol="0">
            <a:spAutoFit/>
          </a:bodyPr>
          <a:lstStyle/>
          <a:p>
            <a:r>
              <a:rPr lang="en-US" sz="2800" dirty="0"/>
              <a:t>Apron</a:t>
            </a:r>
          </a:p>
        </p:txBody>
      </p:sp>
      <p:grpSp>
        <p:nvGrpSpPr>
          <p:cNvPr id="14" name="Group 13"/>
          <p:cNvGrpSpPr/>
          <p:nvPr/>
        </p:nvGrpSpPr>
        <p:grpSpPr>
          <a:xfrm>
            <a:off x="5176837" y="1752600"/>
            <a:ext cx="3438123" cy="4542058"/>
            <a:chOff x="1056872" y="1839871"/>
            <a:chExt cx="3438123" cy="4542058"/>
          </a:xfrm>
        </p:grpSpPr>
        <p:pic>
          <p:nvPicPr>
            <p:cNvPr id="15"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872" y="1839871"/>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366435" y="5181600"/>
              <a:ext cx="3128560" cy="1200329"/>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V. 21</a:t>
              </a:r>
            </a:p>
            <a:p>
              <a:pPr algn="ctr"/>
              <a:r>
                <a:rPr lang="en-US" sz="2400" b="1" dirty="0">
                  <a:effectLst>
                    <a:outerShdw blurRad="38100" dist="38100" dir="2700000" algn="tl">
                      <a:srgbClr val="000000">
                        <a:alpha val="43137"/>
                      </a:srgbClr>
                    </a:outerShdw>
                  </a:effectLst>
                </a:rPr>
                <a:t>Clothed</a:t>
              </a:r>
            </a:p>
            <a:p>
              <a:pPr algn="ctr"/>
              <a:r>
                <a:rPr lang="en-US" sz="2400" b="1" dirty="0">
                  <a:effectLst>
                    <a:outerShdw blurRad="38100" dist="38100" dir="2700000" algn="tl">
                      <a:srgbClr val="000000">
                        <a:alpha val="43137"/>
                      </a:srgbClr>
                    </a:outerShdw>
                  </a:effectLst>
                </a:rPr>
                <a:t>Nakedness Covered</a:t>
              </a:r>
            </a:p>
          </p:txBody>
        </p:sp>
      </p:grpSp>
      <p:sp>
        <p:nvSpPr>
          <p:cNvPr id="22" name="TextBox 21"/>
          <p:cNvSpPr txBox="1"/>
          <p:nvPr/>
        </p:nvSpPr>
        <p:spPr>
          <a:xfrm>
            <a:off x="6019800" y="1447800"/>
            <a:ext cx="1219200" cy="523220"/>
          </a:xfrm>
          <a:prstGeom prst="rect">
            <a:avLst/>
          </a:prstGeom>
          <a:noFill/>
        </p:spPr>
        <p:txBody>
          <a:bodyPr wrap="square" rtlCol="0">
            <a:spAutoFit/>
          </a:bodyPr>
          <a:lstStyle/>
          <a:p>
            <a:pPr algn="ctr"/>
            <a:r>
              <a:rPr lang="en-US" sz="2800" dirty="0"/>
              <a:t>Tunic</a:t>
            </a:r>
          </a:p>
        </p:txBody>
      </p:sp>
      <p:grpSp>
        <p:nvGrpSpPr>
          <p:cNvPr id="23" name="Group 22"/>
          <p:cNvGrpSpPr/>
          <p:nvPr/>
        </p:nvGrpSpPr>
        <p:grpSpPr>
          <a:xfrm>
            <a:off x="7315200" y="2523856"/>
            <a:ext cx="1600200" cy="2286000"/>
            <a:chOff x="7315200" y="2523856"/>
            <a:chExt cx="1600200" cy="2286000"/>
          </a:xfrm>
        </p:grpSpPr>
        <p:sp>
          <p:nvSpPr>
            <p:cNvPr id="24" name="TextBox 23"/>
            <p:cNvSpPr txBox="1"/>
            <p:nvPr/>
          </p:nvSpPr>
          <p:spPr>
            <a:xfrm>
              <a:off x="7315200" y="2971800"/>
              <a:ext cx="1600200" cy="1323439"/>
            </a:xfrm>
            <a:prstGeom prst="rect">
              <a:avLst/>
            </a:prstGeom>
            <a:noFill/>
          </p:spPr>
          <p:txBody>
            <a:bodyPr wrap="square" rtlCol="0">
              <a:spAutoFit/>
            </a:bodyPr>
            <a:lstStyle/>
            <a:p>
              <a:pPr algn="ctr" fontAlgn="base">
                <a:spcBef>
                  <a:spcPct val="0"/>
                </a:spcBef>
                <a:spcAft>
                  <a:spcPct val="0"/>
                </a:spcAft>
              </a:pPr>
              <a:r>
                <a:rPr lang="en-US" sz="2000" b="1" dirty="0">
                  <a:solidFill>
                    <a:srgbClr val="FFFF00"/>
                  </a:solidFill>
                  <a:effectLst>
                    <a:outerShdw blurRad="38100" dist="38100" dir="2700000" algn="tl">
                      <a:srgbClr val="000000">
                        <a:alpha val="43137"/>
                      </a:srgbClr>
                    </a:outerShdw>
                  </a:effectLst>
                </a:rPr>
                <a:t>From The</a:t>
              </a:r>
            </a:p>
            <a:p>
              <a:pPr algn="ctr" fontAlgn="base">
                <a:spcBef>
                  <a:spcPct val="0"/>
                </a:spcBef>
                <a:spcAft>
                  <a:spcPct val="0"/>
                </a:spcAft>
              </a:pPr>
              <a:r>
                <a:rPr lang="en-US" sz="2000" b="1" dirty="0">
                  <a:solidFill>
                    <a:srgbClr val="FFFF00"/>
                  </a:solidFill>
                  <a:effectLst>
                    <a:outerShdw blurRad="38100" dist="38100" dir="2700000" algn="tl">
                      <a:srgbClr val="000000">
                        <a:alpha val="43137"/>
                      </a:srgbClr>
                    </a:outerShdw>
                  </a:effectLst>
                </a:rPr>
                <a:t>Shoulder</a:t>
              </a:r>
            </a:p>
            <a:p>
              <a:pPr algn="ctr" fontAlgn="base">
                <a:spcBef>
                  <a:spcPct val="0"/>
                </a:spcBef>
                <a:spcAft>
                  <a:spcPct val="0"/>
                </a:spcAft>
              </a:pPr>
              <a:r>
                <a:rPr lang="en-US" sz="2000" b="1" dirty="0">
                  <a:solidFill>
                    <a:srgbClr val="FFFF00"/>
                  </a:solidFill>
                  <a:effectLst>
                    <a:outerShdw blurRad="38100" dist="38100" dir="2700000" algn="tl">
                      <a:srgbClr val="000000">
                        <a:alpha val="43137"/>
                      </a:srgbClr>
                    </a:outerShdw>
                  </a:effectLst>
                </a:rPr>
                <a:t>To The</a:t>
              </a:r>
            </a:p>
            <a:p>
              <a:pPr algn="ctr" fontAlgn="base">
                <a:spcBef>
                  <a:spcPct val="0"/>
                </a:spcBef>
                <a:spcAft>
                  <a:spcPct val="0"/>
                </a:spcAft>
              </a:pPr>
              <a:r>
                <a:rPr lang="en-US" sz="2000" b="1" dirty="0">
                  <a:solidFill>
                    <a:srgbClr val="FFFF00"/>
                  </a:solidFill>
                  <a:effectLst>
                    <a:outerShdw blurRad="38100" dist="38100" dir="2700000" algn="tl">
                      <a:srgbClr val="000000">
                        <a:alpha val="43137"/>
                      </a:srgbClr>
                    </a:outerShdw>
                  </a:effectLst>
                </a:rPr>
                <a:t>Knee</a:t>
              </a:r>
            </a:p>
          </p:txBody>
        </p:sp>
        <p:sp>
          <p:nvSpPr>
            <p:cNvPr id="25" name="Bent Arrow 24"/>
            <p:cNvSpPr/>
            <p:nvPr/>
          </p:nvSpPr>
          <p:spPr>
            <a:xfrm rot="20159070" flipH="1">
              <a:off x="7543800" y="2523856"/>
              <a:ext cx="533400" cy="533400"/>
            </a:xfrm>
            <a:prstGeom prst="bentArrow">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7" name="Bent Arrow 26"/>
            <p:cNvSpPr/>
            <p:nvPr/>
          </p:nvSpPr>
          <p:spPr>
            <a:xfrm rot="1103542" flipH="1" flipV="1">
              <a:off x="7553056" y="4276456"/>
              <a:ext cx="533400" cy="533400"/>
            </a:xfrm>
            <a:prstGeom prst="bentArrow">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sp>
        <p:nvSpPr>
          <p:cNvPr id="3" name="Freeform 2"/>
          <p:cNvSpPr/>
          <p:nvPr/>
        </p:nvSpPr>
        <p:spPr>
          <a:xfrm>
            <a:off x="6254496" y="2895600"/>
            <a:ext cx="665683" cy="1544726"/>
          </a:xfrm>
          <a:custGeom>
            <a:avLst/>
            <a:gdLst>
              <a:gd name="connsiteX0" fmla="*/ 241402 w 665683"/>
              <a:gd name="connsiteY0" fmla="*/ 21946 h 1514246"/>
              <a:gd name="connsiteX1" fmla="*/ 358445 w 665683"/>
              <a:gd name="connsiteY1" fmla="*/ 58522 h 1514246"/>
              <a:gd name="connsiteX2" fmla="*/ 460858 w 665683"/>
              <a:gd name="connsiteY2" fmla="*/ 0 h 1514246"/>
              <a:gd name="connsiteX3" fmla="*/ 592531 w 665683"/>
              <a:gd name="connsiteY3" fmla="*/ 138989 h 1514246"/>
              <a:gd name="connsiteX4" fmla="*/ 643738 w 665683"/>
              <a:gd name="connsiteY4" fmla="*/ 277978 h 1514246"/>
              <a:gd name="connsiteX5" fmla="*/ 599846 w 665683"/>
              <a:gd name="connsiteY5" fmla="*/ 321869 h 1514246"/>
              <a:gd name="connsiteX6" fmla="*/ 577901 w 665683"/>
              <a:gd name="connsiteY6" fmla="*/ 336499 h 1514246"/>
              <a:gd name="connsiteX7" fmla="*/ 555955 w 665683"/>
              <a:gd name="connsiteY7" fmla="*/ 365760 h 1514246"/>
              <a:gd name="connsiteX8" fmla="*/ 555955 w 665683"/>
              <a:gd name="connsiteY8" fmla="*/ 365760 h 1514246"/>
              <a:gd name="connsiteX9" fmla="*/ 512064 w 665683"/>
              <a:gd name="connsiteY9" fmla="*/ 219456 h 1514246"/>
              <a:gd name="connsiteX10" fmla="*/ 665683 w 665683"/>
              <a:gd name="connsiteY10" fmla="*/ 1463040 h 1514246"/>
              <a:gd name="connsiteX11" fmla="*/ 409651 w 665683"/>
              <a:gd name="connsiteY11" fmla="*/ 1514246 h 1514246"/>
              <a:gd name="connsiteX12" fmla="*/ 102413 w 665683"/>
              <a:gd name="connsiteY12" fmla="*/ 1477670 h 1514246"/>
              <a:gd name="connsiteX13" fmla="*/ 226771 w 665683"/>
              <a:gd name="connsiteY13" fmla="*/ 277978 h 1514246"/>
              <a:gd name="connsiteX14" fmla="*/ 153619 w 665683"/>
              <a:gd name="connsiteY14" fmla="*/ 431597 h 1514246"/>
              <a:gd name="connsiteX15" fmla="*/ 0 w 665683"/>
              <a:gd name="connsiteY15" fmla="*/ 307238 h 1514246"/>
              <a:gd name="connsiteX16" fmla="*/ 65837 w 665683"/>
              <a:gd name="connsiteY16" fmla="*/ 190195 h 1514246"/>
              <a:gd name="connsiteX17" fmla="*/ 241402 w 665683"/>
              <a:gd name="connsiteY17" fmla="*/ 21946 h 15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683" h="1514246">
                <a:moveTo>
                  <a:pt x="241402" y="21946"/>
                </a:moveTo>
                <a:lnTo>
                  <a:pt x="358445" y="58522"/>
                </a:lnTo>
                <a:lnTo>
                  <a:pt x="460858" y="0"/>
                </a:lnTo>
                <a:lnTo>
                  <a:pt x="592531" y="138989"/>
                </a:lnTo>
                <a:lnTo>
                  <a:pt x="643738" y="277978"/>
                </a:lnTo>
                <a:cubicBezTo>
                  <a:pt x="629107" y="292608"/>
                  <a:pt x="615310" y="308123"/>
                  <a:pt x="599846" y="321869"/>
                </a:cubicBezTo>
                <a:cubicBezTo>
                  <a:pt x="593275" y="327710"/>
                  <a:pt x="584766" y="331007"/>
                  <a:pt x="577901" y="336499"/>
                </a:cubicBezTo>
                <a:cubicBezTo>
                  <a:pt x="562496" y="348823"/>
                  <a:pt x="563919" y="349832"/>
                  <a:pt x="555955" y="365760"/>
                </a:cubicBezTo>
                <a:lnTo>
                  <a:pt x="555955" y="365760"/>
                </a:lnTo>
                <a:lnTo>
                  <a:pt x="512064" y="219456"/>
                </a:lnTo>
                <a:lnTo>
                  <a:pt x="665683" y="1463040"/>
                </a:lnTo>
                <a:lnTo>
                  <a:pt x="409651" y="1514246"/>
                </a:lnTo>
                <a:lnTo>
                  <a:pt x="102413" y="1477670"/>
                </a:lnTo>
                <a:lnTo>
                  <a:pt x="226771" y="277978"/>
                </a:lnTo>
                <a:lnTo>
                  <a:pt x="153619" y="431597"/>
                </a:lnTo>
                <a:lnTo>
                  <a:pt x="0" y="307238"/>
                </a:lnTo>
                <a:lnTo>
                  <a:pt x="65837" y="190195"/>
                </a:lnTo>
                <a:lnTo>
                  <a:pt x="241402" y="21946"/>
                </a:lnTo>
                <a:close/>
              </a:path>
            </a:pathLst>
          </a:custGeom>
          <a:solidFill>
            <a:schemeClr val="bg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38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7"/>
          <p:cNvSpPr txBox="1">
            <a:spLocks noChangeArrowheads="1"/>
          </p:cNvSpPr>
          <p:nvPr/>
        </p:nvSpPr>
        <p:spPr bwMode="auto">
          <a:xfrm>
            <a:off x="3657600" y="990600"/>
            <a:ext cx="5181600" cy="4524315"/>
          </a:xfrm>
          <a:prstGeom prst="rect">
            <a:avLst/>
          </a:prstGeom>
          <a:noFill/>
          <a:ln w="9525">
            <a:noFill/>
            <a:miter lim="800000"/>
            <a:headEnd/>
            <a:tailEnd/>
          </a:ln>
        </p:spPr>
        <p:txBody>
          <a:bodyPr>
            <a:spAutoFit/>
          </a:bodyPr>
          <a:lstStyle/>
          <a:p>
            <a:pPr fontAlgn="base">
              <a:spcBef>
                <a:spcPct val="50000"/>
              </a:spcBef>
              <a:spcAft>
                <a:spcPct val="0"/>
              </a:spcAft>
            </a:pPr>
            <a:r>
              <a:rPr lang="en-US" sz="2400" dirty="0">
                <a:solidFill>
                  <a:srgbClr val="FFFFFF"/>
                </a:solidFill>
                <a:latin typeface="Arial" charset="0"/>
              </a:rPr>
              <a:t>Original </a:t>
            </a:r>
            <a:r>
              <a:rPr lang="en-US" sz="2400" i="1" dirty="0">
                <a:solidFill>
                  <a:srgbClr val="FFFFFF"/>
                </a:solidFill>
                <a:latin typeface="Arial" charset="0"/>
              </a:rPr>
              <a:t>I.S.B.E.</a:t>
            </a:r>
            <a:r>
              <a:rPr lang="en-US" sz="2400" dirty="0">
                <a:solidFill>
                  <a:srgbClr val="FFFFFF"/>
                </a:solidFill>
                <a:latin typeface="Arial" charset="0"/>
              </a:rPr>
              <a:t> article on “Dress” says </a:t>
            </a:r>
            <a:r>
              <a:rPr lang="en-US" sz="2400" dirty="0" err="1">
                <a:solidFill>
                  <a:srgbClr val="FFFFFF"/>
                </a:solidFill>
                <a:latin typeface="Arial" charset="0"/>
              </a:rPr>
              <a:t>chiton</a:t>
            </a:r>
            <a:r>
              <a:rPr lang="en-US" sz="2400" dirty="0">
                <a:solidFill>
                  <a:srgbClr val="FFFFFF"/>
                </a:solidFill>
                <a:latin typeface="Arial" charset="0"/>
              </a:rPr>
              <a:t> “resembled the Roman tunic, corresponding most nearly to our long shirt, reaching below the knee always, and, in case it was designed for dress occasions, reaching almost to the ground” </a:t>
            </a:r>
            <a:r>
              <a:rPr lang="en-US" sz="2400" dirty="0">
                <a:solidFill>
                  <a:srgbClr val="FFFF99"/>
                </a:solidFill>
                <a:latin typeface="Arial" charset="0"/>
              </a:rPr>
              <a:t>(</a:t>
            </a:r>
            <a:r>
              <a:rPr lang="en-US" sz="2400" i="1" dirty="0">
                <a:solidFill>
                  <a:srgbClr val="FFFF99"/>
                </a:solidFill>
                <a:latin typeface="Arial" charset="0"/>
              </a:rPr>
              <a:t>I.S.B.E.,</a:t>
            </a:r>
            <a:r>
              <a:rPr lang="en-US" sz="2400" dirty="0">
                <a:solidFill>
                  <a:srgbClr val="FFFF99"/>
                </a:solidFill>
                <a:latin typeface="Arial" charset="0"/>
              </a:rPr>
              <a:t> II:877).</a:t>
            </a:r>
            <a:r>
              <a:rPr lang="en-US" sz="2400" dirty="0">
                <a:solidFill>
                  <a:srgbClr val="FFFFFF"/>
                </a:solidFill>
                <a:latin typeface="Arial" charset="0"/>
              </a:rPr>
              <a:t>  Later in the article, it is noted that the </a:t>
            </a:r>
            <a:r>
              <a:rPr lang="en-US" sz="2400" dirty="0" err="1">
                <a:solidFill>
                  <a:srgbClr val="FFFFFF"/>
                </a:solidFill>
                <a:latin typeface="Arial" charset="0"/>
              </a:rPr>
              <a:t>chiton</a:t>
            </a:r>
            <a:r>
              <a:rPr lang="en-US" sz="2400" dirty="0">
                <a:solidFill>
                  <a:srgbClr val="FFFFFF"/>
                </a:solidFill>
                <a:latin typeface="Arial" charset="0"/>
              </a:rPr>
              <a:t> of the peasantry was shorter like modern </a:t>
            </a:r>
            <a:r>
              <a:rPr lang="en-US" sz="2400" dirty="0" err="1">
                <a:solidFill>
                  <a:srgbClr val="FFFFFF"/>
                </a:solidFill>
                <a:latin typeface="Arial" charset="0"/>
              </a:rPr>
              <a:t>kamis</a:t>
            </a:r>
            <a:r>
              <a:rPr lang="en-US" sz="2400" dirty="0">
                <a:solidFill>
                  <a:srgbClr val="FFFFFF"/>
                </a:solidFill>
                <a:latin typeface="Arial" charset="0"/>
              </a:rPr>
              <a:t> of Syrian fellah which is to the knee.</a:t>
            </a:r>
          </a:p>
        </p:txBody>
      </p:sp>
      <p:grpSp>
        <p:nvGrpSpPr>
          <p:cNvPr id="2" name="Group 1"/>
          <p:cNvGrpSpPr/>
          <p:nvPr/>
        </p:nvGrpSpPr>
        <p:grpSpPr>
          <a:xfrm>
            <a:off x="-228600" y="642634"/>
            <a:ext cx="3962400" cy="5057714"/>
            <a:chOff x="457200" y="1219200"/>
            <a:chExt cx="2976563" cy="3569020"/>
          </a:xfrm>
        </p:grpSpPr>
        <p:pic>
          <p:nvPicPr>
            <p:cNvPr id="5" name="Picture 2" descr="C:\Users\DonnieV\Downloads\msm_440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1534859" y="2362200"/>
              <a:ext cx="665683" cy="1544726"/>
            </a:xfrm>
            <a:custGeom>
              <a:avLst/>
              <a:gdLst>
                <a:gd name="connsiteX0" fmla="*/ 241402 w 665683"/>
                <a:gd name="connsiteY0" fmla="*/ 21946 h 1514246"/>
                <a:gd name="connsiteX1" fmla="*/ 358445 w 665683"/>
                <a:gd name="connsiteY1" fmla="*/ 58522 h 1514246"/>
                <a:gd name="connsiteX2" fmla="*/ 460858 w 665683"/>
                <a:gd name="connsiteY2" fmla="*/ 0 h 1514246"/>
                <a:gd name="connsiteX3" fmla="*/ 592531 w 665683"/>
                <a:gd name="connsiteY3" fmla="*/ 138989 h 1514246"/>
                <a:gd name="connsiteX4" fmla="*/ 643738 w 665683"/>
                <a:gd name="connsiteY4" fmla="*/ 277978 h 1514246"/>
                <a:gd name="connsiteX5" fmla="*/ 599846 w 665683"/>
                <a:gd name="connsiteY5" fmla="*/ 321869 h 1514246"/>
                <a:gd name="connsiteX6" fmla="*/ 577901 w 665683"/>
                <a:gd name="connsiteY6" fmla="*/ 336499 h 1514246"/>
                <a:gd name="connsiteX7" fmla="*/ 555955 w 665683"/>
                <a:gd name="connsiteY7" fmla="*/ 365760 h 1514246"/>
                <a:gd name="connsiteX8" fmla="*/ 555955 w 665683"/>
                <a:gd name="connsiteY8" fmla="*/ 365760 h 1514246"/>
                <a:gd name="connsiteX9" fmla="*/ 512064 w 665683"/>
                <a:gd name="connsiteY9" fmla="*/ 219456 h 1514246"/>
                <a:gd name="connsiteX10" fmla="*/ 665683 w 665683"/>
                <a:gd name="connsiteY10" fmla="*/ 1463040 h 1514246"/>
                <a:gd name="connsiteX11" fmla="*/ 409651 w 665683"/>
                <a:gd name="connsiteY11" fmla="*/ 1514246 h 1514246"/>
                <a:gd name="connsiteX12" fmla="*/ 102413 w 665683"/>
                <a:gd name="connsiteY12" fmla="*/ 1477670 h 1514246"/>
                <a:gd name="connsiteX13" fmla="*/ 226771 w 665683"/>
                <a:gd name="connsiteY13" fmla="*/ 277978 h 1514246"/>
                <a:gd name="connsiteX14" fmla="*/ 153619 w 665683"/>
                <a:gd name="connsiteY14" fmla="*/ 431597 h 1514246"/>
                <a:gd name="connsiteX15" fmla="*/ 0 w 665683"/>
                <a:gd name="connsiteY15" fmla="*/ 307238 h 1514246"/>
                <a:gd name="connsiteX16" fmla="*/ 65837 w 665683"/>
                <a:gd name="connsiteY16" fmla="*/ 190195 h 1514246"/>
                <a:gd name="connsiteX17" fmla="*/ 241402 w 665683"/>
                <a:gd name="connsiteY17" fmla="*/ 21946 h 15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683" h="1514246">
                  <a:moveTo>
                    <a:pt x="241402" y="21946"/>
                  </a:moveTo>
                  <a:lnTo>
                    <a:pt x="358445" y="58522"/>
                  </a:lnTo>
                  <a:lnTo>
                    <a:pt x="460858" y="0"/>
                  </a:lnTo>
                  <a:lnTo>
                    <a:pt x="592531" y="138989"/>
                  </a:lnTo>
                  <a:lnTo>
                    <a:pt x="643738" y="277978"/>
                  </a:lnTo>
                  <a:cubicBezTo>
                    <a:pt x="629107" y="292608"/>
                    <a:pt x="615310" y="308123"/>
                    <a:pt x="599846" y="321869"/>
                  </a:cubicBezTo>
                  <a:cubicBezTo>
                    <a:pt x="593275" y="327710"/>
                    <a:pt x="584766" y="331007"/>
                    <a:pt x="577901" y="336499"/>
                  </a:cubicBezTo>
                  <a:cubicBezTo>
                    <a:pt x="562496" y="348823"/>
                    <a:pt x="563919" y="349832"/>
                    <a:pt x="555955" y="365760"/>
                  </a:cubicBezTo>
                  <a:lnTo>
                    <a:pt x="555955" y="365760"/>
                  </a:lnTo>
                  <a:lnTo>
                    <a:pt x="512064" y="219456"/>
                  </a:lnTo>
                  <a:lnTo>
                    <a:pt x="665683" y="1463040"/>
                  </a:lnTo>
                  <a:lnTo>
                    <a:pt x="409651" y="1514246"/>
                  </a:lnTo>
                  <a:lnTo>
                    <a:pt x="102413" y="1477670"/>
                  </a:lnTo>
                  <a:lnTo>
                    <a:pt x="226771" y="277978"/>
                  </a:lnTo>
                  <a:lnTo>
                    <a:pt x="153619" y="431597"/>
                  </a:lnTo>
                  <a:lnTo>
                    <a:pt x="0" y="307238"/>
                  </a:lnTo>
                  <a:lnTo>
                    <a:pt x="65837" y="190195"/>
                  </a:lnTo>
                  <a:lnTo>
                    <a:pt x="241402" y="21946"/>
                  </a:lnTo>
                  <a:close/>
                </a:path>
              </a:pathLst>
            </a:custGeom>
            <a:solidFill>
              <a:schemeClr val="bg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6" descr="http://t2.gstatic.com/images?q=tbn:ANd9GcSZHCtURo-CmD-ay-zAqmxyL9h9E61zXCdrj3iHCzxk3OdSewd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778" r="89778"/>
                    </a14:imgEffect>
                  </a14:imgLayer>
                </a14:imgProps>
              </a:ext>
              <a:ext uri="{28A0092B-C50C-407E-A947-70E740481C1C}">
                <a14:useLocalDpi xmlns:a14="http://schemas.microsoft.com/office/drawing/2010/main" val="0"/>
              </a:ext>
            </a:extLst>
          </a:blip>
          <a:srcRect/>
          <a:stretch>
            <a:fillRect/>
          </a:stretch>
        </p:blipFill>
        <p:spPr bwMode="auto">
          <a:xfrm>
            <a:off x="7315200" y="52578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24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7"/>
          <p:cNvSpPr txBox="1">
            <a:spLocks noChangeArrowheads="1"/>
          </p:cNvSpPr>
          <p:nvPr/>
        </p:nvSpPr>
        <p:spPr bwMode="auto">
          <a:xfrm>
            <a:off x="3657600" y="990600"/>
            <a:ext cx="5181600" cy="3539430"/>
          </a:xfrm>
          <a:prstGeom prst="rect">
            <a:avLst/>
          </a:prstGeom>
          <a:noFill/>
          <a:ln w="9525">
            <a:noFill/>
            <a:miter lim="800000"/>
            <a:headEnd/>
            <a:tailEnd/>
          </a:ln>
        </p:spPr>
        <p:txBody>
          <a:bodyPr>
            <a:spAutoFit/>
          </a:bodyPr>
          <a:lstStyle/>
          <a:p>
            <a:pPr fontAlgn="base">
              <a:spcBef>
                <a:spcPct val="50000"/>
              </a:spcBef>
              <a:spcAft>
                <a:spcPct val="0"/>
              </a:spcAft>
            </a:pPr>
            <a:r>
              <a:rPr lang="en-US" sz="3200" dirty="0">
                <a:solidFill>
                  <a:srgbClr val="FFFFFF"/>
                </a:solidFill>
                <a:latin typeface="Arial" charset="0"/>
              </a:rPr>
              <a:t>Hebrew:  KUTTONET--"a tunic...; generally with sleeves, coming down to the knees, rarely to the ankles" </a:t>
            </a:r>
            <a:r>
              <a:rPr lang="en-US" sz="3200" dirty="0">
                <a:solidFill>
                  <a:srgbClr val="FFFF99"/>
                </a:solidFill>
                <a:latin typeface="Arial" charset="0"/>
              </a:rPr>
              <a:t>(</a:t>
            </a:r>
            <a:r>
              <a:rPr lang="en-US" sz="3200" dirty="0" err="1">
                <a:solidFill>
                  <a:srgbClr val="FFFF99"/>
                </a:solidFill>
                <a:latin typeface="Arial" charset="0"/>
              </a:rPr>
              <a:t>Gesenius</a:t>
            </a:r>
            <a:r>
              <a:rPr lang="en-US" sz="3200" dirty="0">
                <a:solidFill>
                  <a:srgbClr val="FFFF99"/>
                </a:solidFill>
                <a:latin typeface="Arial" charset="0"/>
              </a:rPr>
              <a:t>, 420; cf. Harris, 1:459; </a:t>
            </a:r>
            <a:r>
              <a:rPr lang="en-US" sz="3200" i="1" dirty="0">
                <a:solidFill>
                  <a:srgbClr val="FFFF99"/>
                </a:solidFill>
                <a:latin typeface="Arial" charset="0"/>
              </a:rPr>
              <a:t>Brown, Driver, Briggs</a:t>
            </a:r>
            <a:r>
              <a:rPr lang="en-US" sz="3200" dirty="0">
                <a:solidFill>
                  <a:srgbClr val="FFFF99"/>
                </a:solidFill>
                <a:latin typeface="Arial" charset="0"/>
              </a:rPr>
              <a:t>, 509).</a:t>
            </a:r>
          </a:p>
        </p:txBody>
      </p:sp>
      <p:grpSp>
        <p:nvGrpSpPr>
          <p:cNvPr id="4" name="Group 3"/>
          <p:cNvGrpSpPr/>
          <p:nvPr/>
        </p:nvGrpSpPr>
        <p:grpSpPr>
          <a:xfrm>
            <a:off x="-228600" y="642634"/>
            <a:ext cx="3962400" cy="5057714"/>
            <a:chOff x="457200" y="1219200"/>
            <a:chExt cx="2976563" cy="3569020"/>
          </a:xfrm>
        </p:grpSpPr>
        <p:pic>
          <p:nvPicPr>
            <p:cNvPr id="5" name="Picture 2" descr="C:\Users\DonnieV\Downloads\msm_440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1534859" y="2362200"/>
              <a:ext cx="665683" cy="1544726"/>
            </a:xfrm>
            <a:custGeom>
              <a:avLst/>
              <a:gdLst>
                <a:gd name="connsiteX0" fmla="*/ 241402 w 665683"/>
                <a:gd name="connsiteY0" fmla="*/ 21946 h 1514246"/>
                <a:gd name="connsiteX1" fmla="*/ 358445 w 665683"/>
                <a:gd name="connsiteY1" fmla="*/ 58522 h 1514246"/>
                <a:gd name="connsiteX2" fmla="*/ 460858 w 665683"/>
                <a:gd name="connsiteY2" fmla="*/ 0 h 1514246"/>
                <a:gd name="connsiteX3" fmla="*/ 592531 w 665683"/>
                <a:gd name="connsiteY3" fmla="*/ 138989 h 1514246"/>
                <a:gd name="connsiteX4" fmla="*/ 643738 w 665683"/>
                <a:gd name="connsiteY4" fmla="*/ 277978 h 1514246"/>
                <a:gd name="connsiteX5" fmla="*/ 599846 w 665683"/>
                <a:gd name="connsiteY5" fmla="*/ 321869 h 1514246"/>
                <a:gd name="connsiteX6" fmla="*/ 577901 w 665683"/>
                <a:gd name="connsiteY6" fmla="*/ 336499 h 1514246"/>
                <a:gd name="connsiteX7" fmla="*/ 555955 w 665683"/>
                <a:gd name="connsiteY7" fmla="*/ 365760 h 1514246"/>
                <a:gd name="connsiteX8" fmla="*/ 555955 w 665683"/>
                <a:gd name="connsiteY8" fmla="*/ 365760 h 1514246"/>
                <a:gd name="connsiteX9" fmla="*/ 512064 w 665683"/>
                <a:gd name="connsiteY9" fmla="*/ 219456 h 1514246"/>
                <a:gd name="connsiteX10" fmla="*/ 665683 w 665683"/>
                <a:gd name="connsiteY10" fmla="*/ 1463040 h 1514246"/>
                <a:gd name="connsiteX11" fmla="*/ 409651 w 665683"/>
                <a:gd name="connsiteY11" fmla="*/ 1514246 h 1514246"/>
                <a:gd name="connsiteX12" fmla="*/ 102413 w 665683"/>
                <a:gd name="connsiteY12" fmla="*/ 1477670 h 1514246"/>
                <a:gd name="connsiteX13" fmla="*/ 226771 w 665683"/>
                <a:gd name="connsiteY13" fmla="*/ 277978 h 1514246"/>
                <a:gd name="connsiteX14" fmla="*/ 153619 w 665683"/>
                <a:gd name="connsiteY14" fmla="*/ 431597 h 1514246"/>
                <a:gd name="connsiteX15" fmla="*/ 0 w 665683"/>
                <a:gd name="connsiteY15" fmla="*/ 307238 h 1514246"/>
                <a:gd name="connsiteX16" fmla="*/ 65837 w 665683"/>
                <a:gd name="connsiteY16" fmla="*/ 190195 h 1514246"/>
                <a:gd name="connsiteX17" fmla="*/ 241402 w 665683"/>
                <a:gd name="connsiteY17" fmla="*/ 21946 h 15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683" h="1514246">
                  <a:moveTo>
                    <a:pt x="241402" y="21946"/>
                  </a:moveTo>
                  <a:lnTo>
                    <a:pt x="358445" y="58522"/>
                  </a:lnTo>
                  <a:lnTo>
                    <a:pt x="460858" y="0"/>
                  </a:lnTo>
                  <a:lnTo>
                    <a:pt x="592531" y="138989"/>
                  </a:lnTo>
                  <a:lnTo>
                    <a:pt x="643738" y="277978"/>
                  </a:lnTo>
                  <a:cubicBezTo>
                    <a:pt x="629107" y="292608"/>
                    <a:pt x="615310" y="308123"/>
                    <a:pt x="599846" y="321869"/>
                  </a:cubicBezTo>
                  <a:cubicBezTo>
                    <a:pt x="593275" y="327710"/>
                    <a:pt x="584766" y="331007"/>
                    <a:pt x="577901" y="336499"/>
                  </a:cubicBezTo>
                  <a:cubicBezTo>
                    <a:pt x="562496" y="348823"/>
                    <a:pt x="563919" y="349832"/>
                    <a:pt x="555955" y="365760"/>
                  </a:cubicBezTo>
                  <a:lnTo>
                    <a:pt x="555955" y="365760"/>
                  </a:lnTo>
                  <a:lnTo>
                    <a:pt x="512064" y="219456"/>
                  </a:lnTo>
                  <a:lnTo>
                    <a:pt x="665683" y="1463040"/>
                  </a:lnTo>
                  <a:lnTo>
                    <a:pt x="409651" y="1514246"/>
                  </a:lnTo>
                  <a:lnTo>
                    <a:pt x="102413" y="1477670"/>
                  </a:lnTo>
                  <a:lnTo>
                    <a:pt x="226771" y="277978"/>
                  </a:lnTo>
                  <a:lnTo>
                    <a:pt x="153619" y="431597"/>
                  </a:lnTo>
                  <a:lnTo>
                    <a:pt x="0" y="307238"/>
                  </a:lnTo>
                  <a:lnTo>
                    <a:pt x="65837" y="190195"/>
                  </a:lnTo>
                  <a:lnTo>
                    <a:pt x="241402" y="21946"/>
                  </a:lnTo>
                  <a:close/>
                </a:path>
              </a:pathLst>
            </a:custGeom>
            <a:solidFill>
              <a:schemeClr val="bg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http://t2.gstatic.com/images?q=tbn:ANd9GcSZHCtURo-CmD-ay-zAqmxyL9h9E61zXCdrj3iHCzxk3OdSewd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778" r="89778"/>
                    </a14:imgEffect>
                  </a14:imgLayer>
                </a14:imgProps>
              </a:ext>
              <a:ext uri="{28A0092B-C50C-407E-A947-70E740481C1C}">
                <a14:useLocalDpi xmlns:a14="http://schemas.microsoft.com/office/drawing/2010/main" val="0"/>
              </a:ext>
            </a:extLst>
          </a:blip>
          <a:srcRect/>
          <a:stretch>
            <a:fillRect/>
          </a:stretch>
        </p:blipFill>
        <p:spPr bwMode="auto">
          <a:xfrm>
            <a:off x="7315200" y="52578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302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 Box 7"/>
          <p:cNvSpPr txBox="1">
            <a:spLocks noChangeArrowheads="1"/>
          </p:cNvSpPr>
          <p:nvPr/>
        </p:nvSpPr>
        <p:spPr bwMode="auto">
          <a:xfrm>
            <a:off x="3657600" y="228600"/>
            <a:ext cx="5181600" cy="6370975"/>
          </a:xfrm>
          <a:prstGeom prst="rect">
            <a:avLst/>
          </a:prstGeom>
          <a:noFill/>
          <a:ln w="9525">
            <a:noFill/>
            <a:miter lim="800000"/>
            <a:headEnd/>
            <a:tailEnd/>
          </a:ln>
        </p:spPr>
        <p:txBody>
          <a:bodyPr>
            <a:spAutoFit/>
          </a:bodyPr>
          <a:lstStyle/>
          <a:p>
            <a:pPr fontAlgn="base">
              <a:spcBef>
                <a:spcPct val="50000"/>
              </a:spcBef>
              <a:spcAft>
                <a:spcPct val="0"/>
              </a:spcAft>
            </a:pPr>
            <a:r>
              <a:rPr lang="en-US" sz="2400" dirty="0">
                <a:solidFill>
                  <a:srgbClr val="FFFFFF"/>
                </a:solidFill>
                <a:effectLst>
                  <a:outerShdw blurRad="38100" dist="38100" dir="2700000" algn="tl">
                    <a:srgbClr val="000000">
                      <a:alpha val="43137"/>
                    </a:srgbClr>
                  </a:outerShdw>
                </a:effectLst>
                <a:latin typeface="Arial" charset="0"/>
              </a:rPr>
              <a:t>Wright says, “The tunic (inappropriately translated ‘coat’) was a shirt which was worn next to the skin.  It was made of leather, hair-cloth, wool, linen, or in modern times, usually of cotton.  The simplest form of it was without sleeves and reached to the knees or sometimes to the ankles.  The well-to-do wore it with sleeves and extending to the ankles.  Women as well as men wore it [see Cant. 5:3, A.R.V.], although there was no doubt a difference in style and pattern in what was worn by the two” </a:t>
            </a:r>
            <a:r>
              <a:rPr lang="en-US" sz="2400" dirty="0">
                <a:solidFill>
                  <a:srgbClr val="FFFF99"/>
                </a:solidFill>
                <a:effectLst>
                  <a:outerShdw blurRad="38100" dist="38100" dir="2700000" algn="tl">
                    <a:srgbClr val="000000">
                      <a:alpha val="43137"/>
                    </a:srgbClr>
                  </a:outerShdw>
                </a:effectLst>
                <a:latin typeface="Arial" charset="0"/>
              </a:rPr>
              <a:t>(Fred H. Wight, </a:t>
            </a:r>
            <a:r>
              <a:rPr lang="en-US" sz="2400" i="1" dirty="0">
                <a:solidFill>
                  <a:srgbClr val="FFFF99"/>
                </a:solidFill>
                <a:effectLst>
                  <a:outerShdw blurRad="38100" dist="38100" dir="2700000" algn="tl">
                    <a:srgbClr val="000000">
                      <a:alpha val="43137"/>
                    </a:srgbClr>
                  </a:outerShdw>
                </a:effectLst>
                <a:latin typeface="Arial" charset="0"/>
              </a:rPr>
              <a:t>Manners and Customs of  Bible Lands</a:t>
            </a:r>
            <a:r>
              <a:rPr lang="en-US" sz="2400" dirty="0">
                <a:solidFill>
                  <a:srgbClr val="FFFF99"/>
                </a:solidFill>
                <a:effectLst>
                  <a:outerShdw blurRad="38100" dist="38100" dir="2700000" algn="tl">
                    <a:srgbClr val="000000">
                      <a:alpha val="43137"/>
                    </a:srgbClr>
                  </a:outerShdw>
                </a:effectLst>
                <a:latin typeface="Arial" charset="0"/>
              </a:rPr>
              <a:t>, 91).</a:t>
            </a:r>
          </a:p>
        </p:txBody>
      </p:sp>
      <p:grpSp>
        <p:nvGrpSpPr>
          <p:cNvPr id="5" name="Group 4"/>
          <p:cNvGrpSpPr/>
          <p:nvPr/>
        </p:nvGrpSpPr>
        <p:grpSpPr>
          <a:xfrm>
            <a:off x="-228600" y="642634"/>
            <a:ext cx="3962400" cy="5057714"/>
            <a:chOff x="457200" y="1219200"/>
            <a:chExt cx="2976563" cy="3569020"/>
          </a:xfrm>
        </p:grpSpPr>
        <p:pic>
          <p:nvPicPr>
            <p:cNvPr id="6" name="Picture 2" descr="C:\Users\DonnieV\Downloads\msm_440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1534859" y="2362200"/>
              <a:ext cx="665683" cy="1544726"/>
            </a:xfrm>
            <a:custGeom>
              <a:avLst/>
              <a:gdLst>
                <a:gd name="connsiteX0" fmla="*/ 241402 w 665683"/>
                <a:gd name="connsiteY0" fmla="*/ 21946 h 1514246"/>
                <a:gd name="connsiteX1" fmla="*/ 358445 w 665683"/>
                <a:gd name="connsiteY1" fmla="*/ 58522 h 1514246"/>
                <a:gd name="connsiteX2" fmla="*/ 460858 w 665683"/>
                <a:gd name="connsiteY2" fmla="*/ 0 h 1514246"/>
                <a:gd name="connsiteX3" fmla="*/ 592531 w 665683"/>
                <a:gd name="connsiteY3" fmla="*/ 138989 h 1514246"/>
                <a:gd name="connsiteX4" fmla="*/ 643738 w 665683"/>
                <a:gd name="connsiteY4" fmla="*/ 277978 h 1514246"/>
                <a:gd name="connsiteX5" fmla="*/ 599846 w 665683"/>
                <a:gd name="connsiteY5" fmla="*/ 321869 h 1514246"/>
                <a:gd name="connsiteX6" fmla="*/ 577901 w 665683"/>
                <a:gd name="connsiteY6" fmla="*/ 336499 h 1514246"/>
                <a:gd name="connsiteX7" fmla="*/ 555955 w 665683"/>
                <a:gd name="connsiteY7" fmla="*/ 365760 h 1514246"/>
                <a:gd name="connsiteX8" fmla="*/ 555955 w 665683"/>
                <a:gd name="connsiteY8" fmla="*/ 365760 h 1514246"/>
                <a:gd name="connsiteX9" fmla="*/ 512064 w 665683"/>
                <a:gd name="connsiteY9" fmla="*/ 219456 h 1514246"/>
                <a:gd name="connsiteX10" fmla="*/ 665683 w 665683"/>
                <a:gd name="connsiteY10" fmla="*/ 1463040 h 1514246"/>
                <a:gd name="connsiteX11" fmla="*/ 409651 w 665683"/>
                <a:gd name="connsiteY11" fmla="*/ 1514246 h 1514246"/>
                <a:gd name="connsiteX12" fmla="*/ 102413 w 665683"/>
                <a:gd name="connsiteY12" fmla="*/ 1477670 h 1514246"/>
                <a:gd name="connsiteX13" fmla="*/ 226771 w 665683"/>
                <a:gd name="connsiteY13" fmla="*/ 277978 h 1514246"/>
                <a:gd name="connsiteX14" fmla="*/ 153619 w 665683"/>
                <a:gd name="connsiteY14" fmla="*/ 431597 h 1514246"/>
                <a:gd name="connsiteX15" fmla="*/ 0 w 665683"/>
                <a:gd name="connsiteY15" fmla="*/ 307238 h 1514246"/>
                <a:gd name="connsiteX16" fmla="*/ 65837 w 665683"/>
                <a:gd name="connsiteY16" fmla="*/ 190195 h 1514246"/>
                <a:gd name="connsiteX17" fmla="*/ 241402 w 665683"/>
                <a:gd name="connsiteY17" fmla="*/ 21946 h 15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683" h="1514246">
                  <a:moveTo>
                    <a:pt x="241402" y="21946"/>
                  </a:moveTo>
                  <a:lnTo>
                    <a:pt x="358445" y="58522"/>
                  </a:lnTo>
                  <a:lnTo>
                    <a:pt x="460858" y="0"/>
                  </a:lnTo>
                  <a:lnTo>
                    <a:pt x="592531" y="138989"/>
                  </a:lnTo>
                  <a:lnTo>
                    <a:pt x="643738" y="277978"/>
                  </a:lnTo>
                  <a:cubicBezTo>
                    <a:pt x="629107" y="292608"/>
                    <a:pt x="615310" y="308123"/>
                    <a:pt x="599846" y="321869"/>
                  </a:cubicBezTo>
                  <a:cubicBezTo>
                    <a:pt x="593275" y="327710"/>
                    <a:pt x="584766" y="331007"/>
                    <a:pt x="577901" y="336499"/>
                  </a:cubicBezTo>
                  <a:cubicBezTo>
                    <a:pt x="562496" y="348823"/>
                    <a:pt x="563919" y="349832"/>
                    <a:pt x="555955" y="365760"/>
                  </a:cubicBezTo>
                  <a:lnTo>
                    <a:pt x="555955" y="365760"/>
                  </a:lnTo>
                  <a:lnTo>
                    <a:pt x="512064" y="219456"/>
                  </a:lnTo>
                  <a:lnTo>
                    <a:pt x="665683" y="1463040"/>
                  </a:lnTo>
                  <a:lnTo>
                    <a:pt x="409651" y="1514246"/>
                  </a:lnTo>
                  <a:lnTo>
                    <a:pt x="102413" y="1477670"/>
                  </a:lnTo>
                  <a:lnTo>
                    <a:pt x="226771" y="277978"/>
                  </a:lnTo>
                  <a:lnTo>
                    <a:pt x="153619" y="431597"/>
                  </a:lnTo>
                  <a:lnTo>
                    <a:pt x="0" y="307238"/>
                  </a:lnTo>
                  <a:lnTo>
                    <a:pt x="65837" y="190195"/>
                  </a:lnTo>
                  <a:lnTo>
                    <a:pt x="241402" y="21946"/>
                  </a:lnTo>
                  <a:close/>
                </a:path>
              </a:pathLst>
            </a:custGeom>
            <a:solidFill>
              <a:schemeClr val="bg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5711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Text Box 2"/>
          <p:cNvSpPr txBox="1">
            <a:spLocks noChangeArrowheads="1"/>
          </p:cNvSpPr>
          <p:nvPr/>
        </p:nvSpPr>
        <p:spPr bwMode="auto">
          <a:xfrm>
            <a:off x="2036270" y="358637"/>
            <a:ext cx="2133600" cy="64135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3600" dirty="0">
                <a:solidFill>
                  <a:srgbClr val="FFFFFF"/>
                </a:solidFill>
                <a:effectLst>
                  <a:outerShdw blurRad="38100" dist="38100" dir="2700000" algn="tl">
                    <a:srgbClr val="000000"/>
                  </a:outerShdw>
                </a:effectLst>
              </a:rPr>
              <a:t>Genesis 3</a:t>
            </a:r>
          </a:p>
        </p:txBody>
      </p:sp>
      <p:sp>
        <p:nvSpPr>
          <p:cNvPr id="6" name="Rectangle 5"/>
          <p:cNvSpPr/>
          <p:nvPr/>
        </p:nvSpPr>
        <p:spPr>
          <a:xfrm>
            <a:off x="5291663" y="17593"/>
            <a:ext cx="3852337" cy="132343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i="1" cap="none" spc="0" dirty="0">
                <a:ln/>
                <a:solidFill>
                  <a:schemeClr val="accent3"/>
                </a:solidFill>
                <a:effectLst/>
                <a:latin typeface="+mj-lt"/>
              </a:rPr>
              <a:t>Divinely Made</a:t>
            </a:r>
          </a:p>
          <a:p>
            <a:pPr algn="ctr"/>
            <a:r>
              <a:rPr lang="en-US" sz="4000" b="1" i="1" dirty="0">
                <a:ln/>
                <a:solidFill>
                  <a:schemeClr val="accent3"/>
                </a:solidFill>
                <a:latin typeface="+mj-lt"/>
              </a:rPr>
              <a:t>Clothing</a:t>
            </a:r>
            <a:endParaRPr lang="en-US" sz="4000" b="1" i="1" cap="none" spc="0" dirty="0">
              <a:ln/>
              <a:solidFill>
                <a:schemeClr val="accent3"/>
              </a:solidFill>
              <a:effectLst/>
              <a:latin typeface="+mj-lt"/>
            </a:endParaRPr>
          </a:p>
        </p:txBody>
      </p:sp>
      <p:pic>
        <p:nvPicPr>
          <p:cNvPr id="26" name="Picture 2" descr="http://t0.gstatic.com/images?q=tbn:ANd9GcSnoVsMsjgVF9quf_22oK0BRUlFXMrLt2VhfRqfXUnELAcP1D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43075" cy="2619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56872" y="1752600"/>
            <a:ext cx="2976563" cy="4542058"/>
            <a:chOff x="1056872" y="1839871"/>
            <a:chExt cx="2976563" cy="4542058"/>
          </a:xfrm>
        </p:grpSpPr>
        <p:pic>
          <p:nvPicPr>
            <p:cNvPr id="13"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872" y="1839871"/>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43075" y="5181600"/>
              <a:ext cx="1533525" cy="1200329"/>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V. 7</a:t>
              </a:r>
            </a:p>
            <a:p>
              <a:pPr algn="ctr"/>
              <a:r>
                <a:rPr lang="en-US" sz="2400" b="1" dirty="0">
                  <a:effectLst>
                    <a:outerShdw blurRad="38100" dist="38100" dir="2700000" algn="tl">
                      <a:srgbClr val="000000">
                        <a:alpha val="43137"/>
                      </a:srgbClr>
                    </a:outerShdw>
                  </a:effectLst>
                </a:rPr>
                <a:t>“Naked”</a:t>
              </a:r>
            </a:p>
            <a:p>
              <a:pPr algn="ctr"/>
              <a:r>
                <a:rPr lang="en-US" sz="2400" b="1" dirty="0">
                  <a:effectLst>
                    <a:outerShdw blurRad="38100" dist="38100" dir="2700000" algn="tl">
                      <a:srgbClr val="000000">
                        <a:alpha val="43137"/>
                      </a:srgbClr>
                    </a:outerShdw>
                  </a:effectLst>
                </a:rPr>
                <a:t>(Nude)</a:t>
              </a:r>
            </a:p>
          </p:txBody>
        </p:sp>
      </p:grpSp>
      <p:grpSp>
        <p:nvGrpSpPr>
          <p:cNvPr id="9" name="Group 8"/>
          <p:cNvGrpSpPr/>
          <p:nvPr/>
        </p:nvGrpSpPr>
        <p:grpSpPr>
          <a:xfrm>
            <a:off x="3075767" y="1775051"/>
            <a:ext cx="2976563" cy="4542058"/>
            <a:chOff x="3119437" y="1828800"/>
            <a:chExt cx="2976563" cy="4542058"/>
          </a:xfrm>
        </p:grpSpPr>
        <p:pic>
          <p:nvPicPr>
            <p:cNvPr id="17"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37" y="182880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805640" y="5170529"/>
              <a:ext cx="1680760" cy="1200329"/>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V. 10</a:t>
              </a:r>
            </a:p>
            <a:p>
              <a:pPr algn="ctr"/>
              <a:r>
                <a:rPr lang="en-US" sz="2400" b="1" dirty="0">
                  <a:effectLst>
                    <a:outerShdw blurRad="38100" dist="38100" dir="2700000" algn="tl">
                      <a:srgbClr val="000000">
                        <a:alpha val="43137"/>
                      </a:srgbClr>
                    </a:outerShdw>
                  </a:effectLst>
                </a:rPr>
                <a:t>“Naked”</a:t>
              </a:r>
            </a:p>
            <a:p>
              <a:pPr algn="ctr"/>
              <a:r>
                <a:rPr lang="en-US" sz="2400" b="1" dirty="0">
                  <a:effectLst>
                    <a:outerShdw blurRad="38100" dist="38100" dir="2700000" algn="tl">
                      <a:srgbClr val="000000">
                        <a:alpha val="43137"/>
                      </a:srgbClr>
                    </a:outerShdw>
                  </a:effectLst>
                </a:rPr>
                <a:t>(Relatively)</a:t>
              </a:r>
            </a:p>
          </p:txBody>
        </p:sp>
        <p:sp>
          <p:nvSpPr>
            <p:cNvPr id="8" name="Freeform 7"/>
            <p:cNvSpPr/>
            <p:nvPr/>
          </p:nvSpPr>
          <p:spPr>
            <a:xfrm>
              <a:off x="4325510" y="3888188"/>
              <a:ext cx="477078" cy="429370"/>
            </a:xfrm>
            <a:custGeom>
              <a:avLst/>
              <a:gdLst>
                <a:gd name="connsiteX0" fmla="*/ 31805 w 477078"/>
                <a:gd name="connsiteY0" fmla="*/ 0 h 429370"/>
                <a:gd name="connsiteX1" fmla="*/ 453224 w 477078"/>
                <a:gd name="connsiteY1" fmla="*/ 0 h 429370"/>
                <a:gd name="connsiteX2" fmla="*/ 461175 w 477078"/>
                <a:gd name="connsiteY2" fmla="*/ 174929 h 429370"/>
                <a:gd name="connsiteX3" fmla="*/ 477078 w 477078"/>
                <a:gd name="connsiteY3" fmla="*/ 389614 h 429370"/>
                <a:gd name="connsiteX4" fmla="*/ 278295 w 477078"/>
                <a:gd name="connsiteY4" fmla="*/ 429370 h 429370"/>
                <a:gd name="connsiteX5" fmla="*/ 0 w 477078"/>
                <a:gd name="connsiteY5" fmla="*/ 365760 h 429370"/>
                <a:gd name="connsiteX6" fmla="*/ 31805 w 477078"/>
                <a:gd name="connsiteY6" fmla="*/ 0 h 42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078" h="429370">
                  <a:moveTo>
                    <a:pt x="31805" y="0"/>
                  </a:moveTo>
                  <a:lnTo>
                    <a:pt x="453224" y="0"/>
                  </a:lnTo>
                  <a:lnTo>
                    <a:pt x="461175" y="174929"/>
                  </a:lnTo>
                  <a:lnTo>
                    <a:pt x="477078" y="389614"/>
                  </a:lnTo>
                  <a:lnTo>
                    <a:pt x="278295" y="429370"/>
                  </a:lnTo>
                  <a:lnTo>
                    <a:pt x="0" y="365760"/>
                  </a:lnTo>
                  <a:lnTo>
                    <a:pt x="31805" y="0"/>
                  </a:lnTo>
                  <a:close/>
                </a:path>
              </a:pathLst>
            </a:custGeom>
            <a:solidFill>
              <a:schemeClr val="bg1"/>
            </a:solidFill>
            <a:ln w="28575">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962400" y="1457980"/>
            <a:ext cx="1219200" cy="523220"/>
          </a:xfrm>
          <a:prstGeom prst="rect">
            <a:avLst/>
          </a:prstGeom>
          <a:noFill/>
        </p:spPr>
        <p:txBody>
          <a:bodyPr wrap="square" rtlCol="0">
            <a:spAutoFit/>
          </a:bodyPr>
          <a:lstStyle/>
          <a:p>
            <a:r>
              <a:rPr lang="en-US" sz="2800" dirty="0"/>
              <a:t>Apron</a:t>
            </a:r>
          </a:p>
        </p:txBody>
      </p:sp>
      <p:grpSp>
        <p:nvGrpSpPr>
          <p:cNvPr id="14" name="Group 13"/>
          <p:cNvGrpSpPr/>
          <p:nvPr/>
        </p:nvGrpSpPr>
        <p:grpSpPr>
          <a:xfrm>
            <a:off x="5176837" y="1752600"/>
            <a:ext cx="3438123" cy="4542058"/>
            <a:chOff x="1056872" y="1839871"/>
            <a:chExt cx="3438123" cy="4542058"/>
          </a:xfrm>
        </p:grpSpPr>
        <p:pic>
          <p:nvPicPr>
            <p:cNvPr id="15" name="Picture 2" descr="C:\Users\DonnieV\Downloads\msm_4408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872" y="1839871"/>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366435" y="5181600"/>
              <a:ext cx="3128560" cy="1200329"/>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V. 21</a:t>
              </a:r>
            </a:p>
            <a:p>
              <a:pPr algn="ctr"/>
              <a:r>
                <a:rPr lang="en-US" sz="2400" b="1" dirty="0">
                  <a:effectLst>
                    <a:outerShdw blurRad="38100" dist="38100" dir="2700000" algn="tl">
                      <a:srgbClr val="000000">
                        <a:alpha val="43137"/>
                      </a:srgbClr>
                    </a:outerShdw>
                  </a:effectLst>
                </a:rPr>
                <a:t>Clothed</a:t>
              </a:r>
            </a:p>
            <a:p>
              <a:pPr algn="ctr"/>
              <a:r>
                <a:rPr lang="en-US" sz="2400" b="1" dirty="0">
                  <a:effectLst>
                    <a:outerShdw blurRad="38100" dist="38100" dir="2700000" algn="tl">
                      <a:srgbClr val="000000">
                        <a:alpha val="43137"/>
                      </a:srgbClr>
                    </a:outerShdw>
                  </a:effectLst>
                </a:rPr>
                <a:t>Nakedness Covered</a:t>
              </a:r>
            </a:p>
          </p:txBody>
        </p:sp>
      </p:grpSp>
      <p:sp>
        <p:nvSpPr>
          <p:cNvPr id="22" name="TextBox 21"/>
          <p:cNvSpPr txBox="1"/>
          <p:nvPr/>
        </p:nvSpPr>
        <p:spPr>
          <a:xfrm>
            <a:off x="6019800" y="1447800"/>
            <a:ext cx="1219200" cy="523220"/>
          </a:xfrm>
          <a:prstGeom prst="rect">
            <a:avLst/>
          </a:prstGeom>
          <a:noFill/>
        </p:spPr>
        <p:txBody>
          <a:bodyPr wrap="square" rtlCol="0">
            <a:spAutoFit/>
          </a:bodyPr>
          <a:lstStyle/>
          <a:p>
            <a:pPr algn="ctr"/>
            <a:r>
              <a:rPr lang="en-US" sz="2800" dirty="0"/>
              <a:t>Tunic</a:t>
            </a:r>
          </a:p>
        </p:txBody>
      </p:sp>
      <p:grpSp>
        <p:nvGrpSpPr>
          <p:cNvPr id="23" name="Group 22"/>
          <p:cNvGrpSpPr/>
          <p:nvPr/>
        </p:nvGrpSpPr>
        <p:grpSpPr>
          <a:xfrm>
            <a:off x="7315200" y="2523856"/>
            <a:ext cx="1600200" cy="2286000"/>
            <a:chOff x="7315200" y="2523856"/>
            <a:chExt cx="1600200" cy="2286000"/>
          </a:xfrm>
        </p:grpSpPr>
        <p:sp>
          <p:nvSpPr>
            <p:cNvPr id="24" name="TextBox 23"/>
            <p:cNvSpPr txBox="1"/>
            <p:nvPr/>
          </p:nvSpPr>
          <p:spPr>
            <a:xfrm>
              <a:off x="7315200" y="2971800"/>
              <a:ext cx="1600200" cy="1323439"/>
            </a:xfrm>
            <a:prstGeom prst="rect">
              <a:avLst/>
            </a:prstGeom>
            <a:noFill/>
          </p:spPr>
          <p:txBody>
            <a:bodyPr wrap="square" rtlCol="0">
              <a:spAutoFit/>
            </a:bodyPr>
            <a:lstStyle/>
            <a:p>
              <a:pPr algn="ctr" fontAlgn="base">
                <a:spcBef>
                  <a:spcPct val="0"/>
                </a:spcBef>
                <a:spcAft>
                  <a:spcPct val="0"/>
                </a:spcAft>
              </a:pPr>
              <a:r>
                <a:rPr lang="en-US" sz="2000" b="1" dirty="0">
                  <a:solidFill>
                    <a:srgbClr val="FFFF00"/>
                  </a:solidFill>
                  <a:effectLst>
                    <a:outerShdw blurRad="38100" dist="38100" dir="2700000" algn="tl">
                      <a:srgbClr val="000000">
                        <a:alpha val="43137"/>
                      </a:srgbClr>
                    </a:outerShdw>
                  </a:effectLst>
                </a:rPr>
                <a:t>From The</a:t>
              </a:r>
            </a:p>
            <a:p>
              <a:pPr algn="ctr" fontAlgn="base">
                <a:spcBef>
                  <a:spcPct val="0"/>
                </a:spcBef>
                <a:spcAft>
                  <a:spcPct val="0"/>
                </a:spcAft>
              </a:pPr>
              <a:r>
                <a:rPr lang="en-US" sz="2000" b="1" dirty="0">
                  <a:solidFill>
                    <a:srgbClr val="FFFF00"/>
                  </a:solidFill>
                  <a:effectLst>
                    <a:outerShdw blurRad="38100" dist="38100" dir="2700000" algn="tl">
                      <a:srgbClr val="000000">
                        <a:alpha val="43137"/>
                      </a:srgbClr>
                    </a:outerShdw>
                  </a:effectLst>
                </a:rPr>
                <a:t>Shoulder</a:t>
              </a:r>
            </a:p>
            <a:p>
              <a:pPr algn="ctr" fontAlgn="base">
                <a:spcBef>
                  <a:spcPct val="0"/>
                </a:spcBef>
                <a:spcAft>
                  <a:spcPct val="0"/>
                </a:spcAft>
              </a:pPr>
              <a:r>
                <a:rPr lang="en-US" sz="2000" b="1" dirty="0">
                  <a:solidFill>
                    <a:srgbClr val="FFFF00"/>
                  </a:solidFill>
                  <a:effectLst>
                    <a:outerShdw blurRad="38100" dist="38100" dir="2700000" algn="tl">
                      <a:srgbClr val="000000">
                        <a:alpha val="43137"/>
                      </a:srgbClr>
                    </a:outerShdw>
                  </a:effectLst>
                </a:rPr>
                <a:t>To The</a:t>
              </a:r>
            </a:p>
            <a:p>
              <a:pPr algn="ctr" fontAlgn="base">
                <a:spcBef>
                  <a:spcPct val="0"/>
                </a:spcBef>
                <a:spcAft>
                  <a:spcPct val="0"/>
                </a:spcAft>
              </a:pPr>
              <a:r>
                <a:rPr lang="en-US" sz="2000" b="1" dirty="0">
                  <a:solidFill>
                    <a:srgbClr val="FFFF00"/>
                  </a:solidFill>
                  <a:effectLst>
                    <a:outerShdw blurRad="38100" dist="38100" dir="2700000" algn="tl">
                      <a:srgbClr val="000000">
                        <a:alpha val="43137"/>
                      </a:srgbClr>
                    </a:outerShdw>
                  </a:effectLst>
                </a:rPr>
                <a:t>Knee</a:t>
              </a:r>
            </a:p>
          </p:txBody>
        </p:sp>
        <p:sp>
          <p:nvSpPr>
            <p:cNvPr id="25" name="Bent Arrow 24"/>
            <p:cNvSpPr/>
            <p:nvPr/>
          </p:nvSpPr>
          <p:spPr>
            <a:xfrm rot="20159070" flipH="1">
              <a:off x="7543800" y="2523856"/>
              <a:ext cx="533400" cy="533400"/>
            </a:xfrm>
            <a:prstGeom prst="bentArrow">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7" name="Bent Arrow 26"/>
            <p:cNvSpPr/>
            <p:nvPr/>
          </p:nvSpPr>
          <p:spPr>
            <a:xfrm rot="1103542" flipH="1" flipV="1">
              <a:off x="7553056" y="4276456"/>
              <a:ext cx="533400" cy="533400"/>
            </a:xfrm>
            <a:prstGeom prst="bentArrow">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sp>
        <p:nvSpPr>
          <p:cNvPr id="3" name="Freeform 2"/>
          <p:cNvSpPr/>
          <p:nvPr/>
        </p:nvSpPr>
        <p:spPr>
          <a:xfrm>
            <a:off x="6254496" y="2895600"/>
            <a:ext cx="665683" cy="1544726"/>
          </a:xfrm>
          <a:custGeom>
            <a:avLst/>
            <a:gdLst>
              <a:gd name="connsiteX0" fmla="*/ 241402 w 665683"/>
              <a:gd name="connsiteY0" fmla="*/ 21946 h 1514246"/>
              <a:gd name="connsiteX1" fmla="*/ 358445 w 665683"/>
              <a:gd name="connsiteY1" fmla="*/ 58522 h 1514246"/>
              <a:gd name="connsiteX2" fmla="*/ 460858 w 665683"/>
              <a:gd name="connsiteY2" fmla="*/ 0 h 1514246"/>
              <a:gd name="connsiteX3" fmla="*/ 592531 w 665683"/>
              <a:gd name="connsiteY3" fmla="*/ 138989 h 1514246"/>
              <a:gd name="connsiteX4" fmla="*/ 643738 w 665683"/>
              <a:gd name="connsiteY4" fmla="*/ 277978 h 1514246"/>
              <a:gd name="connsiteX5" fmla="*/ 599846 w 665683"/>
              <a:gd name="connsiteY5" fmla="*/ 321869 h 1514246"/>
              <a:gd name="connsiteX6" fmla="*/ 577901 w 665683"/>
              <a:gd name="connsiteY6" fmla="*/ 336499 h 1514246"/>
              <a:gd name="connsiteX7" fmla="*/ 555955 w 665683"/>
              <a:gd name="connsiteY7" fmla="*/ 365760 h 1514246"/>
              <a:gd name="connsiteX8" fmla="*/ 555955 w 665683"/>
              <a:gd name="connsiteY8" fmla="*/ 365760 h 1514246"/>
              <a:gd name="connsiteX9" fmla="*/ 512064 w 665683"/>
              <a:gd name="connsiteY9" fmla="*/ 219456 h 1514246"/>
              <a:gd name="connsiteX10" fmla="*/ 665683 w 665683"/>
              <a:gd name="connsiteY10" fmla="*/ 1463040 h 1514246"/>
              <a:gd name="connsiteX11" fmla="*/ 409651 w 665683"/>
              <a:gd name="connsiteY11" fmla="*/ 1514246 h 1514246"/>
              <a:gd name="connsiteX12" fmla="*/ 102413 w 665683"/>
              <a:gd name="connsiteY12" fmla="*/ 1477670 h 1514246"/>
              <a:gd name="connsiteX13" fmla="*/ 226771 w 665683"/>
              <a:gd name="connsiteY13" fmla="*/ 277978 h 1514246"/>
              <a:gd name="connsiteX14" fmla="*/ 153619 w 665683"/>
              <a:gd name="connsiteY14" fmla="*/ 431597 h 1514246"/>
              <a:gd name="connsiteX15" fmla="*/ 0 w 665683"/>
              <a:gd name="connsiteY15" fmla="*/ 307238 h 1514246"/>
              <a:gd name="connsiteX16" fmla="*/ 65837 w 665683"/>
              <a:gd name="connsiteY16" fmla="*/ 190195 h 1514246"/>
              <a:gd name="connsiteX17" fmla="*/ 241402 w 665683"/>
              <a:gd name="connsiteY17" fmla="*/ 21946 h 15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683" h="1514246">
                <a:moveTo>
                  <a:pt x="241402" y="21946"/>
                </a:moveTo>
                <a:lnTo>
                  <a:pt x="358445" y="58522"/>
                </a:lnTo>
                <a:lnTo>
                  <a:pt x="460858" y="0"/>
                </a:lnTo>
                <a:lnTo>
                  <a:pt x="592531" y="138989"/>
                </a:lnTo>
                <a:lnTo>
                  <a:pt x="643738" y="277978"/>
                </a:lnTo>
                <a:cubicBezTo>
                  <a:pt x="629107" y="292608"/>
                  <a:pt x="615310" y="308123"/>
                  <a:pt x="599846" y="321869"/>
                </a:cubicBezTo>
                <a:cubicBezTo>
                  <a:pt x="593275" y="327710"/>
                  <a:pt x="584766" y="331007"/>
                  <a:pt x="577901" y="336499"/>
                </a:cubicBezTo>
                <a:cubicBezTo>
                  <a:pt x="562496" y="348823"/>
                  <a:pt x="563919" y="349832"/>
                  <a:pt x="555955" y="365760"/>
                </a:cubicBezTo>
                <a:lnTo>
                  <a:pt x="555955" y="365760"/>
                </a:lnTo>
                <a:lnTo>
                  <a:pt x="512064" y="219456"/>
                </a:lnTo>
                <a:lnTo>
                  <a:pt x="665683" y="1463040"/>
                </a:lnTo>
                <a:lnTo>
                  <a:pt x="409651" y="1514246"/>
                </a:lnTo>
                <a:lnTo>
                  <a:pt x="102413" y="1477670"/>
                </a:lnTo>
                <a:lnTo>
                  <a:pt x="226771" y="277978"/>
                </a:lnTo>
                <a:lnTo>
                  <a:pt x="153619" y="431597"/>
                </a:lnTo>
                <a:lnTo>
                  <a:pt x="0" y="307238"/>
                </a:lnTo>
                <a:lnTo>
                  <a:pt x="65837" y="190195"/>
                </a:lnTo>
                <a:lnTo>
                  <a:pt x="241402" y="21946"/>
                </a:lnTo>
                <a:close/>
              </a:path>
            </a:pathLst>
          </a:custGeom>
          <a:solidFill>
            <a:schemeClr val="bg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068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833" r="1666"/>
          <a:stretch/>
        </p:blipFill>
        <p:spPr>
          <a:xfrm rot="21206803">
            <a:off x="453303" y="158213"/>
            <a:ext cx="3106415" cy="1893152"/>
          </a:xfrm>
          <a:prstGeom prst="rect">
            <a:avLst/>
          </a:prstGeom>
          <a:ln>
            <a:noFill/>
          </a:ln>
          <a:effectLst>
            <a:softEdge rad="112500"/>
          </a:effectLst>
        </p:spPr>
      </p:pic>
      <p:sp>
        <p:nvSpPr>
          <p:cNvPr id="15363" name="TextBox 3"/>
          <p:cNvSpPr txBox="1">
            <a:spLocks noChangeArrowheads="1"/>
          </p:cNvSpPr>
          <p:nvPr/>
        </p:nvSpPr>
        <p:spPr bwMode="auto">
          <a:xfrm>
            <a:off x="3657600" y="5334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a:ln>
                  <a:noFill/>
                </a:ln>
                <a:solidFill>
                  <a:srgbClr val="002060"/>
                </a:solidFill>
                <a:effectLst/>
                <a:uLnTx/>
                <a:uFillTx/>
                <a:latin typeface="Arial Rounded MT Bold" panose="020F0704030504030204" pitchFamily="34" charset="0"/>
                <a:ea typeface="+mn-ea"/>
                <a:cs typeface="Arial" panose="020B0604020202020204" pitchFamily="34" charset="0"/>
              </a:rPr>
              <a:t>Topics </a:t>
            </a:r>
          </a:p>
        </p:txBody>
      </p:sp>
      <p:sp>
        <p:nvSpPr>
          <p:cNvPr id="15364" name="TextBox 4"/>
          <p:cNvSpPr txBox="1">
            <a:spLocks noChangeArrowheads="1"/>
          </p:cNvSpPr>
          <p:nvPr/>
        </p:nvSpPr>
        <p:spPr bwMode="auto">
          <a:xfrm>
            <a:off x="457200" y="2286000"/>
            <a:ext cx="8217725" cy="224676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Monday:</a:t>
            </a:r>
            <a:r>
              <a:rPr kumimoji="0" lang="en-US" alt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Is One Faith as Good as Another?</a:t>
            </a:r>
            <a:endPar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Tuesday:</a:t>
            </a:r>
            <a:r>
              <a:rPr kumimoji="0" lang="en-US" alt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The Blame Game (Victim Mentality)</a:t>
            </a:r>
            <a:endPar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Wednesday:</a:t>
            </a:r>
            <a:r>
              <a:rPr kumimoji="0" lang="en-US" alt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Life Going Well (Deut. 6)</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Thursday:</a:t>
            </a:r>
            <a:r>
              <a:rPr kumimoji="0" lang="en-US" alt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The Seduction of Joseph</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Friday:</a:t>
            </a:r>
            <a:r>
              <a:rPr kumimoji="0" lang="en-US" alt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The Wayward Son Comes Home</a:t>
            </a:r>
          </a:p>
        </p:txBody>
      </p:sp>
      <p:sp>
        <p:nvSpPr>
          <p:cNvPr id="5" name="TextBox 4"/>
          <p:cNvSpPr txBox="1">
            <a:spLocks noChangeArrowheads="1"/>
          </p:cNvSpPr>
          <p:nvPr/>
        </p:nvSpPr>
        <p:spPr bwMode="auto">
          <a:xfrm>
            <a:off x="457200" y="4800600"/>
            <a:ext cx="8229600" cy="156966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1" u="sng" strike="noStrike" kern="0" cap="none" spc="0" normalizeH="0" baseline="0" noProof="0" dirty="0">
                <a:ln>
                  <a:noFill/>
                </a:ln>
                <a:solidFill>
                  <a:srgbClr val="002060"/>
                </a:solidFill>
                <a:effectLst/>
                <a:uLnTx/>
                <a:uFillTx/>
                <a:latin typeface="Times New Roman" panose="02020603050405020304" pitchFamily="18" charset="0"/>
                <a:ea typeface="+mn-ea"/>
                <a:cs typeface="Arial" panose="020B0604020202020204" pitchFamily="34" charset="0"/>
              </a:rPr>
              <a:t>Day Classes</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4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Monday:</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Who is the Greatest? (Matt. 18:1-9)</a:t>
            </a:r>
            <a:endParaRPr kumimoji="0" lang="en-US" altLang="en-US" sz="24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4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Wednesday:</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When You’ve Been Wronged (Matt. 18:10-20)</a:t>
            </a:r>
            <a:endParaRPr kumimoji="0" lang="en-US" altLang="en-US" sz="24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4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Friday:</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Forgiveness (Matt. 18:21-35)</a:t>
            </a:r>
          </a:p>
        </p:txBody>
      </p:sp>
    </p:spTree>
    <p:extLst>
      <p:ext uri="{BB962C8B-B14F-4D97-AF65-F5344CB8AC3E}">
        <p14:creationId xmlns:p14="http://schemas.microsoft.com/office/powerpoint/2010/main" val="3245296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99"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a:pPr>
            <a:r>
              <a:rPr lang="en-US" sz="3600" dirty="0">
                <a:solidFill>
                  <a:prstClr val="white"/>
                </a:solidFill>
                <a:latin typeface="Maiandra GD" pitchFamily="34" charset="0"/>
              </a:rPr>
              <a:t>Simple Principles For Dress</a:t>
            </a:r>
          </a:p>
        </p:txBody>
      </p:sp>
      <p:sp>
        <p:nvSpPr>
          <p:cNvPr id="4" name="TextBox 3"/>
          <p:cNvSpPr txBox="1"/>
          <p:nvPr/>
        </p:nvSpPr>
        <p:spPr>
          <a:xfrm>
            <a:off x="609600" y="1371600"/>
            <a:ext cx="7772400" cy="3539430"/>
          </a:xfrm>
          <a:prstGeom prst="rect">
            <a:avLst/>
          </a:prstGeom>
          <a:noFill/>
        </p:spPr>
        <p:txBody>
          <a:bodyPr wrap="square" rtlCol="0">
            <a:spAutoFit/>
          </a:bodyPr>
          <a:lstStyle/>
          <a:p>
            <a:pPr marL="457200" indent="-457200">
              <a:buFont typeface="+mj-lt"/>
              <a:buAutoNum type="alphaUcPeriod"/>
            </a:pPr>
            <a:r>
              <a:rPr lang="en-US" sz="2800" dirty="0">
                <a:effectLst>
                  <a:outerShdw blurRad="38100" dist="38100" dir="2700000" algn="tl">
                    <a:srgbClr val="000000">
                      <a:alpha val="43137"/>
                    </a:srgbClr>
                  </a:outerShdw>
                </a:effectLst>
              </a:rPr>
              <a:t>Divinely Made Clothing</a:t>
            </a:r>
          </a:p>
          <a:p>
            <a:pPr marL="457200" indent="-457200">
              <a:buFont typeface="+mj-lt"/>
              <a:buAutoNum type="alphaUcPeriod"/>
            </a:pPr>
            <a:r>
              <a:rPr lang="en-US" sz="2800" dirty="0">
                <a:effectLst>
                  <a:outerShdw blurRad="38100" dist="38100" dir="2700000" algn="tl">
                    <a:srgbClr val="000000">
                      <a:alpha val="43137"/>
                    </a:srgbClr>
                  </a:outerShdw>
                </a:effectLst>
              </a:rPr>
              <a:t>Nakedness is Not to be Seen (Except by Mate)</a:t>
            </a:r>
          </a:p>
          <a:p>
            <a:pPr marL="971550" lvl="1" indent="-514350">
              <a:buFont typeface="+mj-lt"/>
              <a:buAutoNum type="arabicPeriod"/>
            </a:pPr>
            <a:r>
              <a:rPr lang="en-US" sz="2400" i="1" dirty="0">
                <a:effectLst>
                  <a:outerShdw blurRad="38100" dist="38100" dir="2700000" algn="tl">
                    <a:srgbClr val="000000">
                      <a:alpha val="43137"/>
                    </a:srgbClr>
                  </a:outerShdw>
                </a:effectLst>
              </a:rPr>
              <a:t>In OT uncovering “the nakedness” of anyone other than mate – prohibited (Lev. 18:6-7)</a:t>
            </a:r>
          </a:p>
          <a:p>
            <a:pPr marL="971550" lvl="1" indent="-514350">
              <a:buFont typeface="+mj-lt"/>
              <a:buAutoNum type="arabicPeriod"/>
            </a:pPr>
            <a:r>
              <a:rPr lang="en-US" sz="2400" i="1" dirty="0">
                <a:effectLst>
                  <a:outerShdw blurRad="38100" dist="38100" dir="2700000" algn="tl">
                    <a:srgbClr val="000000">
                      <a:alpha val="43137"/>
                    </a:srgbClr>
                  </a:outerShdw>
                </a:effectLst>
              </a:rPr>
              <a:t>Implies that NORMAL STATE OF THINGS IS FOR NAKEDNESS TO BE COVERED!</a:t>
            </a:r>
          </a:p>
          <a:p>
            <a:pPr marL="971550" lvl="1" indent="-514350">
              <a:buFont typeface="+mj-lt"/>
              <a:buAutoNum type="arabicPeriod"/>
            </a:pPr>
            <a:r>
              <a:rPr lang="en-US" sz="2400" i="1" dirty="0">
                <a:effectLst>
                  <a:outerShdw blurRad="38100" dist="38100" dir="2700000" algn="tl">
                    <a:srgbClr val="000000">
                      <a:alpha val="43137"/>
                    </a:srgbClr>
                  </a:outerShdw>
                </a:effectLst>
              </a:rPr>
              <a:t>Showing nakedness – equated with shame</a:t>
            </a:r>
          </a:p>
          <a:p>
            <a:pPr marL="1428750" lvl="2" indent="-514350">
              <a:buFont typeface="Arial" pitchFamily="34" charset="0"/>
              <a:buChar char="•"/>
            </a:pPr>
            <a:r>
              <a:rPr lang="en-US" sz="2400" dirty="0">
                <a:effectLst>
                  <a:outerShdw blurRad="38100" dist="38100" dir="2700000" algn="tl">
                    <a:srgbClr val="000000">
                      <a:alpha val="43137"/>
                    </a:srgbClr>
                  </a:outerShdw>
                </a:effectLst>
              </a:rPr>
              <a:t>Gen. 3:7</a:t>
            </a:r>
          </a:p>
          <a:p>
            <a:pPr marL="1428750" lvl="2" indent="-514350">
              <a:buFont typeface="Arial" pitchFamily="34" charset="0"/>
              <a:buChar char="•"/>
            </a:pPr>
            <a:r>
              <a:rPr lang="en-US" sz="2400" dirty="0">
                <a:effectLst>
                  <a:outerShdw blurRad="38100" dist="38100" dir="2700000" algn="tl">
                    <a:srgbClr val="000000">
                      <a:alpha val="43137"/>
                    </a:srgbClr>
                  </a:outerShdw>
                </a:effectLst>
              </a:rPr>
              <a:t>Rev. 3:17; 16:15; 17:16</a:t>
            </a:r>
          </a:p>
        </p:txBody>
      </p:sp>
    </p:spTree>
    <p:extLst>
      <p:ext uri="{BB962C8B-B14F-4D97-AF65-F5344CB8AC3E}">
        <p14:creationId xmlns:p14="http://schemas.microsoft.com/office/powerpoint/2010/main" val="2027096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Oval 2"/>
          <p:cNvSpPr>
            <a:spLocks noChangeArrowheads="1"/>
          </p:cNvSpPr>
          <p:nvPr/>
        </p:nvSpPr>
        <p:spPr bwMode="auto">
          <a:xfrm>
            <a:off x="1066800" y="228600"/>
            <a:ext cx="7010400" cy="1143000"/>
          </a:xfrm>
          <a:prstGeom prst="ellipse">
            <a:avLst/>
          </a:prstGeom>
          <a:solidFill>
            <a:schemeClr val="bg2">
              <a:lumMod val="60000"/>
              <a:lumOff val="40000"/>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fontAlgn="base">
              <a:spcBef>
                <a:spcPct val="0"/>
              </a:spcBef>
              <a:spcAft>
                <a:spcPct val="0"/>
              </a:spcAft>
              <a:defRPr/>
            </a:pPr>
            <a:r>
              <a:rPr lang="en-US" sz="4800" b="1">
                <a:solidFill>
                  <a:srgbClr val="FFFF00"/>
                </a:solidFill>
                <a:effectLst>
                  <a:outerShdw blurRad="38100" dist="38100" dir="2700000" algn="tl">
                    <a:srgbClr val="000000"/>
                  </a:outerShdw>
                </a:effectLst>
                <a:latin typeface="Arial" charset="0"/>
              </a:rPr>
              <a:t>Nakedness</a:t>
            </a:r>
          </a:p>
        </p:txBody>
      </p:sp>
      <p:graphicFrame>
        <p:nvGraphicFramePr>
          <p:cNvPr id="7170" name="Object 3"/>
          <p:cNvGraphicFramePr>
            <a:graphicFrameLocks noChangeAspect="1"/>
          </p:cNvGraphicFramePr>
          <p:nvPr/>
        </p:nvGraphicFramePr>
        <p:xfrm>
          <a:off x="1600200" y="685800"/>
          <a:ext cx="1143000" cy="842963"/>
        </p:xfrm>
        <a:graphic>
          <a:graphicData uri="http://schemas.openxmlformats.org/presentationml/2006/ole">
            <mc:AlternateContent xmlns:mc="http://schemas.openxmlformats.org/markup-compatibility/2006">
              <mc:Choice xmlns:v="urn:schemas-microsoft-com:vml" Requires="v">
                <p:oleObj spid="_x0000_s86148" name="Drawing" r:id="rId3" imgW="800280" imgH="590400" progId="WPDraw30.Drawing">
                  <p:embed/>
                </p:oleObj>
              </mc:Choice>
              <mc:Fallback>
                <p:oleObj name="Drawing" r:id="rId3" imgW="800280" imgH="59040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685800"/>
                        <a:ext cx="1143000"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4"/>
          <p:cNvGraphicFramePr>
            <a:graphicFrameLocks noChangeAspect="1"/>
          </p:cNvGraphicFramePr>
          <p:nvPr/>
        </p:nvGraphicFramePr>
        <p:xfrm>
          <a:off x="6248400" y="685800"/>
          <a:ext cx="1143000" cy="844550"/>
        </p:xfrm>
        <a:graphic>
          <a:graphicData uri="http://schemas.openxmlformats.org/presentationml/2006/ole">
            <mc:AlternateContent xmlns:mc="http://schemas.openxmlformats.org/markup-compatibility/2006">
              <mc:Choice xmlns:v="urn:schemas-microsoft-com:vml" Requires="v">
                <p:oleObj spid="_x0000_s86149" name="Drawing" r:id="rId5" imgW="800280" imgH="590400" progId="WPDraw30.Drawing">
                  <p:embed/>
                </p:oleObj>
              </mc:Choice>
              <mc:Fallback>
                <p:oleObj name="Drawing" r:id="rId5" imgW="800280" imgH="590400" progId="WPDraw30.Drawing">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685800"/>
                        <a:ext cx="114300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165" name="Text Box 5"/>
          <p:cNvSpPr txBox="1">
            <a:spLocks noChangeArrowheads="1"/>
          </p:cNvSpPr>
          <p:nvPr/>
        </p:nvSpPr>
        <p:spPr bwMode="auto">
          <a:xfrm>
            <a:off x="228600" y="1600200"/>
            <a:ext cx="3429000" cy="52322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dirty="0">
                <a:solidFill>
                  <a:srgbClr val="CCCCFF"/>
                </a:solidFill>
                <a:effectLst>
                  <a:outerShdw blurRad="38100" dist="38100" dir="2700000" algn="tl">
                    <a:srgbClr val="000000"/>
                  </a:outerShdw>
                </a:effectLst>
              </a:rPr>
              <a:t>Complete Nudity</a:t>
            </a:r>
          </a:p>
        </p:txBody>
      </p:sp>
      <p:sp>
        <p:nvSpPr>
          <p:cNvPr id="348166" name="Text Box 6"/>
          <p:cNvSpPr txBox="1">
            <a:spLocks noChangeArrowheads="1"/>
          </p:cNvSpPr>
          <p:nvPr/>
        </p:nvSpPr>
        <p:spPr bwMode="auto">
          <a:xfrm>
            <a:off x="5334000" y="1600200"/>
            <a:ext cx="3429000" cy="52322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CCCCFF"/>
                </a:solidFill>
                <a:effectLst>
                  <a:outerShdw blurRad="38100" dist="38100" dir="2700000" algn="tl">
                    <a:srgbClr val="000000"/>
                  </a:outerShdw>
                </a:effectLst>
              </a:rPr>
              <a:t>Partial Nudity</a:t>
            </a:r>
          </a:p>
        </p:txBody>
      </p:sp>
      <p:sp>
        <p:nvSpPr>
          <p:cNvPr id="348167" name="Text Box 7"/>
          <p:cNvSpPr txBox="1">
            <a:spLocks noChangeArrowheads="1"/>
          </p:cNvSpPr>
          <p:nvPr/>
        </p:nvSpPr>
        <p:spPr bwMode="auto">
          <a:xfrm>
            <a:off x="304800" y="2286000"/>
            <a:ext cx="3505200" cy="82232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400">
                <a:solidFill>
                  <a:srgbClr val="FFFFFF"/>
                </a:solidFill>
                <a:effectLst>
                  <a:outerShdw blurRad="38100" dist="38100" dir="2700000" algn="tl">
                    <a:srgbClr val="000000"/>
                  </a:outerShdw>
                </a:effectLst>
                <a:latin typeface="Times New Roman" pitchFamily="18" charset="0"/>
              </a:rPr>
              <a:t>“Unclad, without clothing” (Thayer, p. 122)</a:t>
            </a:r>
          </a:p>
        </p:txBody>
      </p:sp>
      <p:sp>
        <p:nvSpPr>
          <p:cNvPr id="348168" name="Text Box 8"/>
          <p:cNvSpPr txBox="1">
            <a:spLocks noChangeArrowheads="1"/>
          </p:cNvSpPr>
          <p:nvPr/>
        </p:nvSpPr>
        <p:spPr bwMode="auto">
          <a:xfrm>
            <a:off x="4114800" y="2168525"/>
            <a:ext cx="5029200" cy="228282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400">
                <a:solidFill>
                  <a:srgbClr val="FFFFFF"/>
                </a:solidFill>
                <a:effectLst>
                  <a:outerShdw blurRad="38100" dist="38100" dir="2700000" algn="tl">
                    <a:srgbClr val="000000"/>
                  </a:outerShdw>
                </a:effectLst>
                <a:latin typeface="Times New Roman" pitchFamily="18" charset="0"/>
              </a:rPr>
              <a:t>“Ill-clad” or “clad in undergarment only” (Thayer, p. 122)</a:t>
            </a:r>
          </a:p>
          <a:p>
            <a:pPr algn="ctr" fontAlgn="base">
              <a:spcBef>
                <a:spcPct val="50000"/>
              </a:spcBef>
              <a:spcAft>
                <a:spcPct val="0"/>
              </a:spcAft>
              <a:defRPr/>
            </a:pPr>
            <a:r>
              <a:rPr lang="en-US" sz="2400">
                <a:solidFill>
                  <a:srgbClr val="FFFFFF"/>
                </a:solidFill>
                <a:effectLst>
                  <a:outerShdw blurRad="38100" dist="38100" dir="2700000" algn="tl">
                    <a:srgbClr val="000000"/>
                  </a:outerShdw>
                </a:effectLst>
                <a:latin typeface="Times New Roman" pitchFamily="18" charset="0"/>
              </a:rPr>
              <a:t>“badly clad” or “not fully clothed” (Kittle, I:773-774)</a:t>
            </a:r>
          </a:p>
          <a:p>
            <a:pPr algn="ctr" fontAlgn="base">
              <a:spcBef>
                <a:spcPct val="50000"/>
              </a:spcBef>
              <a:spcAft>
                <a:spcPct val="0"/>
              </a:spcAft>
              <a:defRPr/>
            </a:pPr>
            <a:r>
              <a:rPr lang="en-US" sz="2400">
                <a:solidFill>
                  <a:srgbClr val="FFFFFF"/>
                </a:solidFill>
                <a:effectLst>
                  <a:outerShdw blurRad="38100" dist="38100" dir="2700000" algn="tl">
                    <a:srgbClr val="000000"/>
                  </a:outerShdw>
                </a:effectLst>
                <a:latin typeface="Times New Roman" pitchFamily="18" charset="0"/>
              </a:rPr>
              <a:t>“lightly clad” (Liddell &amp; Scott, 170)</a:t>
            </a:r>
          </a:p>
        </p:txBody>
      </p:sp>
      <p:sp>
        <p:nvSpPr>
          <p:cNvPr id="348169" name="Text Box 9"/>
          <p:cNvSpPr txBox="1">
            <a:spLocks noChangeArrowheads="1"/>
          </p:cNvSpPr>
          <p:nvPr/>
        </p:nvSpPr>
        <p:spPr bwMode="auto">
          <a:xfrm>
            <a:off x="762000" y="4800600"/>
            <a:ext cx="7543800" cy="1066800"/>
          </a:xfrm>
          <a:prstGeom prst="rect">
            <a:avLst/>
          </a:prstGeom>
          <a:solidFill>
            <a:srgbClr val="FFFF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spAutoFit/>
          </a:bodyPr>
          <a:lstStyle/>
          <a:p>
            <a:pPr algn="ctr" fontAlgn="base">
              <a:spcBef>
                <a:spcPct val="0"/>
              </a:spcBef>
              <a:spcAft>
                <a:spcPct val="0"/>
              </a:spcAft>
            </a:pPr>
            <a:r>
              <a:rPr lang="en-US" sz="3200" i="1" dirty="0">
                <a:solidFill>
                  <a:srgbClr val="FFFFFF"/>
                </a:solidFill>
                <a:effectLst>
                  <a:outerShdw blurRad="38100" dist="38100" dir="2700000" algn="tl">
                    <a:srgbClr val="000000">
                      <a:alpha val="43137"/>
                    </a:srgbClr>
                  </a:outerShdw>
                </a:effectLst>
                <a:latin typeface="Comic Sans MS" pitchFamily="66" charset="0"/>
              </a:rPr>
              <a:t>Point: One can have some clothing on</a:t>
            </a:r>
          </a:p>
          <a:p>
            <a:pPr algn="ctr" fontAlgn="base">
              <a:spcBef>
                <a:spcPct val="0"/>
              </a:spcBef>
              <a:spcAft>
                <a:spcPct val="0"/>
              </a:spcAft>
            </a:pPr>
            <a:r>
              <a:rPr lang="en-US" sz="3200" i="1" dirty="0">
                <a:solidFill>
                  <a:srgbClr val="FFFFFF"/>
                </a:solidFill>
                <a:effectLst>
                  <a:outerShdw blurRad="38100" dist="38100" dir="2700000" algn="tl">
                    <a:srgbClr val="000000">
                      <a:alpha val="43137"/>
                    </a:srgbClr>
                  </a:outerShdw>
                </a:effectLst>
                <a:latin typeface="Comic Sans MS" pitchFamily="66" charset="0"/>
              </a:rPr>
              <a:t>and still be “naked”</a:t>
            </a:r>
          </a:p>
        </p:txBody>
      </p:sp>
    </p:spTree>
    <p:extLst>
      <p:ext uri="{BB962C8B-B14F-4D97-AF65-F5344CB8AC3E}">
        <p14:creationId xmlns:p14="http://schemas.microsoft.com/office/powerpoint/2010/main" val="2055337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48165"/>
                                        </p:tgtEl>
                                        <p:attrNameLst>
                                          <p:attrName>style.visibility</p:attrName>
                                        </p:attrNameLst>
                                      </p:cBhvr>
                                      <p:to>
                                        <p:strVal val="visible"/>
                                      </p:to>
                                    </p:set>
                                    <p:animEffect transition="in" filter="wipe(right)">
                                      <p:cBhvr>
                                        <p:cTn id="7" dur="2000"/>
                                        <p:tgtEl>
                                          <p:spTgt spid="348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66"/>
                                        </p:tgtEl>
                                        <p:attrNameLst>
                                          <p:attrName>style.visibility</p:attrName>
                                        </p:attrNameLst>
                                      </p:cBhvr>
                                      <p:to>
                                        <p:strVal val="visible"/>
                                      </p:to>
                                    </p:set>
                                    <p:animEffect transition="in" filter="wipe(left)">
                                      <p:cBhvr>
                                        <p:cTn id="12" dur="2000"/>
                                        <p:tgtEl>
                                          <p:spTgt spid="34816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48167"/>
                                        </p:tgtEl>
                                        <p:attrNameLst>
                                          <p:attrName>style.visibility</p:attrName>
                                        </p:attrNameLst>
                                      </p:cBhvr>
                                      <p:to>
                                        <p:strVal val="visible"/>
                                      </p:to>
                                    </p:set>
                                    <p:anim calcmode="lin" valueType="num">
                                      <p:cBhvr additive="base">
                                        <p:cTn id="17" dur="1000" fill="hold"/>
                                        <p:tgtEl>
                                          <p:spTgt spid="348167"/>
                                        </p:tgtEl>
                                        <p:attrNameLst>
                                          <p:attrName>ppt_x</p:attrName>
                                        </p:attrNameLst>
                                      </p:cBhvr>
                                      <p:tavLst>
                                        <p:tav tm="0">
                                          <p:val>
                                            <p:strVal val="0-#ppt_w/2"/>
                                          </p:val>
                                        </p:tav>
                                        <p:tav tm="100000">
                                          <p:val>
                                            <p:strVal val="#ppt_x"/>
                                          </p:val>
                                        </p:tav>
                                      </p:tavLst>
                                    </p:anim>
                                    <p:anim calcmode="lin" valueType="num">
                                      <p:cBhvr additive="base">
                                        <p:cTn id="18" dur="1000" fill="hold"/>
                                        <p:tgtEl>
                                          <p:spTgt spid="34816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48168">
                                            <p:txEl>
                                              <p:pRg st="0" end="0"/>
                                            </p:txEl>
                                          </p:spTgt>
                                        </p:tgtEl>
                                        <p:attrNameLst>
                                          <p:attrName>style.visibility</p:attrName>
                                        </p:attrNameLst>
                                      </p:cBhvr>
                                      <p:to>
                                        <p:strVal val="visible"/>
                                      </p:to>
                                    </p:set>
                                    <p:anim calcmode="lin" valueType="num">
                                      <p:cBhvr additive="base">
                                        <p:cTn id="23" dur="1000" fill="hold"/>
                                        <p:tgtEl>
                                          <p:spTgt spid="348168">
                                            <p:txEl>
                                              <p:pRg st="0" end="0"/>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3481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48168">
                                            <p:txEl>
                                              <p:pRg st="1" end="1"/>
                                            </p:txEl>
                                          </p:spTgt>
                                        </p:tgtEl>
                                        <p:attrNameLst>
                                          <p:attrName>style.visibility</p:attrName>
                                        </p:attrNameLst>
                                      </p:cBhvr>
                                      <p:to>
                                        <p:strVal val="visible"/>
                                      </p:to>
                                    </p:set>
                                    <p:anim calcmode="lin" valueType="num">
                                      <p:cBhvr additive="base">
                                        <p:cTn id="29" dur="1000" fill="hold"/>
                                        <p:tgtEl>
                                          <p:spTgt spid="348168">
                                            <p:txEl>
                                              <p:pRg st="1" end="1"/>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3481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48168">
                                            <p:txEl>
                                              <p:pRg st="2" end="2"/>
                                            </p:txEl>
                                          </p:spTgt>
                                        </p:tgtEl>
                                        <p:attrNameLst>
                                          <p:attrName>style.visibility</p:attrName>
                                        </p:attrNameLst>
                                      </p:cBhvr>
                                      <p:to>
                                        <p:strVal val="visible"/>
                                      </p:to>
                                    </p:set>
                                    <p:anim calcmode="lin" valueType="num">
                                      <p:cBhvr additive="base">
                                        <p:cTn id="35" dur="1000" fill="hold"/>
                                        <p:tgtEl>
                                          <p:spTgt spid="348168">
                                            <p:txEl>
                                              <p:pRg st="2" end="2"/>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3481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8169"/>
                                        </p:tgtEl>
                                        <p:attrNameLst>
                                          <p:attrName>style.visibility</p:attrName>
                                        </p:attrNameLst>
                                      </p:cBhvr>
                                      <p:to>
                                        <p:strVal val="visible"/>
                                      </p:to>
                                    </p:set>
                                    <p:animEffect transition="in" filter="fade">
                                      <p:cBhvr>
                                        <p:cTn id="41" dur="2000"/>
                                        <p:tgtEl>
                                          <p:spTgt spid="348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5" grpId="0"/>
      <p:bldP spid="348166" grpId="0"/>
      <p:bldP spid="348167" grpId="0"/>
      <p:bldP spid="348168" grpId="0" build="p"/>
      <p:bldP spid="34816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Oval 2"/>
          <p:cNvSpPr>
            <a:spLocks noChangeArrowheads="1"/>
          </p:cNvSpPr>
          <p:nvPr/>
        </p:nvSpPr>
        <p:spPr bwMode="auto">
          <a:xfrm>
            <a:off x="1066800" y="228600"/>
            <a:ext cx="7010400" cy="1143000"/>
          </a:xfrm>
          <a:prstGeom prst="ellipse">
            <a:avLst/>
          </a:prstGeom>
          <a:solidFill>
            <a:schemeClr val="bg2">
              <a:lumMod val="60000"/>
              <a:lumOff val="40000"/>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fontAlgn="base">
              <a:spcBef>
                <a:spcPct val="0"/>
              </a:spcBef>
              <a:spcAft>
                <a:spcPct val="0"/>
              </a:spcAft>
              <a:defRPr/>
            </a:pPr>
            <a:r>
              <a:rPr lang="en-US" sz="4800" b="1">
                <a:solidFill>
                  <a:srgbClr val="FFFF00"/>
                </a:solidFill>
                <a:effectLst>
                  <a:outerShdw blurRad="38100" dist="38100" dir="2700000" algn="tl">
                    <a:srgbClr val="000000"/>
                  </a:outerShdw>
                </a:effectLst>
                <a:latin typeface="Arial" charset="0"/>
              </a:rPr>
              <a:t>Nakedness</a:t>
            </a:r>
          </a:p>
        </p:txBody>
      </p:sp>
      <p:grpSp>
        <p:nvGrpSpPr>
          <p:cNvPr id="3" name="Group 6"/>
          <p:cNvGrpSpPr>
            <a:grpSpLocks/>
          </p:cNvGrpSpPr>
          <p:nvPr/>
        </p:nvGrpSpPr>
        <p:grpSpPr bwMode="auto">
          <a:xfrm>
            <a:off x="2209800" y="4083050"/>
            <a:ext cx="4241800" cy="1098550"/>
            <a:chOff x="1344" y="1708"/>
            <a:chExt cx="2672" cy="692"/>
          </a:xfrm>
        </p:grpSpPr>
        <p:sp>
          <p:nvSpPr>
            <p:cNvPr id="8201" name="Line 7"/>
            <p:cNvSpPr>
              <a:spLocks noChangeShapeType="1"/>
            </p:cNvSpPr>
            <p:nvPr/>
          </p:nvSpPr>
          <p:spPr bwMode="auto">
            <a:xfrm>
              <a:off x="1344" y="1920"/>
              <a:ext cx="1056" cy="0"/>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FFFFFF"/>
                </a:solidFill>
              </a:endParaRPr>
            </a:p>
          </p:txBody>
        </p:sp>
        <p:sp>
          <p:nvSpPr>
            <p:cNvPr id="8202" name="Line 8"/>
            <p:cNvSpPr>
              <a:spLocks noChangeShapeType="1"/>
            </p:cNvSpPr>
            <p:nvPr/>
          </p:nvSpPr>
          <p:spPr bwMode="auto">
            <a:xfrm>
              <a:off x="1344" y="2256"/>
              <a:ext cx="1056" cy="0"/>
            </a:xfrm>
            <a:prstGeom prst="line">
              <a:avLst/>
            </a:prstGeom>
            <a:noFill/>
            <a:ln w="9525">
              <a:solidFill>
                <a:schemeClr val="tx1"/>
              </a:solidFill>
              <a:round/>
              <a:headEnd/>
              <a:tailEnd/>
            </a:ln>
          </p:spPr>
          <p:txBody>
            <a:bodyPr/>
            <a:lstStyle/>
            <a:p>
              <a:pPr fontAlgn="base">
                <a:spcBef>
                  <a:spcPct val="0"/>
                </a:spcBef>
                <a:spcAft>
                  <a:spcPct val="0"/>
                </a:spcAft>
              </a:pPr>
              <a:endParaRPr lang="en-US">
                <a:solidFill>
                  <a:srgbClr val="FFFFFF"/>
                </a:solidFill>
              </a:endParaRPr>
            </a:p>
          </p:txBody>
        </p:sp>
        <p:sp>
          <p:nvSpPr>
            <p:cNvPr id="8203" name="Text Box 9"/>
            <p:cNvSpPr txBox="1">
              <a:spLocks noChangeArrowheads="1"/>
            </p:cNvSpPr>
            <p:nvPr/>
          </p:nvSpPr>
          <p:spPr bwMode="auto">
            <a:xfrm>
              <a:off x="2352" y="1708"/>
              <a:ext cx="624" cy="692"/>
            </a:xfrm>
            <a:prstGeom prst="rect">
              <a:avLst/>
            </a:prstGeom>
            <a:noFill/>
            <a:ln w="9525">
              <a:noFill/>
              <a:miter lim="800000"/>
              <a:headEnd/>
              <a:tailEnd/>
            </a:ln>
          </p:spPr>
          <p:txBody>
            <a:bodyPr>
              <a:spAutoFit/>
            </a:bodyPr>
            <a:lstStyle/>
            <a:p>
              <a:pPr fontAlgn="base">
                <a:spcBef>
                  <a:spcPct val="50000"/>
                </a:spcBef>
                <a:spcAft>
                  <a:spcPct val="0"/>
                </a:spcAft>
              </a:pPr>
              <a:r>
                <a:rPr lang="en-US" sz="6600">
                  <a:solidFill>
                    <a:srgbClr val="FFFFFF"/>
                  </a:solidFill>
                  <a:latin typeface="Times New Roman" pitchFamily="18" charset="0"/>
                </a:rPr>
                <a:t>}</a:t>
              </a:r>
            </a:p>
          </p:txBody>
        </p:sp>
        <p:sp>
          <p:nvSpPr>
            <p:cNvPr id="349194" name="Text Box 10"/>
            <p:cNvSpPr txBox="1">
              <a:spLocks noChangeArrowheads="1"/>
            </p:cNvSpPr>
            <p:nvPr/>
          </p:nvSpPr>
          <p:spPr bwMode="auto">
            <a:xfrm>
              <a:off x="2678" y="1908"/>
              <a:ext cx="1338" cy="327"/>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2800" b="1" dirty="0">
                  <a:solidFill>
                    <a:srgbClr val="FFFFFF"/>
                  </a:solidFill>
                  <a:effectLst>
                    <a:outerShdw blurRad="38100" dist="38100" dir="2700000" algn="tl">
                      <a:srgbClr val="000000"/>
                    </a:outerShdw>
                  </a:effectLst>
                </a:rPr>
                <a:t>Nakedness</a:t>
              </a:r>
            </a:p>
          </p:txBody>
        </p:sp>
      </p:grpSp>
      <p:sp>
        <p:nvSpPr>
          <p:cNvPr id="349195" name="Text Box 11"/>
          <p:cNvSpPr txBox="1">
            <a:spLocks noChangeArrowheads="1"/>
          </p:cNvSpPr>
          <p:nvPr/>
        </p:nvSpPr>
        <p:spPr bwMode="auto">
          <a:xfrm>
            <a:off x="422275" y="1554163"/>
            <a:ext cx="8340725" cy="579437"/>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3200" b="1">
                <a:solidFill>
                  <a:srgbClr val="FFFFFF"/>
                </a:solidFill>
                <a:effectLst>
                  <a:outerShdw blurRad="38100" dist="38100" dir="2700000" algn="tl">
                    <a:srgbClr val="000000"/>
                  </a:outerShdw>
                </a:effectLst>
                <a:latin typeface="Times New Roman" pitchFamily="18" charset="0"/>
              </a:rPr>
              <a:t>Exposing the </a:t>
            </a:r>
            <a:r>
              <a:rPr lang="en-US" sz="3200" b="1">
                <a:solidFill>
                  <a:srgbClr val="FFFF00"/>
                </a:solidFill>
                <a:effectLst>
                  <a:outerShdw blurRad="38100" dist="38100" dir="2700000" algn="tl">
                    <a:srgbClr val="000000"/>
                  </a:outerShdw>
                </a:effectLst>
                <a:latin typeface="Times New Roman" pitchFamily="18" charset="0"/>
              </a:rPr>
              <a:t>thigh</a:t>
            </a:r>
            <a:r>
              <a:rPr lang="en-US" sz="3200" b="1">
                <a:solidFill>
                  <a:srgbClr val="FFFFFF"/>
                </a:solidFill>
                <a:effectLst>
                  <a:outerShdw blurRad="38100" dist="38100" dir="2700000" algn="tl">
                    <a:srgbClr val="000000"/>
                  </a:outerShdw>
                </a:effectLst>
                <a:latin typeface="Times New Roman" pitchFamily="18" charset="0"/>
              </a:rPr>
              <a:t> = exposing one’s </a:t>
            </a:r>
            <a:r>
              <a:rPr lang="en-US" sz="3200" b="1">
                <a:solidFill>
                  <a:srgbClr val="FFFF00"/>
                </a:solidFill>
                <a:effectLst>
                  <a:outerShdw blurRad="38100" dist="38100" dir="2700000" algn="tl">
                    <a:srgbClr val="000000"/>
                  </a:outerShdw>
                </a:effectLst>
                <a:latin typeface="Times New Roman" pitchFamily="18" charset="0"/>
              </a:rPr>
              <a:t>Nakedness</a:t>
            </a:r>
          </a:p>
        </p:txBody>
      </p:sp>
      <p:sp>
        <p:nvSpPr>
          <p:cNvPr id="349196" name="Text Box 12"/>
          <p:cNvSpPr txBox="1">
            <a:spLocks noChangeArrowheads="1"/>
          </p:cNvSpPr>
          <p:nvPr/>
        </p:nvSpPr>
        <p:spPr bwMode="auto">
          <a:xfrm>
            <a:off x="4473940" y="2511777"/>
            <a:ext cx="3695242" cy="1754326"/>
          </a:xfrm>
          <a:prstGeom prst="rect">
            <a:avLst/>
          </a:prstGeom>
          <a:noFill/>
          <a:ln w="9525">
            <a:noFill/>
            <a:miter lim="800000"/>
            <a:headEnd/>
            <a:tailEnd/>
          </a:ln>
          <a:effectLst/>
        </p:spPr>
        <p:txBody>
          <a:bodyPr wrap="none">
            <a:spAutoFit/>
          </a:bodyPr>
          <a:lstStyle/>
          <a:p>
            <a:pPr marL="571500" indent="-571500" fontAlgn="base">
              <a:spcBef>
                <a:spcPct val="0"/>
              </a:spcBef>
              <a:spcAft>
                <a:spcPct val="0"/>
              </a:spcAft>
              <a:buFont typeface="Wingdings" pitchFamily="2" charset="2"/>
              <a:buChar char="ü"/>
              <a:defRPr/>
            </a:pPr>
            <a:r>
              <a:rPr lang="en-US" sz="3600" b="1" dirty="0">
                <a:solidFill>
                  <a:srgbClr val="FFFF00"/>
                </a:solidFill>
                <a:effectLst>
                  <a:outerShdw blurRad="38100" dist="38100" dir="2700000" algn="tl">
                    <a:srgbClr val="000000"/>
                  </a:outerShdw>
                </a:effectLst>
              </a:rPr>
              <a:t>Gen. 3:7, 10-11</a:t>
            </a:r>
          </a:p>
          <a:p>
            <a:pPr marL="571500" indent="-571500" fontAlgn="base">
              <a:spcBef>
                <a:spcPct val="0"/>
              </a:spcBef>
              <a:spcAft>
                <a:spcPct val="0"/>
              </a:spcAft>
              <a:buFont typeface="Wingdings" pitchFamily="2" charset="2"/>
              <a:buChar char="ü"/>
              <a:defRPr/>
            </a:pPr>
            <a:r>
              <a:rPr lang="en-US" sz="3600" b="1" dirty="0" err="1">
                <a:solidFill>
                  <a:srgbClr val="FFFF00"/>
                </a:solidFill>
                <a:effectLst>
                  <a:outerShdw blurRad="38100" dist="38100" dir="2700000" algn="tl">
                    <a:srgbClr val="000000"/>
                  </a:outerShdw>
                </a:effectLst>
              </a:rPr>
              <a:t>Exo</a:t>
            </a:r>
            <a:r>
              <a:rPr lang="en-US" sz="3600" b="1" dirty="0">
                <a:solidFill>
                  <a:srgbClr val="FFFF00"/>
                </a:solidFill>
                <a:effectLst>
                  <a:outerShdw blurRad="38100" dist="38100" dir="2700000" algn="tl">
                    <a:srgbClr val="000000"/>
                  </a:outerShdw>
                </a:effectLst>
              </a:rPr>
              <a:t>. 28:42</a:t>
            </a:r>
          </a:p>
          <a:p>
            <a:pPr marL="571500" indent="-571500" fontAlgn="base">
              <a:spcBef>
                <a:spcPct val="0"/>
              </a:spcBef>
              <a:spcAft>
                <a:spcPct val="0"/>
              </a:spcAft>
              <a:buFont typeface="Wingdings" pitchFamily="2" charset="2"/>
              <a:buChar char="ü"/>
              <a:defRPr/>
            </a:pPr>
            <a:r>
              <a:rPr lang="en-US" sz="3600" b="1" dirty="0">
                <a:solidFill>
                  <a:srgbClr val="FFFF00"/>
                </a:solidFill>
                <a:effectLst>
                  <a:outerShdw blurRad="38100" dist="38100" dir="2700000" algn="tl">
                    <a:srgbClr val="000000"/>
                  </a:outerShdw>
                </a:effectLst>
              </a:rPr>
              <a:t>Isa. 47:2-3</a:t>
            </a:r>
          </a:p>
        </p:txBody>
      </p:sp>
      <p:pic>
        <p:nvPicPr>
          <p:cNvPr id="15" name="Picture 2" descr="C:\Users\DonnieV\Downloads\msm_440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 y="222218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4419600"/>
            <a:ext cx="990600" cy="533400"/>
          </a:xfrm>
          <a:prstGeom prst="rect">
            <a:avLst/>
          </a:prstGeom>
          <a:solidFill>
            <a:schemeClr val="tx1">
              <a:alpha val="7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606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9196">
                                            <p:txEl>
                                              <p:pRg st="0" end="0"/>
                                            </p:txEl>
                                          </p:spTgt>
                                        </p:tgtEl>
                                        <p:attrNameLst>
                                          <p:attrName>style.visibility</p:attrName>
                                        </p:attrNameLst>
                                      </p:cBhvr>
                                      <p:to>
                                        <p:strVal val="visible"/>
                                      </p:to>
                                    </p:set>
                                    <p:anim calcmode="lin" valueType="num">
                                      <p:cBhvr additive="base">
                                        <p:cTn id="21" dur="1000" fill="hold"/>
                                        <p:tgtEl>
                                          <p:spTgt spid="349196">
                                            <p:txEl>
                                              <p:pRg st="0" end="0"/>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49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49196">
                                            <p:txEl>
                                              <p:pRg st="1" end="1"/>
                                            </p:txEl>
                                          </p:spTgt>
                                        </p:tgtEl>
                                        <p:attrNameLst>
                                          <p:attrName>style.visibility</p:attrName>
                                        </p:attrNameLst>
                                      </p:cBhvr>
                                      <p:to>
                                        <p:strVal val="visible"/>
                                      </p:to>
                                    </p:set>
                                    <p:anim calcmode="lin" valueType="num">
                                      <p:cBhvr additive="base">
                                        <p:cTn id="27" dur="1000" fill="hold"/>
                                        <p:tgtEl>
                                          <p:spTgt spid="349196">
                                            <p:txEl>
                                              <p:pRg st="1" end="1"/>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49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9196">
                                            <p:txEl>
                                              <p:pRg st="2" end="2"/>
                                            </p:txEl>
                                          </p:spTgt>
                                        </p:tgtEl>
                                        <p:attrNameLst>
                                          <p:attrName>style.visibility</p:attrName>
                                        </p:attrNameLst>
                                      </p:cBhvr>
                                      <p:to>
                                        <p:strVal val="visible"/>
                                      </p:to>
                                    </p:set>
                                    <p:anim calcmode="lin" valueType="num">
                                      <p:cBhvr additive="base">
                                        <p:cTn id="33" dur="1000" fill="hold"/>
                                        <p:tgtEl>
                                          <p:spTgt spid="349196">
                                            <p:txEl>
                                              <p:pRg st="2" end="2"/>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4919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6" grpId="0" uiExpand="1"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nnieV\Downloads\msm_440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 y="2222180"/>
            <a:ext cx="2976563" cy="35690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4419600"/>
            <a:ext cx="990600" cy="533400"/>
          </a:xfrm>
          <a:prstGeom prst="rect">
            <a:avLst/>
          </a:prstGeom>
          <a:solidFill>
            <a:schemeClr val="tx1">
              <a:alpha val="7607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t0.gstatic.com/images?q=tbn:ANd9GcQIYo7iSVPsn5wHpeeqnACNDYQ5NMqEAR16JBYVPItH6eU6B53x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465" y="0"/>
            <a:ext cx="3157535"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a:off x="2057400" y="1219200"/>
            <a:ext cx="4343400" cy="32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057400" y="1219200"/>
            <a:ext cx="4343400" cy="3733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057400" y="762000"/>
            <a:ext cx="5715000" cy="365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057400" y="762000"/>
            <a:ext cx="5715000" cy="4191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0999" y="446782"/>
            <a:ext cx="5791201" cy="1077218"/>
          </a:xfrm>
          <a:prstGeom prst="rect">
            <a:avLst/>
          </a:prstGeom>
          <a:noFill/>
        </p:spPr>
        <p:txBody>
          <a:bodyPr wrap="square" rtlCol="0">
            <a:spAutoFit/>
          </a:bodyPr>
          <a:lstStyle/>
          <a:p>
            <a:r>
              <a:rPr lang="en-US" sz="3200" dirty="0">
                <a:solidFill>
                  <a:schemeClr val="tx2">
                    <a:lumMod val="75000"/>
                  </a:schemeClr>
                </a:solidFill>
                <a:latin typeface="+mj-lt"/>
              </a:rPr>
              <a:t>When One Sees Your Thigh</a:t>
            </a:r>
          </a:p>
          <a:p>
            <a:r>
              <a:rPr lang="en-US" sz="3200" dirty="0">
                <a:solidFill>
                  <a:schemeClr val="tx2">
                    <a:lumMod val="75000"/>
                  </a:schemeClr>
                </a:solidFill>
                <a:latin typeface="+mj-lt"/>
              </a:rPr>
              <a:t>He Sees Your Nakedness</a:t>
            </a:r>
          </a:p>
        </p:txBody>
      </p:sp>
      <p:sp>
        <p:nvSpPr>
          <p:cNvPr id="14" name="TextBox 13"/>
          <p:cNvSpPr txBox="1"/>
          <p:nvPr/>
        </p:nvSpPr>
        <p:spPr>
          <a:xfrm>
            <a:off x="4441209" y="3418764"/>
            <a:ext cx="4343400" cy="2308324"/>
          </a:xfrm>
          <a:prstGeom prst="rect">
            <a:avLst/>
          </a:prstGeom>
          <a:noFill/>
        </p:spPr>
        <p:txBody>
          <a:bodyPr wrap="square" rtlCol="0">
            <a:spAutoFit/>
          </a:bodyPr>
          <a:lstStyle/>
          <a:p>
            <a:pPr marL="342900" indent="-342900">
              <a:buFont typeface="Wingdings" pitchFamily="2" charset="2"/>
              <a:buChar char="§"/>
            </a:pPr>
            <a:r>
              <a:rPr lang="en-US" sz="2400" dirty="0">
                <a:effectLst>
                  <a:outerShdw blurRad="38100" dist="38100" dir="2700000" algn="tl">
                    <a:srgbClr val="000000">
                      <a:alpha val="43137"/>
                    </a:srgbClr>
                  </a:outerShdw>
                </a:effectLst>
              </a:rPr>
              <a:t>Bathing suit</a:t>
            </a:r>
          </a:p>
          <a:p>
            <a:pPr marL="342900" indent="-342900">
              <a:buFont typeface="Wingdings" pitchFamily="2" charset="2"/>
              <a:buChar char="§"/>
            </a:pPr>
            <a:r>
              <a:rPr lang="en-US" sz="2400" dirty="0">
                <a:effectLst>
                  <a:outerShdw blurRad="38100" dist="38100" dir="2700000" algn="tl">
                    <a:srgbClr val="000000">
                      <a:alpha val="43137"/>
                    </a:srgbClr>
                  </a:outerShdw>
                </a:effectLst>
              </a:rPr>
              <a:t>Shorts</a:t>
            </a:r>
          </a:p>
          <a:p>
            <a:pPr marL="342900" indent="-342900">
              <a:buFont typeface="Wingdings" pitchFamily="2" charset="2"/>
              <a:buChar char="§"/>
            </a:pPr>
            <a:r>
              <a:rPr lang="en-US" sz="2400" dirty="0">
                <a:effectLst>
                  <a:outerShdw blurRad="38100" dist="38100" dir="2700000" algn="tl">
                    <a:srgbClr val="000000">
                      <a:alpha val="43137"/>
                    </a:srgbClr>
                  </a:outerShdw>
                </a:effectLst>
              </a:rPr>
              <a:t>Short Dress</a:t>
            </a:r>
          </a:p>
          <a:p>
            <a:pPr marL="342900" indent="-342900">
              <a:buFont typeface="Wingdings" pitchFamily="2" charset="2"/>
              <a:buChar char="§"/>
            </a:pPr>
            <a:r>
              <a:rPr lang="en-US" sz="2400" dirty="0">
                <a:effectLst>
                  <a:outerShdw blurRad="38100" dist="38100" dir="2700000" algn="tl">
                    <a:srgbClr val="000000">
                      <a:alpha val="43137"/>
                    </a:srgbClr>
                  </a:outerShdw>
                </a:effectLst>
              </a:rPr>
              <a:t>Rides up above knees</a:t>
            </a:r>
          </a:p>
          <a:p>
            <a:pPr marL="342900" indent="-342900">
              <a:buFont typeface="Wingdings" pitchFamily="2" charset="2"/>
              <a:buChar char="§"/>
            </a:pPr>
            <a:r>
              <a:rPr lang="en-US" sz="2400" dirty="0">
                <a:effectLst>
                  <a:outerShdw blurRad="38100" dist="38100" dir="2700000" algn="tl">
                    <a:srgbClr val="000000">
                      <a:alpha val="43137"/>
                    </a:srgbClr>
                  </a:outerShdw>
                </a:effectLst>
              </a:rPr>
              <a:t>Splits that give a peek</a:t>
            </a:r>
          </a:p>
          <a:p>
            <a:pPr marL="342900" indent="-342900">
              <a:buFont typeface="Wingdings" pitchFamily="2" charset="2"/>
              <a:buChar char="§"/>
            </a:pPr>
            <a:r>
              <a:rPr lang="en-US" sz="2400" dirty="0">
                <a:effectLst>
                  <a:outerShdw blurRad="38100" dist="38100" dir="2700000" algn="tl">
                    <a:srgbClr val="000000">
                      <a:alpha val="43137"/>
                    </a:srgbClr>
                  </a:outerShdw>
                </a:effectLst>
              </a:rPr>
              <a:t>Holes in jeans</a:t>
            </a:r>
          </a:p>
        </p:txBody>
      </p:sp>
    </p:spTree>
    <p:extLst>
      <p:ext uri="{BB962C8B-B14F-4D97-AF65-F5344CB8AC3E}">
        <p14:creationId xmlns:p14="http://schemas.microsoft.com/office/powerpoint/2010/main" val="2497201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99"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a:pPr>
            <a:r>
              <a:rPr lang="en-US" sz="3600" dirty="0">
                <a:solidFill>
                  <a:prstClr val="white"/>
                </a:solidFill>
                <a:latin typeface="Maiandra GD" pitchFamily="34" charset="0"/>
              </a:rPr>
              <a:t>Simple Principles For Dress</a:t>
            </a:r>
          </a:p>
        </p:txBody>
      </p:sp>
      <p:sp>
        <p:nvSpPr>
          <p:cNvPr id="4" name="TextBox 3"/>
          <p:cNvSpPr txBox="1"/>
          <p:nvPr/>
        </p:nvSpPr>
        <p:spPr>
          <a:xfrm>
            <a:off x="609600" y="1371600"/>
            <a:ext cx="8382000" cy="3600986"/>
          </a:xfrm>
          <a:prstGeom prst="rect">
            <a:avLst/>
          </a:prstGeom>
          <a:noFill/>
        </p:spPr>
        <p:txBody>
          <a:bodyPr wrap="square" rtlCol="0">
            <a:spAutoFit/>
          </a:bodyPr>
          <a:lstStyle/>
          <a:p>
            <a:pPr marL="457200" indent="-457200">
              <a:buFont typeface="+mj-lt"/>
              <a:buAutoNum type="alphaUcPeriod"/>
            </a:pPr>
            <a:r>
              <a:rPr lang="en-US" sz="2800" dirty="0">
                <a:effectLst>
                  <a:outerShdw blurRad="38100" dist="38100" dir="2700000" algn="tl">
                    <a:srgbClr val="000000">
                      <a:alpha val="43137"/>
                    </a:srgbClr>
                  </a:outerShdw>
                </a:effectLst>
              </a:rPr>
              <a:t>Divinely Made Clothing</a:t>
            </a:r>
          </a:p>
          <a:p>
            <a:pPr marL="457200" indent="-457200">
              <a:buFont typeface="+mj-lt"/>
              <a:buAutoNum type="alphaUcPeriod"/>
            </a:pPr>
            <a:r>
              <a:rPr lang="en-US" sz="2800" dirty="0">
                <a:effectLst>
                  <a:outerShdw blurRad="38100" dist="38100" dir="2700000" algn="tl">
                    <a:srgbClr val="000000">
                      <a:alpha val="43137"/>
                    </a:srgbClr>
                  </a:outerShdw>
                </a:effectLst>
              </a:rPr>
              <a:t>Nakedness is Not to be Seen (Except by Mate)</a:t>
            </a:r>
          </a:p>
          <a:p>
            <a:pPr marL="457200" indent="-457200">
              <a:buFont typeface="+mj-lt"/>
              <a:buAutoNum type="alphaUcPeriod"/>
            </a:pPr>
            <a:r>
              <a:rPr lang="en-US" sz="2800" dirty="0">
                <a:effectLst>
                  <a:outerShdw blurRad="38100" dist="38100" dir="2700000" algn="tl">
                    <a:srgbClr val="000000">
                      <a:alpha val="43137"/>
                    </a:srgbClr>
                  </a:outerShdw>
                </a:effectLst>
              </a:rPr>
              <a:t>Men are More Visually Stimulated Than Women</a:t>
            </a:r>
          </a:p>
          <a:p>
            <a:pPr marL="971550" lvl="1" indent="-514350">
              <a:buFont typeface="+mj-lt"/>
              <a:buAutoNum type="arabicPeriod"/>
            </a:pPr>
            <a:r>
              <a:rPr lang="en-US" sz="2400" i="1" dirty="0">
                <a:effectLst>
                  <a:outerShdw blurRad="38100" dist="38100" dir="2700000" algn="tl">
                    <a:srgbClr val="000000">
                      <a:alpha val="43137"/>
                    </a:srgbClr>
                  </a:outerShdw>
                </a:effectLst>
              </a:rPr>
              <a:t>Compared to women, men are more aroused by VISUAL stimuli</a:t>
            </a:r>
          </a:p>
          <a:p>
            <a:pPr marL="1428750" lvl="2" indent="-514350">
              <a:buFont typeface="Wingdings" pitchFamily="2" charset="2"/>
              <a:buChar char="ü"/>
            </a:pPr>
            <a:r>
              <a:rPr lang="en-US" sz="2400" dirty="0">
                <a:effectLst>
                  <a:outerShdw blurRad="38100" dist="38100" dir="2700000" algn="tl">
                    <a:srgbClr val="000000">
                      <a:alpha val="43137"/>
                    </a:srgbClr>
                  </a:outerShdw>
                </a:effectLst>
              </a:rPr>
              <a:t>Why porn is more of temptation for men</a:t>
            </a:r>
          </a:p>
          <a:p>
            <a:pPr marL="1428750" lvl="2" indent="-514350">
              <a:buFont typeface="Wingdings" pitchFamily="2" charset="2"/>
              <a:buChar char="ü"/>
            </a:pPr>
            <a:r>
              <a:rPr lang="en-US" sz="2400" dirty="0">
                <a:effectLst>
                  <a:outerShdw blurRad="38100" dist="38100" dir="2700000" algn="tl">
                    <a:srgbClr val="000000">
                      <a:alpha val="43137"/>
                    </a:srgbClr>
                  </a:outerShdw>
                </a:effectLst>
              </a:rPr>
              <a:t>Easily look and lust (Matt. 5:28)</a:t>
            </a:r>
          </a:p>
          <a:p>
            <a:pPr marL="1428750" lvl="2" indent="-514350">
              <a:buFont typeface="Wingdings" pitchFamily="2" charset="2"/>
              <a:buChar char="ü"/>
            </a:pPr>
            <a:r>
              <a:rPr lang="en-US" sz="2400" dirty="0">
                <a:effectLst>
                  <a:outerShdw blurRad="38100" dist="38100" dir="2700000" algn="tl">
                    <a:srgbClr val="000000">
                      <a:alpha val="43137"/>
                    </a:srgbClr>
                  </a:outerShdw>
                </a:effectLst>
              </a:rPr>
              <a:t>Her beauty can be a temptation (Prov. 6:25)</a:t>
            </a:r>
          </a:p>
          <a:p>
            <a:pPr marL="1428750" lvl="2" indent="-514350">
              <a:buFont typeface="Wingdings" pitchFamily="2" charset="2"/>
              <a:buChar char="ü"/>
            </a:pPr>
            <a:r>
              <a:rPr lang="en-US" sz="2400" dirty="0">
                <a:effectLst>
                  <a:outerShdw blurRad="38100" dist="38100" dir="2700000" algn="tl">
                    <a:srgbClr val="000000">
                      <a:alpha val="43137"/>
                    </a:srgbClr>
                  </a:outerShdw>
                </a:effectLst>
              </a:rPr>
              <a:t>Far more quickly (“Crockpot –</a:t>
            </a:r>
            <a:r>
              <a:rPr lang="en-US" sz="2400" dirty="0" err="1">
                <a:effectLst>
                  <a:outerShdw blurRad="38100" dist="38100" dir="2700000" algn="tl">
                    <a:srgbClr val="000000">
                      <a:alpha val="43137"/>
                    </a:srgbClr>
                  </a:outerShdw>
                </a:effectLst>
              </a:rPr>
              <a:t>vs</a:t>
            </a:r>
            <a:r>
              <a:rPr lang="en-US" sz="2400" dirty="0">
                <a:effectLst>
                  <a:outerShdw blurRad="38100" dist="38100" dir="2700000" algn="tl">
                    <a:srgbClr val="000000">
                      <a:alpha val="43137"/>
                    </a:srgbClr>
                  </a:outerShdw>
                </a:effectLst>
              </a:rPr>
              <a:t>-microwave”)</a:t>
            </a:r>
          </a:p>
        </p:txBody>
      </p:sp>
    </p:spTree>
    <p:extLst>
      <p:ext uri="{BB962C8B-B14F-4D97-AF65-F5344CB8AC3E}">
        <p14:creationId xmlns:p14="http://schemas.microsoft.com/office/powerpoint/2010/main" val="1738828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99"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a:pPr>
            <a:r>
              <a:rPr lang="en-US" sz="3600" dirty="0">
                <a:solidFill>
                  <a:prstClr val="white"/>
                </a:solidFill>
                <a:latin typeface="Maiandra GD" pitchFamily="34" charset="0"/>
              </a:rPr>
              <a:t>Simple Principles For Dress</a:t>
            </a:r>
          </a:p>
        </p:txBody>
      </p:sp>
      <p:sp>
        <p:nvSpPr>
          <p:cNvPr id="4" name="TextBox 3"/>
          <p:cNvSpPr txBox="1"/>
          <p:nvPr/>
        </p:nvSpPr>
        <p:spPr>
          <a:xfrm>
            <a:off x="609600" y="1371600"/>
            <a:ext cx="8534400" cy="4708981"/>
          </a:xfrm>
          <a:prstGeom prst="rect">
            <a:avLst/>
          </a:prstGeom>
          <a:noFill/>
        </p:spPr>
        <p:txBody>
          <a:bodyPr wrap="square" rtlCol="0">
            <a:spAutoFit/>
          </a:bodyPr>
          <a:lstStyle/>
          <a:p>
            <a:pPr marL="457200" indent="-457200">
              <a:buFont typeface="+mj-lt"/>
              <a:buAutoNum type="alphaUcPeriod"/>
            </a:pPr>
            <a:r>
              <a:rPr lang="en-US" sz="2800" dirty="0">
                <a:effectLst>
                  <a:outerShdw blurRad="38100" dist="38100" dir="2700000" algn="tl">
                    <a:srgbClr val="000000">
                      <a:alpha val="43137"/>
                    </a:srgbClr>
                  </a:outerShdw>
                </a:effectLst>
              </a:rPr>
              <a:t>Divinely Made Clothing</a:t>
            </a:r>
          </a:p>
          <a:p>
            <a:pPr marL="457200" indent="-457200">
              <a:buFont typeface="+mj-lt"/>
              <a:buAutoNum type="alphaUcPeriod"/>
            </a:pPr>
            <a:r>
              <a:rPr lang="en-US" sz="2800" dirty="0">
                <a:effectLst>
                  <a:outerShdw blurRad="38100" dist="38100" dir="2700000" algn="tl">
                    <a:srgbClr val="000000">
                      <a:alpha val="43137"/>
                    </a:srgbClr>
                  </a:outerShdw>
                </a:effectLst>
              </a:rPr>
              <a:t>Nakedness is Not to be Seen (Except by Mate)</a:t>
            </a:r>
          </a:p>
          <a:p>
            <a:pPr marL="457200" indent="-457200">
              <a:buFont typeface="+mj-lt"/>
              <a:buAutoNum type="alphaUcPeriod"/>
            </a:pPr>
            <a:r>
              <a:rPr lang="en-US" sz="2800" dirty="0">
                <a:effectLst>
                  <a:outerShdw blurRad="38100" dist="38100" dir="2700000" algn="tl">
                    <a:srgbClr val="000000">
                      <a:alpha val="43137"/>
                    </a:srgbClr>
                  </a:outerShdw>
                </a:effectLst>
              </a:rPr>
              <a:t>Men are More Visually Stimulated Than Women</a:t>
            </a:r>
          </a:p>
          <a:p>
            <a:pPr marL="971550" lvl="1" indent="-514350">
              <a:buFont typeface="+mj-lt"/>
              <a:buAutoNum type="arabicPeriod"/>
            </a:pPr>
            <a:r>
              <a:rPr lang="en-US" sz="2400" i="1" dirty="0">
                <a:effectLst>
                  <a:outerShdw blurRad="38100" dist="38100" dir="2700000" algn="tl">
                    <a:srgbClr val="000000">
                      <a:alpha val="43137"/>
                    </a:srgbClr>
                  </a:outerShdw>
                </a:effectLst>
              </a:rPr>
              <a:t>Compared to women, men are more aroused by VISUAL stimuli</a:t>
            </a:r>
          </a:p>
          <a:p>
            <a:pPr marL="971550" lvl="1" indent="-514350">
              <a:buFont typeface="+mj-lt"/>
              <a:buAutoNum type="arabicPeriod"/>
            </a:pPr>
            <a:r>
              <a:rPr lang="en-US" sz="2400" i="1" dirty="0">
                <a:solidFill>
                  <a:srgbClr val="FFFF00"/>
                </a:solidFill>
                <a:effectLst>
                  <a:outerShdw blurRad="38100" dist="38100" dir="2700000" algn="tl">
                    <a:srgbClr val="000000">
                      <a:alpha val="43137"/>
                    </a:srgbClr>
                  </a:outerShdw>
                </a:effectLst>
              </a:rPr>
              <a:t>Ladies – it doesn’t take much – visually – to arouse a man’s sexual interest in you (Even a hint, glimpse, or a peek)</a:t>
            </a:r>
          </a:p>
          <a:p>
            <a:pPr marL="971550" lvl="1" indent="-514350">
              <a:buFont typeface="+mj-lt"/>
              <a:buAutoNum type="arabicPeriod"/>
            </a:pPr>
            <a:r>
              <a:rPr lang="en-US" sz="2400" i="1" dirty="0">
                <a:effectLst>
                  <a:outerShdw blurRad="38100" dist="38100" dir="2700000" algn="tl">
                    <a:srgbClr val="000000">
                      <a:alpha val="43137"/>
                    </a:srgbClr>
                  </a:outerShdw>
                </a:effectLst>
              </a:rPr>
              <a:t>True – are men with dirty minds (2 Pet. 2:14)</a:t>
            </a:r>
            <a:endParaRPr lang="en-US" sz="2400" dirty="0">
              <a:effectLst>
                <a:outerShdw blurRad="38100" dist="38100" dir="2700000" algn="tl">
                  <a:srgbClr val="000000">
                    <a:alpha val="43137"/>
                  </a:srgbClr>
                </a:outerShdw>
              </a:effectLst>
            </a:endParaRPr>
          </a:p>
          <a:p>
            <a:pPr marL="1428750" lvl="2" indent="-514350">
              <a:buFont typeface="Wingdings" pitchFamily="2" charset="2"/>
              <a:buChar char="ü"/>
            </a:pPr>
            <a:r>
              <a:rPr lang="en-US" sz="2400" dirty="0">
                <a:effectLst>
                  <a:outerShdw blurRad="38100" dist="38100" dir="2700000" algn="tl">
                    <a:srgbClr val="000000">
                      <a:alpha val="43137"/>
                    </a:srgbClr>
                  </a:outerShdw>
                </a:effectLst>
              </a:rPr>
              <a:t>Not the man we are concerned about</a:t>
            </a:r>
          </a:p>
          <a:p>
            <a:pPr marL="1428750" lvl="2" indent="-514350">
              <a:buFont typeface="Wingdings" pitchFamily="2" charset="2"/>
              <a:buChar char="ü"/>
            </a:pPr>
            <a:r>
              <a:rPr lang="en-US" sz="2400" dirty="0">
                <a:effectLst>
                  <a:outerShdw blurRad="38100" dist="38100" dir="2700000" algn="tl">
                    <a:srgbClr val="000000">
                      <a:alpha val="43137"/>
                    </a:srgbClr>
                  </a:outerShdw>
                </a:effectLst>
              </a:rPr>
              <a:t>Not all men have dirty minds – yet are tempted!</a:t>
            </a:r>
          </a:p>
          <a:p>
            <a:pPr marL="971550" lvl="1" indent="-514350">
              <a:buFont typeface="+mj-lt"/>
              <a:buAutoNum type="arabicPeriod"/>
            </a:pPr>
            <a:r>
              <a:rPr lang="en-US" sz="2400" i="1" dirty="0">
                <a:effectLst>
                  <a:outerShdw blurRad="38100" dist="38100" dir="2700000" algn="tl">
                    <a:srgbClr val="000000">
                      <a:alpha val="43137"/>
                    </a:srgbClr>
                  </a:outerShdw>
                </a:effectLst>
              </a:rPr>
              <a:t>Are good, godly men who try best be pure – who when they see sexually attractive dress – have to fight sexual thoughts!</a:t>
            </a:r>
          </a:p>
        </p:txBody>
      </p:sp>
    </p:spTree>
    <p:extLst>
      <p:ext uri="{BB962C8B-B14F-4D97-AF65-F5344CB8AC3E}">
        <p14:creationId xmlns:p14="http://schemas.microsoft.com/office/powerpoint/2010/main" val="2466071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Mmm, those eggs are definitely over easy."/>
          <p:cNvPicPr>
            <a:picLocks noChangeAspect="1" noChangeArrowheads="1"/>
          </p:cNvPicPr>
          <p:nvPr/>
        </p:nvPicPr>
        <p:blipFill rotWithShape="1">
          <a:blip r:embed="rId2">
            <a:extLst>
              <a:ext uri="{28A0092B-C50C-407E-A947-70E740481C1C}">
                <a14:useLocalDpi xmlns:a14="http://schemas.microsoft.com/office/drawing/2010/main" val="0"/>
              </a:ext>
            </a:extLst>
          </a:blip>
          <a:srcRect b="43222"/>
          <a:stretch/>
        </p:blipFill>
        <p:spPr bwMode="auto">
          <a:xfrm>
            <a:off x="558454" y="566634"/>
            <a:ext cx="2114799" cy="1566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00" y="748605"/>
            <a:ext cx="6172200" cy="1384995"/>
          </a:xfrm>
          <a:prstGeom prst="rect">
            <a:avLst/>
          </a:prstGeom>
          <a:noFill/>
        </p:spPr>
        <p:txBody>
          <a:bodyPr wrap="square" rtlCol="0">
            <a:spAutoFit/>
          </a:bodyPr>
          <a:lstStyle/>
          <a:p>
            <a:r>
              <a:rPr lang="en-US" sz="2800" dirty="0"/>
              <a:t>For a woman to dress in a way that is sexually attractive – Then put </a:t>
            </a:r>
            <a:r>
              <a:rPr lang="en-US" sz="2800" i="1" dirty="0"/>
              <a:t>all</a:t>
            </a:r>
            <a:r>
              <a:rPr lang="en-US" sz="2800" dirty="0"/>
              <a:t> the blame on man for his thoughts….</a:t>
            </a:r>
          </a:p>
        </p:txBody>
      </p:sp>
      <p:grpSp>
        <p:nvGrpSpPr>
          <p:cNvPr id="4" name="Group 3"/>
          <p:cNvGrpSpPr/>
          <p:nvPr/>
        </p:nvGrpSpPr>
        <p:grpSpPr>
          <a:xfrm>
            <a:off x="493594" y="3124200"/>
            <a:ext cx="8380863" cy="2333767"/>
            <a:chOff x="493594" y="3124200"/>
            <a:chExt cx="8380863" cy="2333767"/>
          </a:xfrm>
        </p:grpSpPr>
        <p:pic>
          <p:nvPicPr>
            <p:cNvPr id="87042" name="Picture 2" descr="epic fail photos - Electrician Fail"/>
            <p:cNvPicPr>
              <a:picLocks noChangeAspect="1" noChangeArrowheads="1"/>
            </p:cNvPicPr>
            <p:nvPr/>
          </p:nvPicPr>
          <p:blipFill rotWithShape="1">
            <a:blip r:embed="rId3">
              <a:extLst>
                <a:ext uri="{28A0092B-C50C-407E-A947-70E740481C1C}">
                  <a14:useLocalDpi xmlns:a14="http://schemas.microsoft.com/office/drawing/2010/main" val="0"/>
                </a:ext>
              </a:extLst>
            </a:blip>
            <a:srcRect l="3224" t="17190" r="6507" b="17123"/>
            <a:stretch/>
          </p:blipFill>
          <p:spPr bwMode="auto">
            <a:xfrm>
              <a:off x="4575411" y="3124200"/>
              <a:ext cx="4299046" cy="23337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3594" y="3352800"/>
              <a:ext cx="4346811" cy="1384995"/>
            </a:xfrm>
            <a:prstGeom prst="rect">
              <a:avLst/>
            </a:prstGeom>
            <a:noFill/>
          </p:spPr>
          <p:txBody>
            <a:bodyPr wrap="square" rtlCol="0">
              <a:spAutoFit/>
            </a:bodyPr>
            <a:lstStyle/>
            <a:p>
              <a:r>
                <a:rPr lang="en-US" sz="2800" dirty="0"/>
                <a:t>Like leaving bare wires exposed – Then </a:t>
              </a:r>
              <a:r>
                <a:rPr lang="en-US" sz="2800" i="1" dirty="0"/>
                <a:t>blame the child</a:t>
              </a:r>
              <a:r>
                <a:rPr lang="en-US" sz="2800" dirty="0"/>
                <a:t> who gets shocked!</a:t>
              </a:r>
            </a:p>
          </p:txBody>
        </p:sp>
      </p:grpSp>
    </p:spTree>
    <p:extLst>
      <p:ext uri="{BB962C8B-B14F-4D97-AF65-F5344CB8AC3E}">
        <p14:creationId xmlns:p14="http://schemas.microsoft.com/office/powerpoint/2010/main" val="1013612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99"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a:pPr>
            <a:r>
              <a:rPr lang="en-US" sz="3600" dirty="0">
                <a:solidFill>
                  <a:prstClr val="white"/>
                </a:solidFill>
                <a:latin typeface="Maiandra GD" pitchFamily="34" charset="0"/>
              </a:rPr>
              <a:t>Simple Principles For Dress</a:t>
            </a:r>
          </a:p>
        </p:txBody>
      </p:sp>
      <p:sp>
        <p:nvSpPr>
          <p:cNvPr id="4" name="TextBox 3"/>
          <p:cNvSpPr txBox="1"/>
          <p:nvPr/>
        </p:nvSpPr>
        <p:spPr>
          <a:xfrm>
            <a:off x="609600" y="1371600"/>
            <a:ext cx="8534400" cy="1815882"/>
          </a:xfrm>
          <a:prstGeom prst="rect">
            <a:avLst/>
          </a:prstGeom>
          <a:noFill/>
        </p:spPr>
        <p:txBody>
          <a:bodyPr wrap="square" rtlCol="0">
            <a:spAutoFit/>
          </a:bodyPr>
          <a:lstStyle/>
          <a:p>
            <a:pPr marL="457200" indent="-457200">
              <a:buFont typeface="+mj-lt"/>
              <a:buAutoNum type="alphaUcPeriod"/>
            </a:pPr>
            <a:r>
              <a:rPr lang="en-US" sz="2800" dirty="0">
                <a:effectLst>
                  <a:outerShdw blurRad="38100" dist="38100" dir="2700000" algn="tl">
                    <a:srgbClr val="000000">
                      <a:alpha val="43137"/>
                    </a:srgbClr>
                  </a:outerShdw>
                </a:effectLst>
              </a:rPr>
              <a:t>Divinely Made Clothing</a:t>
            </a:r>
          </a:p>
          <a:p>
            <a:pPr marL="457200" indent="-457200">
              <a:buFont typeface="+mj-lt"/>
              <a:buAutoNum type="alphaUcPeriod"/>
            </a:pPr>
            <a:r>
              <a:rPr lang="en-US" sz="2800" dirty="0">
                <a:effectLst>
                  <a:outerShdw blurRad="38100" dist="38100" dir="2700000" algn="tl">
                    <a:srgbClr val="000000">
                      <a:alpha val="43137"/>
                    </a:srgbClr>
                  </a:outerShdw>
                </a:effectLst>
              </a:rPr>
              <a:t>Nakedness is Not to be Seen (Except by Mate)</a:t>
            </a:r>
          </a:p>
          <a:p>
            <a:pPr marL="457200" indent="-457200">
              <a:buFont typeface="+mj-lt"/>
              <a:buAutoNum type="alphaUcPeriod"/>
            </a:pPr>
            <a:r>
              <a:rPr lang="en-US" sz="2800" dirty="0">
                <a:effectLst>
                  <a:outerShdw blurRad="38100" dist="38100" dir="2700000" algn="tl">
                    <a:srgbClr val="000000">
                      <a:alpha val="43137"/>
                    </a:srgbClr>
                  </a:outerShdw>
                </a:effectLst>
              </a:rPr>
              <a:t>Men are More Visually Stimulated Than Women</a:t>
            </a:r>
          </a:p>
          <a:p>
            <a:pPr marL="457200" indent="-457200">
              <a:buFont typeface="+mj-lt"/>
              <a:buAutoNum type="alphaUcPeriod"/>
            </a:pPr>
            <a:r>
              <a:rPr lang="en-US" sz="2800" dirty="0">
                <a:effectLst>
                  <a:outerShdw blurRad="38100" dist="38100" dir="2700000" algn="tl">
                    <a:srgbClr val="000000">
                      <a:alpha val="43137"/>
                    </a:srgbClr>
                  </a:outerShdw>
                </a:effectLst>
              </a:rPr>
              <a:t>Modest</a:t>
            </a:r>
          </a:p>
        </p:txBody>
      </p:sp>
      <p:sp>
        <p:nvSpPr>
          <p:cNvPr id="5" name="Text Box 2"/>
          <p:cNvSpPr txBox="1">
            <a:spLocks noChangeArrowheads="1"/>
          </p:cNvSpPr>
          <p:nvPr/>
        </p:nvSpPr>
        <p:spPr bwMode="auto">
          <a:xfrm>
            <a:off x="914400" y="3585389"/>
            <a:ext cx="7620000" cy="2739211"/>
          </a:xfrm>
          <a:prstGeom prst="rect">
            <a:avLst/>
          </a:prstGeom>
          <a:solidFill>
            <a:schemeClr val="tx1"/>
          </a:solidFill>
          <a:ln w="9525">
            <a:noFill/>
            <a:miter lim="800000"/>
            <a:headEnd/>
            <a:tailEnd/>
          </a:ln>
        </p:spPr>
        <p:txBody>
          <a:bodyPr>
            <a:spAutoFit/>
          </a:bodyPr>
          <a:lstStyle/>
          <a:p>
            <a:pPr algn="ctr" fontAlgn="base">
              <a:spcBef>
                <a:spcPct val="0"/>
              </a:spcBef>
              <a:spcAft>
                <a:spcPct val="0"/>
              </a:spcAft>
            </a:pPr>
            <a:r>
              <a:rPr lang="en-US" sz="2800" b="1" u="sng" dirty="0">
                <a:solidFill>
                  <a:schemeClr val="bg1"/>
                </a:solidFill>
                <a:latin typeface="Times New Roman" pitchFamily="18" charset="0"/>
              </a:rPr>
              <a:t>1 Timothy 2:9-10</a:t>
            </a:r>
          </a:p>
          <a:p>
            <a:pPr fontAlgn="base">
              <a:spcBef>
                <a:spcPct val="0"/>
              </a:spcBef>
              <a:spcAft>
                <a:spcPct val="0"/>
              </a:spcAft>
            </a:pPr>
            <a:r>
              <a:rPr lang="en-US" sz="2400" dirty="0">
                <a:solidFill>
                  <a:schemeClr val="bg1"/>
                </a:solidFill>
                <a:latin typeface="Times New Roman" pitchFamily="18" charset="0"/>
              </a:rPr>
              <a:t>9 In like manner also, that women adorn themselves in </a:t>
            </a:r>
            <a:r>
              <a:rPr lang="en-US" sz="2400" b="1" dirty="0">
                <a:solidFill>
                  <a:srgbClr val="C00000"/>
                </a:solidFill>
                <a:latin typeface="Times New Roman" pitchFamily="18" charset="0"/>
              </a:rPr>
              <a:t>modest</a:t>
            </a:r>
            <a:r>
              <a:rPr lang="en-US" sz="2400" dirty="0">
                <a:solidFill>
                  <a:schemeClr val="bg1"/>
                </a:solidFill>
                <a:latin typeface="Times New Roman" pitchFamily="18" charset="0"/>
              </a:rPr>
              <a:t> apparel, with shamefacedness and sobriety; not with </a:t>
            </a:r>
            <a:r>
              <a:rPr lang="en-US" sz="2400" dirty="0" err="1">
                <a:solidFill>
                  <a:schemeClr val="bg1"/>
                </a:solidFill>
                <a:latin typeface="Times New Roman" pitchFamily="18" charset="0"/>
              </a:rPr>
              <a:t>broided</a:t>
            </a:r>
            <a:r>
              <a:rPr lang="en-US" sz="2400" dirty="0">
                <a:solidFill>
                  <a:schemeClr val="bg1"/>
                </a:solidFill>
                <a:latin typeface="Times New Roman" pitchFamily="18" charset="0"/>
              </a:rPr>
              <a:t> hair, or gold, or pearls, or costly array;</a:t>
            </a:r>
          </a:p>
          <a:p>
            <a:pPr fontAlgn="base">
              <a:spcBef>
                <a:spcPct val="0"/>
              </a:spcBef>
              <a:spcAft>
                <a:spcPct val="0"/>
              </a:spcAft>
            </a:pPr>
            <a:r>
              <a:rPr lang="en-US" sz="2400" dirty="0">
                <a:solidFill>
                  <a:schemeClr val="bg1"/>
                </a:solidFill>
                <a:latin typeface="Times New Roman" pitchFamily="18" charset="0"/>
              </a:rPr>
              <a:t>10 But (which </a:t>
            </a:r>
            <a:r>
              <a:rPr lang="en-US" sz="2400" dirty="0" err="1">
                <a:solidFill>
                  <a:schemeClr val="bg1"/>
                </a:solidFill>
                <a:latin typeface="Times New Roman" pitchFamily="18" charset="0"/>
              </a:rPr>
              <a:t>becometh</a:t>
            </a:r>
            <a:r>
              <a:rPr lang="en-US" sz="2400" dirty="0">
                <a:solidFill>
                  <a:schemeClr val="bg1"/>
                </a:solidFill>
                <a:latin typeface="Times New Roman" pitchFamily="18" charset="0"/>
              </a:rPr>
              <a:t> women professing godliness) with good works.</a:t>
            </a:r>
          </a:p>
          <a:p>
            <a:pPr algn="r" fontAlgn="base">
              <a:spcBef>
                <a:spcPct val="0"/>
              </a:spcBef>
              <a:spcAft>
                <a:spcPct val="0"/>
              </a:spcAft>
            </a:pPr>
            <a:r>
              <a:rPr lang="en-US" sz="2000" i="1" dirty="0">
                <a:solidFill>
                  <a:schemeClr val="bg1"/>
                </a:solidFill>
                <a:latin typeface="Times New Roman" pitchFamily="18" charset="0"/>
              </a:rPr>
              <a:t>KJV</a:t>
            </a:r>
          </a:p>
        </p:txBody>
      </p:sp>
    </p:spTree>
    <p:extLst>
      <p:ext uri="{BB962C8B-B14F-4D97-AF65-F5344CB8AC3E}">
        <p14:creationId xmlns:p14="http://schemas.microsoft.com/office/powerpoint/2010/main" val="2932227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j0174966"/>
          <p:cNvPicPr>
            <a:picLocks noChangeAspect="1" noChangeArrowheads="1"/>
          </p:cNvPicPr>
          <p:nvPr/>
        </p:nvPicPr>
        <p:blipFill>
          <a:blip r:embed="rId2"/>
          <a:srcRect/>
          <a:stretch>
            <a:fillRect/>
          </a:stretch>
        </p:blipFill>
        <p:spPr bwMode="auto">
          <a:xfrm>
            <a:off x="38099" y="0"/>
            <a:ext cx="9144000" cy="6858000"/>
          </a:xfrm>
          <a:prstGeom prst="rect">
            <a:avLst/>
          </a:prstGeom>
          <a:noFill/>
          <a:ln w="9525">
            <a:noFill/>
            <a:miter lim="800000"/>
            <a:headEnd/>
            <a:tailEnd/>
          </a:ln>
        </p:spPr>
      </p:pic>
      <p:sp>
        <p:nvSpPr>
          <p:cNvPr id="18436" name="Text Box 4"/>
          <p:cNvSpPr txBox="1">
            <a:spLocks noChangeArrowheads="1"/>
          </p:cNvSpPr>
          <p:nvPr/>
        </p:nvSpPr>
        <p:spPr bwMode="auto">
          <a:xfrm>
            <a:off x="533400" y="2133600"/>
            <a:ext cx="8229600" cy="3108543"/>
          </a:xfrm>
          <a:prstGeom prst="rect">
            <a:avLst/>
          </a:prstGeom>
          <a:solidFill>
            <a:schemeClr val="tx1"/>
          </a:solidFill>
          <a:ln w="9525">
            <a:solidFill>
              <a:schemeClr val="accent1"/>
            </a:solidFill>
            <a:miter lim="800000"/>
            <a:headEnd/>
            <a:tailEnd/>
          </a:ln>
        </p:spPr>
        <p:txBody>
          <a:bodyPr>
            <a:spAutoFit/>
          </a:bodyPr>
          <a:lstStyle/>
          <a:p>
            <a:pPr fontAlgn="base">
              <a:spcBef>
                <a:spcPct val="50000"/>
              </a:spcBef>
              <a:spcAft>
                <a:spcPct val="0"/>
              </a:spcAft>
            </a:pPr>
            <a:r>
              <a:rPr lang="en-US" sz="2800" dirty="0">
                <a:solidFill>
                  <a:srgbClr val="000000"/>
                </a:solidFill>
              </a:rPr>
              <a:t>1. Having or showing a moderate estimation of one’s own talents, abilities, and value. 2. Having a shy or retiring nature; reserved. 3. Observing conventional proprieties in speech, behavior, or dress. 4. Quiet and humble in appearance; unpretentious: a modest house  5. Moderate; not extreme: a modest charge.”   (</a:t>
            </a:r>
            <a:r>
              <a:rPr lang="en-US" sz="2800" i="1" dirty="0">
                <a:solidFill>
                  <a:srgbClr val="000000"/>
                </a:solidFill>
              </a:rPr>
              <a:t>American Heritage Dictionary</a:t>
            </a:r>
            <a:r>
              <a:rPr lang="en-US" sz="2800" dirty="0">
                <a:solidFill>
                  <a:srgbClr val="000000"/>
                </a:solidFill>
              </a:rPr>
              <a:t>, p. 806).</a:t>
            </a:r>
          </a:p>
        </p:txBody>
      </p:sp>
      <p:sp>
        <p:nvSpPr>
          <p:cNvPr id="6" name="TextBox 5"/>
          <p:cNvSpPr txBox="1"/>
          <p:nvPr/>
        </p:nvSpPr>
        <p:spPr>
          <a:xfrm>
            <a:off x="1219200" y="533400"/>
            <a:ext cx="6629401" cy="69185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ts val="5100"/>
              </a:lnSpc>
            </a:pPr>
            <a:r>
              <a:rPr lang="en-US" sz="3600" dirty="0">
                <a:solidFill>
                  <a:prstClr val="white"/>
                </a:solidFill>
                <a:latin typeface="Maiandra GD" pitchFamily="34" charset="0"/>
              </a:rPr>
              <a:t>Modest</a:t>
            </a:r>
          </a:p>
        </p:txBody>
      </p:sp>
    </p:spTree>
    <p:extLst>
      <p:ext uri="{BB962C8B-B14F-4D97-AF65-F5344CB8AC3E}">
        <p14:creationId xmlns:p14="http://schemas.microsoft.com/office/powerpoint/2010/main" val="3154161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457200" y="2590800"/>
            <a:ext cx="8229600" cy="1800225"/>
          </a:xfrm>
          <a:prstGeom prst="rect">
            <a:avLst/>
          </a:prstGeom>
          <a:solidFill>
            <a:schemeClr val="tx1"/>
          </a:solidFill>
          <a:ln w="9525">
            <a:solidFill>
              <a:schemeClr val="accent1"/>
            </a:solidFill>
            <a:miter lim="800000"/>
            <a:headEnd/>
            <a:tailEnd/>
          </a:ln>
        </p:spPr>
        <p:txBody>
          <a:bodyPr>
            <a:spAutoFit/>
          </a:bodyPr>
          <a:lstStyle/>
          <a:p>
            <a:pPr fontAlgn="base">
              <a:spcBef>
                <a:spcPct val="50000"/>
              </a:spcBef>
              <a:spcAft>
                <a:spcPct val="0"/>
              </a:spcAft>
            </a:pPr>
            <a:r>
              <a:rPr lang="en-US" sz="2800" u="sng" dirty="0">
                <a:solidFill>
                  <a:srgbClr val="000000"/>
                </a:solidFill>
              </a:rPr>
              <a:t>W. E. Vine</a:t>
            </a:r>
            <a:r>
              <a:rPr lang="en-US" sz="2800" dirty="0">
                <a:solidFill>
                  <a:srgbClr val="000000"/>
                </a:solidFill>
              </a:rPr>
              <a:t>: “orderly, well-arranged, decent, ... The well-ordering is not of dress and demeanor only, but of the inner life, uttering indeed and expressing itself in the outward conversation.” (Vol. III, p. 79).</a:t>
            </a:r>
          </a:p>
        </p:txBody>
      </p:sp>
      <p:sp>
        <p:nvSpPr>
          <p:cNvPr id="6" name="TextBox 5"/>
          <p:cNvSpPr txBox="1"/>
          <p:nvPr/>
        </p:nvSpPr>
        <p:spPr>
          <a:xfrm>
            <a:off x="1219200" y="533400"/>
            <a:ext cx="6629401" cy="69185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ts val="5100"/>
              </a:lnSpc>
            </a:pPr>
            <a:r>
              <a:rPr lang="en-US" sz="3600" dirty="0">
                <a:solidFill>
                  <a:prstClr val="white"/>
                </a:solidFill>
                <a:latin typeface="Maiandra GD" pitchFamily="34" charset="0"/>
              </a:rPr>
              <a:t>Modest</a:t>
            </a:r>
          </a:p>
        </p:txBody>
      </p:sp>
      <p:pic>
        <p:nvPicPr>
          <p:cNvPr id="7" name="Picture 2" descr="j0238267"/>
          <p:cNvPicPr>
            <a:picLocks noChangeAspect="1" noChangeArrowheads="1"/>
          </p:cNvPicPr>
          <p:nvPr/>
        </p:nvPicPr>
        <p:blipFill>
          <a:blip r:embed="rId2"/>
          <a:srcRect/>
          <a:stretch>
            <a:fillRect/>
          </a:stretch>
        </p:blipFill>
        <p:spPr>
          <a:xfrm>
            <a:off x="152400" y="-19737"/>
            <a:ext cx="2808288" cy="1658938"/>
          </a:xfrm>
          <a:prstGeom prst="rect">
            <a:avLst/>
          </a:prstGeom>
          <a:noFill/>
        </p:spPr>
      </p:pic>
    </p:spTree>
    <p:extLst>
      <p:ext uri="{BB962C8B-B14F-4D97-AF65-F5344CB8AC3E}">
        <p14:creationId xmlns:p14="http://schemas.microsoft.com/office/powerpoint/2010/main" val="2934785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55271" y="381000"/>
            <a:ext cx="5267468" cy="150297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ts val="5500"/>
              </a:lnSpc>
            </a:pPr>
            <a:r>
              <a:rPr lang="en-US" sz="44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rPr>
              <a:t>Sexually Attractive</a:t>
            </a:r>
          </a:p>
          <a:p>
            <a:pPr algn="ctr">
              <a:lnSpc>
                <a:spcPts val="5500"/>
              </a:lnSpc>
            </a:pPr>
            <a:r>
              <a:rPr lang="en-US" sz="44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rPr>
              <a:t>Dress</a:t>
            </a:r>
            <a:endParaRPr lang="en-US" sz="54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endParaRPr>
          </a:p>
        </p:txBody>
      </p:sp>
      <p:pic>
        <p:nvPicPr>
          <p:cNvPr id="7" name="Picture 2" descr="http://www.singleswarehouse.co.uk/warehouselife/wp-content/uploads/2011/09/number.image_.singledatingdiv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2486" y="5105400"/>
            <a:ext cx="3211513" cy="1752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43400" y="1828800"/>
            <a:ext cx="4495800" cy="830997"/>
          </a:xfrm>
          <a:prstGeom prst="rect">
            <a:avLst/>
          </a:prstGeom>
          <a:noFill/>
        </p:spPr>
        <p:txBody>
          <a:bodyPr wrap="square" rtlCol="0">
            <a:spAutoFit/>
          </a:bodyPr>
          <a:lstStyle/>
          <a:p>
            <a:pPr algn="ctr"/>
            <a:r>
              <a:rPr lang="en-US" sz="2400" i="1" dirty="0">
                <a:solidFill>
                  <a:srgbClr val="FFFF00"/>
                </a:solidFill>
              </a:rPr>
              <a:t>Carefully worded title – to describe the problem</a:t>
            </a:r>
          </a:p>
        </p:txBody>
      </p:sp>
      <p:sp>
        <p:nvSpPr>
          <p:cNvPr id="3" name="TextBox 2"/>
          <p:cNvSpPr txBox="1"/>
          <p:nvPr/>
        </p:nvSpPr>
        <p:spPr>
          <a:xfrm>
            <a:off x="3933818" y="2875508"/>
            <a:ext cx="5210182" cy="2077492"/>
          </a:xfrm>
          <a:prstGeom prst="rect">
            <a:avLst/>
          </a:prstGeom>
          <a:noFill/>
        </p:spPr>
        <p:txBody>
          <a:bodyPr wrap="square" rtlCol="0">
            <a:spAutoFit/>
          </a:bodyPr>
          <a:lstStyle/>
          <a:p>
            <a:pPr marL="285750" indent="-285750">
              <a:buFont typeface="Wingdings" pitchFamily="2" charset="2"/>
              <a:buChar char="ü"/>
            </a:pPr>
            <a:r>
              <a:rPr lang="en-US" sz="2400" dirty="0"/>
              <a:t> Perhaps “immodesty” sends different message to different people</a:t>
            </a:r>
          </a:p>
          <a:p>
            <a:pPr marL="285750" indent="-285750">
              <a:buFont typeface="Wingdings" pitchFamily="2" charset="2"/>
              <a:buChar char="ü"/>
            </a:pPr>
            <a:endParaRPr lang="en-US" sz="900" dirty="0"/>
          </a:p>
          <a:p>
            <a:pPr marL="285750" indent="-285750">
              <a:buFont typeface="Wingdings" pitchFamily="2" charset="2"/>
              <a:buChar char="ü"/>
            </a:pPr>
            <a:r>
              <a:rPr lang="en-US" sz="2400" dirty="0"/>
              <a:t>Thus, one whose dress is “sexually attractive” (whether know it or not) thinks she is not immodest!</a:t>
            </a:r>
          </a:p>
        </p:txBody>
      </p:sp>
    </p:spTree>
    <p:extLst>
      <p:ext uri="{BB962C8B-B14F-4D97-AF65-F5344CB8AC3E}">
        <p14:creationId xmlns:p14="http://schemas.microsoft.com/office/powerpoint/2010/main" val="163948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609600" y="1717675"/>
            <a:ext cx="8229600" cy="4149725"/>
          </a:xfrm>
          <a:prstGeom prst="rect">
            <a:avLst/>
          </a:prstGeom>
          <a:solidFill>
            <a:schemeClr val="tx1"/>
          </a:solidFill>
          <a:ln w="9525">
            <a:solidFill>
              <a:schemeClr val="accent1"/>
            </a:solidFill>
            <a:miter lim="800000"/>
            <a:headEnd/>
            <a:tailEnd/>
          </a:ln>
        </p:spPr>
        <p:txBody>
          <a:bodyPr>
            <a:spAutoFit/>
          </a:bodyPr>
          <a:lstStyle/>
          <a:p>
            <a:pPr fontAlgn="base">
              <a:spcBef>
                <a:spcPct val="50000"/>
              </a:spcBef>
              <a:spcAft>
                <a:spcPct val="0"/>
              </a:spcAft>
            </a:pPr>
            <a:r>
              <a:rPr lang="en-US" sz="2800" u="sng" dirty="0" err="1">
                <a:solidFill>
                  <a:srgbClr val="000000"/>
                </a:solidFill>
              </a:rPr>
              <a:t>Strongs</a:t>
            </a:r>
            <a:r>
              <a:rPr lang="en-US" sz="2800" u="sng" dirty="0">
                <a:solidFill>
                  <a:srgbClr val="000000"/>
                </a:solidFill>
              </a:rPr>
              <a:t>:</a:t>
            </a:r>
            <a:r>
              <a:rPr lang="en-US" sz="2800" dirty="0">
                <a:solidFill>
                  <a:srgbClr val="000000"/>
                </a:solidFill>
              </a:rPr>
              <a:t> “orderly, i.e. decorous: - of good behavior” (#2887). From </a:t>
            </a:r>
            <a:r>
              <a:rPr lang="en-US" sz="2800" dirty="0" err="1">
                <a:solidFill>
                  <a:srgbClr val="000000"/>
                </a:solidFill>
              </a:rPr>
              <a:t>kosmos</a:t>
            </a:r>
            <a:r>
              <a:rPr lang="en-US" sz="2800" dirty="0">
                <a:solidFill>
                  <a:srgbClr val="000000"/>
                </a:solidFill>
              </a:rPr>
              <a:t> (#2889) which means orderly or well arranged. Word for world.</a:t>
            </a:r>
          </a:p>
          <a:p>
            <a:pPr fontAlgn="base">
              <a:spcBef>
                <a:spcPct val="50000"/>
              </a:spcBef>
              <a:spcAft>
                <a:spcPct val="0"/>
              </a:spcAft>
            </a:pPr>
            <a:endParaRPr lang="en-US" sz="2800" dirty="0">
              <a:solidFill>
                <a:srgbClr val="000000"/>
              </a:solidFill>
            </a:endParaRPr>
          </a:p>
          <a:p>
            <a:pPr fontAlgn="base">
              <a:spcBef>
                <a:spcPct val="0"/>
              </a:spcBef>
              <a:spcAft>
                <a:spcPct val="0"/>
              </a:spcAft>
            </a:pPr>
            <a:r>
              <a:rPr lang="en-US" sz="2800" u="sng" dirty="0">
                <a:solidFill>
                  <a:srgbClr val="000000"/>
                </a:solidFill>
              </a:rPr>
              <a:t>Thayer:</a:t>
            </a:r>
            <a:r>
              <a:rPr lang="en-US" sz="2800" dirty="0">
                <a:solidFill>
                  <a:srgbClr val="000000"/>
                </a:solidFill>
              </a:rPr>
              <a:t> “well-arranged, seemly, modest” (p. 356).</a:t>
            </a:r>
          </a:p>
          <a:p>
            <a:pPr fontAlgn="base">
              <a:spcBef>
                <a:spcPct val="0"/>
              </a:spcBef>
              <a:spcAft>
                <a:spcPct val="0"/>
              </a:spcAft>
            </a:pPr>
            <a:endParaRPr lang="en-US" sz="2800" dirty="0">
              <a:solidFill>
                <a:srgbClr val="000000"/>
              </a:solidFill>
            </a:endParaRPr>
          </a:p>
          <a:p>
            <a:pPr fontAlgn="base">
              <a:spcBef>
                <a:spcPct val="0"/>
              </a:spcBef>
              <a:spcAft>
                <a:spcPct val="0"/>
              </a:spcAft>
            </a:pPr>
            <a:r>
              <a:rPr lang="en-US" sz="2800" u="sng" dirty="0">
                <a:solidFill>
                  <a:srgbClr val="000000"/>
                </a:solidFill>
              </a:rPr>
              <a:t>Bauer:</a:t>
            </a:r>
            <a:r>
              <a:rPr lang="en-US" sz="2800" dirty="0">
                <a:solidFill>
                  <a:srgbClr val="000000"/>
                </a:solidFill>
              </a:rPr>
              <a:t> “respectable, honorable” (p. 445).</a:t>
            </a:r>
          </a:p>
          <a:p>
            <a:pPr fontAlgn="base">
              <a:spcBef>
                <a:spcPct val="0"/>
              </a:spcBef>
              <a:spcAft>
                <a:spcPct val="0"/>
              </a:spcAft>
            </a:pPr>
            <a:endParaRPr lang="en-US" sz="2800" dirty="0">
              <a:solidFill>
                <a:srgbClr val="000000"/>
              </a:solidFill>
            </a:endParaRPr>
          </a:p>
          <a:p>
            <a:pPr fontAlgn="base">
              <a:spcBef>
                <a:spcPct val="0"/>
              </a:spcBef>
              <a:spcAft>
                <a:spcPct val="0"/>
              </a:spcAft>
            </a:pPr>
            <a:r>
              <a:rPr lang="en-US" sz="2800" u="sng" dirty="0">
                <a:solidFill>
                  <a:srgbClr val="000000"/>
                </a:solidFill>
              </a:rPr>
              <a:t>Kubo:</a:t>
            </a:r>
            <a:r>
              <a:rPr lang="en-US" sz="2800" dirty="0">
                <a:solidFill>
                  <a:srgbClr val="000000"/>
                </a:solidFill>
              </a:rPr>
              <a:t> “modest, respectable” (p. 205).</a:t>
            </a:r>
          </a:p>
        </p:txBody>
      </p:sp>
      <p:sp>
        <p:nvSpPr>
          <p:cNvPr id="6" name="TextBox 5"/>
          <p:cNvSpPr txBox="1"/>
          <p:nvPr/>
        </p:nvSpPr>
        <p:spPr>
          <a:xfrm>
            <a:off x="1219200" y="533400"/>
            <a:ext cx="6629401" cy="69185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ts val="5100"/>
              </a:lnSpc>
            </a:pPr>
            <a:r>
              <a:rPr lang="en-US" sz="3600" dirty="0">
                <a:solidFill>
                  <a:prstClr val="white"/>
                </a:solidFill>
                <a:latin typeface="Maiandra GD" pitchFamily="34" charset="0"/>
              </a:rPr>
              <a:t>Modest</a:t>
            </a:r>
          </a:p>
        </p:txBody>
      </p:sp>
      <p:pic>
        <p:nvPicPr>
          <p:cNvPr id="5" name="Picture 2" descr="j0238267"/>
          <p:cNvPicPr>
            <a:picLocks noChangeAspect="1" noChangeArrowheads="1"/>
          </p:cNvPicPr>
          <p:nvPr/>
        </p:nvPicPr>
        <p:blipFill>
          <a:blip r:embed="rId2"/>
          <a:srcRect/>
          <a:stretch>
            <a:fillRect/>
          </a:stretch>
        </p:blipFill>
        <p:spPr>
          <a:xfrm>
            <a:off x="152400" y="-19737"/>
            <a:ext cx="2808288" cy="1658938"/>
          </a:xfrm>
          <a:prstGeom prst="rect">
            <a:avLst/>
          </a:prstGeom>
          <a:noFill/>
        </p:spPr>
      </p:pic>
    </p:spTree>
    <p:extLst>
      <p:ext uri="{BB962C8B-B14F-4D97-AF65-F5344CB8AC3E}">
        <p14:creationId xmlns:p14="http://schemas.microsoft.com/office/powerpoint/2010/main" val="1236312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9" name="Text Box 5"/>
          <p:cNvSpPr txBox="1">
            <a:spLocks noChangeArrowheads="1"/>
          </p:cNvSpPr>
          <p:nvPr/>
        </p:nvSpPr>
        <p:spPr bwMode="auto">
          <a:xfrm>
            <a:off x="3184893" y="2667000"/>
            <a:ext cx="3520707" cy="3477875"/>
          </a:xfrm>
          <a:prstGeom prst="rect">
            <a:avLst/>
          </a:prstGeom>
          <a:noFill/>
          <a:ln w="9525">
            <a:noFill/>
            <a:miter lim="800000"/>
            <a:headEnd/>
            <a:tailEnd/>
          </a:ln>
          <a:effectLst/>
        </p:spPr>
        <p:txBody>
          <a:bodyPr wrap="none">
            <a:spAutoFit/>
          </a:bodyPr>
          <a:lstStyle/>
          <a:p>
            <a:pPr fontAlgn="base">
              <a:spcBef>
                <a:spcPct val="0"/>
              </a:spcBef>
              <a:spcAft>
                <a:spcPct val="0"/>
              </a:spcAft>
              <a:buFontTx/>
              <a:buChar char="•"/>
              <a:defRPr/>
            </a:pPr>
            <a:r>
              <a:rPr lang="en-US" sz="4400" b="1" dirty="0">
                <a:solidFill>
                  <a:srgbClr val="FFFF00"/>
                </a:solidFill>
                <a:effectLst>
                  <a:outerShdw blurRad="38100" dist="38100" dir="2700000" algn="tl">
                    <a:srgbClr val="000000"/>
                  </a:outerShdw>
                </a:effectLst>
              </a:rPr>
              <a:t> Reserved</a:t>
            </a:r>
          </a:p>
          <a:p>
            <a:pPr fontAlgn="base">
              <a:spcBef>
                <a:spcPct val="0"/>
              </a:spcBef>
              <a:spcAft>
                <a:spcPct val="0"/>
              </a:spcAft>
              <a:buFontTx/>
              <a:buChar char="•"/>
              <a:defRPr/>
            </a:pPr>
            <a:r>
              <a:rPr lang="en-US" sz="4400" b="1" dirty="0">
                <a:solidFill>
                  <a:srgbClr val="FFFF00"/>
                </a:solidFill>
                <a:effectLst>
                  <a:outerShdw blurRad="38100" dist="38100" dir="2700000" algn="tl">
                    <a:srgbClr val="000000"/>
                  </a:outerShdw>
                </a:effectLst>
              </a:rPr>
              <a:t> Humble</a:t>
            </a:r>
          </a:p>
          <a:p>
            <a:pPr fontAlgn="base">
              <a:spcBef>
                <a:spcPct val="0"/>
              </a:spcBef>
              <a:spcAft>
                <a:spcPct val="0"/>
              </a:spcAft>
              <a:buFontTx/>
              <a:buChar char="•"/>
              <a:defRPr/>
            </a:pPr>
            <a:r>
              <a:rPr lang="en-US" sz="4400" b="1" dirty="0">
                <a:solidFill>
                  <a:srgbClr val="FFFF00"/>
                </a:solidFill>
                <a:effectLst>
                  <a:outerShdw blurRad="38100" dist="38100" dir="2700000" algn="tl">
                    <a:srgbClr val="000000"/>
                  </a:outerShdw>
                </a:effectLst>
              </a:rPr>
              <a:t> Respectable</a:t>
            </a:r>
          </a:p>
          <a:p>
            <a:pPr fontAlgn="base">
              <a:spcBef>
                <a:spcPct val="0"/>
              </a:spcBef>
              <a:spcAft>
                <a:spcPct val="0"/>
              </a:spcAft>
              <a:buFontTx/>
              <a:buChar char="•"/>
              <a:defRPr/>
            </a:pPr>
            <a:r>
              <a:rPr lang="en-US" sz="4400" b="1" dirty="0">
                <a:solidFill>
                  <a:srgbClr val="FFFF00"/>
                </a:solidFill>
                <a:effectLst>
                  <a:outerShdw blurRad="38100" dist="38100" dir="2700000" algn="tl">
                    <a:srgbClr val="000000"/>
                  </a:outerShdw>
                </a:effectLst>
              </a:rPr>
              <a:t> Decent</a:t>
            </a:r>
          </a:p>
          <a:p>
            <a:pPr fontAlgn="base">
              <a:spcBef>
                <a:spcPct val="0"/>
              </a:spcBef>
              <a:spcAft>
                <a:spcPct val="0"/>
              </a:spcAft>
              <a:buFontTx/>
              <a:buChar char="•"/>
              <a:defRPr/>
            </a:pPr>
            <a:r>
              <a:rPr lang="en-US" sz="4400" b="1" dirty="0">
                <a:solidFill>
                  <a:srgbClr val="FFFF00"/>
                </a:solidFill>
                <a:effectLst>
                  <a:outerShdw blurRad="38100" dist="38100" dir="2700000" algn="tl">
                    <a:srgbClr val="000000"/>
                  </a:outerShdw>
                </a:effectLst>
              </a:rPr>
              <a:t> Orderly</a:t>
            </a:r>
          </a:p>
        </p:txBody>
      </p:sp>
      <p:pic>
        <p:nvPicPr>
          <p:cNvPr id="6" name="Picture 2" descr="http://www.christiansdressingmodestly.com/images/woman_praying.jpg"/>
          <p:cNvPicPr>
            <a:picLocks noChangeAspect="1" noChangeArrowheads="1"/>
          </p:cNvPicPr>
          <p:nvPr/>
        </p:nvPicPr>
        <p:blipFill>
          <a:blip r:embed="rId2"/>
          <a:srcRect/>
          <a:stretch>
            <a:fillRect/>
          </a:stretch>
        </p:blipFill>
        <p:spPr bwMode="auto">
          <a:xfrm>
            <a:off x="394785" y="3124200"/>
            <a:ext cx="2653215" cy="2667000"/>
          </a:xfrm>
          <a:prstGeom prst="ellipse">
            <a:avLst/>
          </a:prstGeom>
          <a:ln>
            <a:noFill/>
          </a:ln>
          <a:effectLst>
            <a:softEdge rad="112500"/>
          </a:effectLst>
        </p:spPr>
      </p:pic>
      <p:sp>
        <p:nvSpPr>
          <p:cNvPr id="7" name="TextBox 6"/>
          <p:cNvSpPr txBox="1"/>
          <p:nvPr/>
        </p:nvSpPr>
        <p:spPr>
          <a:xfrm>
            <a:off x="1219200" y="533400"/>
            <a:ext cx="6629401" cy="69185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ts val="5100"/>
              </a:lnSpc>
            </a:pPr>
            <a:r>
              <a:rPr lang="en-US" sz="3600" dirty="0">
                <a:solidFill>
                  <a:prstClr val="white"/>
                </a:solidFill>
                <a:latin typeface="Maiandra GD" pitchFamily="34" charset="0"/>
              </a:rPr>
              <a:t>Modest Summarized</a:t>
            </a:r>
          </a:p>
        </p:txBody>
      </p:sp>
      <p:pic>
        <p:nvPicPr>
          <p:cNvPr id="22530" name="Picture 2" descr="j0238267"/>
          <p:cNvPicPr>
            <a:picLocks noGrp="1" noChangeAspect="1" noChangeArrowheads="1"/>
          </p:cNvPicPr>
          <p:nvPr>
            <p:ph sz="half" idx="2"/>
          </p:nvPr>
        </p:nvPicPr>
        <p:blipFill>
          <a:blip r:embed="rId3"/>
          <a:srcRect/>
          <a:stretch>
            <a:fillRect/>
          </a:stretch>
        </p:blipFill>
        <p:spPr>
          <a:xfrm>
            <a:off x="6107112" y="914400"/>
            <a:ext cx="2808288" cy="1658938"/>
          </a:xfrm>
          <a:noFill/>
        </p:spPr>
      </p:pic>
    </p:spTree>
    <p:extLst>
      <p:ext uri="{BB962C8B-B14F-4D97-AF65-F5344CB8AC3E}">
        <p14:creationId xmlns:p14="http://schemas.microsoft.com/office/powerpoint/2010/main" val="456673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8949"/>
                                        </p:tgtEl>
                                        <p:attrNameLst>
                                          <p:attrName>style.visibility</p:attrName>
                                        </p:attrNameLst>
                                      </p:cBhvr>
                                      <p:to>
                                        <p:strVal val="visible"/>
                                      </p:to>
                                    </p:set>
                                    <p:animEffect transition="in" filter="diamond(in)">
                                      <p:cBhvr>
                                        <p:cTn id="7" dur="2000"/>
                                        <p:tgtEl>
                                          <p:spTgt spid="33894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99"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a:pPr>
            <a:r>
              <a:rPr lang="en-US" sz="3600" dirty="0">
                <a:solidFill>
                  <a:prstClr val="white"/>
                </a:solidFill>
                <a:latin typeface="Maiandra GD" pitchFamily="34" charset="0"/>
              </a:rPr>
              <a:t>Simple Principles For Dress</a:t>
            </a:r>
          </a:p>
        </p:txBody>
      </p:sp>
      <p:sp>
        <p:nvSpPr>
          <p:cNvPr id="4" name="TextBox 3"/>
          <p:cNvSpPr txBox="1"/>
          <p:nvPr/>
        </p:nvSpPr>
        <p:spPr>
          <a:xfrm>
            <a:off x="609600" y="1371600"/>
            <a:ext cx="8534400" cy="2246769"/>
          </a:xfrm>
          <a:prstGeom prst="rect">
            <a:avLst/>
          </a:prstGeom>
          <a:noFill/>
        </p:spPr>
        <p:txBody>
          <a:bodyPr wrap="square" rtlCol="0">
            <a:spAutoFit/>
          </a:bodyPr>
          <a:lstStyle/>
          <a:p>
            <a:pPr marL="457200" indent="-457200">
              <a:buFont typeface="+mj-lt"/>
              <a:buAutoNum type="alphaUcPeriod"/>
            </a:pPr>
            <a:r>
              <a:rPr lang="en-US" sz="2800" dirty="0">
                <a:effectLst>
                  <a:outerShdw blurRad="38100" dist="38100" dir="2700000" algn="tl">
                    <a:srgbClr val="000000">
                      <a:alpha val="43137"/>
                    </a:srgbClr>
                  </a:outerShdw>
                </a:effectLst>
              </a:rPr>
              <a:t>Divinely Made Clothing</a:t>
            </a:r>
          </a:p>
          <a:p>
            <a:pPr marL="457200" indent="-457200">
              <a:buFont typeface="+mj-lt"/>
              <a:buAutoNum type="alphaUcPeriod"/>
            </a:pPr>
            <a:r>
              <a:rPr lang="en-US" sz="2800" dirty="0">
                <a:effectLst>
                  <a:outerShdw blurRad="38100" dist="38100" dir="2700000" algn="tl">
                    <a:srgbClr val="000000">
                      <a:alpha val="43137"/>
                    </a:srgbClr>
                  </a:outerShdw>
                </a:effectLst>
              </a:rPr>
              <a:t>Nakedness is Not to be Seen (Except by Mate)</a:t>
            </a:r>
          </a:p>
          <a:p>
            <a:pPr marL="457200" indent="-457200">
              <a:buFont typeface="+mj-lt"/>
              <a:buAutoNum type="alphaUcPeriod"/>
            </a:pPr>
            <a:r>
              <a:rPr lang="en-US" sz="2800" dirty="0">
                <a:effectLst>
                  <a:outerShdw blurRad="38100" dist="38100" dir="2700000" algn="tl">
                    <a:srgbClr val="000000">
                      <a:alpha val="43137"/>
                    </a:srgbClr>
                  </a:outerShdw>
                </a:effectLst>
              </a:rPr>
              <a:t>Men are More Visually Stimulated Than Women</a:t>
            </a:r>
          </a:p>
          <a:p>
            <a:pPr marL="457200" indent="-457200">
              <a:buFont typeface="+mj-lt"/>
              <a:buAutoNum type="alphaUcPeriod"/>
            </a:pPr>
            <a:r>
              <a:rPr lang="en-US" sz="2800" dirty="0">
                <a:effectLst>
                  <a:outerShdw blurRad="38100" dist="38100" dir="2700000" algn="tl">
                    <a:srgbClr val="000000">
                      <a:alpha val="43137"/>
                    </a:srgbClr>
                  </a:outerShdw>
                </a:effectLst>
              </a:rPr>
              <a:t>Modest</a:t>
            </a:r>
          </a:p>
          <a:p>
            <a:pPr marL="457200" indent="-457200">
              <a:buFont typeface="+mj-lt"/>
              <a:buAutoNum type="alphaUcPeriod"/>
            </a:pPr>
            <a:r>
              <a:rPr lang="en-US" sz="2800" dirty="0">
                <a:effectLst>
                  <a:outerShdw blurRad="38100" dist="38100" dir="2700000" algn="tl">
                    <a:srgbClr val="000000">
                      <a:alpha val="43137"/>
                    </a:srgbClr>
                  </a:outerShdw>
                </a:effectLst>
              </a:rPr>
              <a:t>Shame</a:t>
            </a:r>
          </a:p>
        </p:txBody>
      </p:sp>
      <p:sp>
        <p:nvSpPr>
          <p:cNvPr id="5" name="Text Box 2"/>
          <p:cNvSpPr txBox="1">
            <a:spLocks noChangeArrowheads="1"/>
          </p:cNvSpPr>
          <p:nvPr/>
        </p:nvSpPr>
        <p:spPr bwMode="auto">
          <a:xfrm>
            <a:off x="838200" y="3810000"/>
            <a:ext cx="7620000" cy="2369880"/>
          </a:xfrm>
          <a:prstGeom prst="rect">
            <a:avLst/>
          </a:prstGeom>
          <a:solidFill>
            <a:schemeClr val="tx1"/>
          </a:solidFill>
          <a:ln w="9525">
            <a:noFill/>
            <a:miter lim="800000"/>
            <a:headEnd/>
            <a:tailEnd/>
          </a:ln>
        </p:spPr>
        <p:txBody>
          <a:bodyPr>
            <a:spAutoFit/>
          </a:bodyPr>
          <a:lstStyle/>
          <a:p>
            <a:pPr algn="ctr" fontAlgn="base">
              <a:spcBef>
                <a:spcPct val="0"/>
              </a:spcBef>
              <a:spcAft>
                <a:spcPct val="0"/>
              </a:spcAft>
            </a:pPr>
            <a:r>
              <a:rPr lang="en-US" sz="2800" b="1" u="sng" dirty="0">
                <a:solidFill>
                  <a:schemeClr val="bg1"/>
                </a:solidFill>
                <a:latin typeface="Times New Roman" pitchFamily="18" charset="0"/>
              </a:rPr>
              <a:t>1 Timothy 2:9-10</a:t>
            </a:r>
          </a:p>
          <a:p>
            <a:pPr fontAlgn="base">
              <a:spcBef>
                <a:spcPct val="0"/>
              </a:spcBef>
              <a:spcAft>
                <a:spcPct val="0"/>
              </a:spcAft>
            </a:pPr>
            <a:r>
              <a:rPr lang="en-US" sz="2400" dirty="0">
                <a:solidFill>
                  <a:schemeClr val="bg1"/>
                </a:solidFill>
                <a:latin typeface="Times New Roman" pitchFamily="18" charset="0"/>
              </a:rPr>
              <a:t>9 In like manner also, that women adorn themselves in modest apparel, with </a:t>
            </a:r>
            <a:r>
              <a:rPr lang="en-US" sz="2400" b="1" dirty="0">
                <a:solidFill>
                  <a:srgbClr val="C00000"/>
                </a:solidFill>
                <a:latin typeface="Times New Roman" pitchFamily="18" charset="0"/>
              </a:rPr>
              <a:t>shamefacedness</a:t>
            </a:r>
            <a:r>
              <a:rPr lang="en-US" sz="2400" dirty="0">
                <a:solidFill>
                  <a:schemeClr val="bg1"/>
                </a:solidFill>
                <a:latin typeface="Times New Roman" pitchFamily="18" charset="0"/>
              </a:rPr>
              <a:t> and sobriety; not with </a:t>
            </a:r>
            <a:r>
              <a:rPr lang="en-US" sz="2400" dirty="0" err="1">
                <a:solidFill>
                  <a:schemeClr val="bg1"/>
                </a:solidFill>
                <a:latin typeface="Times New Roman" pitchFamily="18" charset="0"/>
              </a:rPr>
              <a:t>broided</a:t>
            </a:r>
            <a:r>
              <a:rPr lang="en-US" sz="2400" dirty="0">
                <a:solidFill>
                  <a:schemeClr val="bg1"/>
                </a:solidFill>
                <a:latin typeface="Times New Roman" pitchFamily="18" charset="0"/>
              </a:rPr>
              <a:t> hair, or gold, or pearls, or costly array;</a:t>
            </a:r>
          </a:p>
          <a:p>
            <a:pPr fontAlgn="base">
              <a:spcBef>
                <a:spcPct val="0"/>
              </a:spcBef>
              <a:spcAft>
                <a:spcPct val="0"/>
              </a:spcAft>
            </a:pPr>
            <a:r>
              <a:rPr lang="en-US" sz="2400" dirty="0">
                <a:solidFill>
                  <a:schemeClr val="bg1"/>
                </a:solidFill>
                <a:latin typeface="Times New Roman" pitchFamily="18" charset="0"/>
              </a:rPr>
              <a:t>10 But (which </a:t>
            </a:r>
            <a:r>
              <a:rPr lang="en-US" sz="2400" dirty="0" err="1">
                <a:solidFill>
                  <a:schemeClr val="bg1"/>
                </a:solidFill>
                <a:latin typeface="Times New Roman" pitchFamily="18" charset="0"/>
              </a:rPr>
              <a:t>becometh</a:t>
            </a:r>
            <a:r>
              <a:rPr lang="en-US" sz="2400" dirty="0">
                <a:solidFill>
                  <a:schemeClr val="bg1"/>
                </a:solidFill>
                <a:latin typeface="Times New Roman" pitchFamily="18" charset="0"/>
              </a:rPr>
              <a:t> women professing godliness) with good works.                                                                    </a:t>
            </a:r>
            <a:r>
              <a:rPr lang="en-US" sz="2000" i="1" dirty="0">
                <a:solidFill>
                  <a:schemeClr val="bg1"/>
                </a:solidFill>
                <a:latin typeface="Times New Roman" pitchFamily="18" charset="0"/>
              </a:rPr>
              <a:t>KJV</a:t>
            </a:r>
          </a:p>
        </p:txBody>
      </p:sp>
    </p:spTree>
    <p:extLst>
      <p:ext uri="{BB962C8B-B14F-4D97-AF65-F5344CB8AC3E}">
        <p14:creationId xmlns:p14="http://schemas.microsoft.com/office/powerpoint/2010/main" val="3202808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533400"/>
            <a:ext cx="6629401" cy="69185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ts val="5100"/>
              </a:lnSpc>
            </a:pPr>
            <a:r>
              <a:rPr lang="en-US" sz="3600" dirty="0">
                <a:solidFill>
                  <a:prstClr val="white"/>
                </a:solidFill>
                <a:latin typeface="Maiandra GD" pitchFamily="34" charset="0"/>
              </a:rPr>
              <a:t>Shame</a:t>
            </a:r>
          </a:p>
        </p:txBody>
      </p:sp>
      <p:pic>
        <p:nvPicPr>
          <p:cNvPr id="3" name="Picture 2" descr="j0238267"/>
          <p:cNvPicPr>
            <a:picLocks noChangeAspect="1" noChangeArrowheads="1"/>
          </p:cNvPicPr>
          <p:nvPr/>
        </p:nvPicPr>
        <p:blipFill>
          <a:blip r:embed="rId2"/>
          <a:srcRect/>
          <a:stretch>
            <a:fillRect/>
          </a:stretch>
        </p:blipFill>
        <p:spPr>
          <a:xfrm>
            <a:off x="152400" y="-19737"/>
            <a:ext cx="2808288" cy="1658938"/>
          </a:xfrm>
          <a:prstGeom prst="rect">
            <a:avLst/>
          </a:prstGeom>
          <a:noFill/>
        </p:spPr>
      </p:pic>
      <p:sp>
        <p:nvSpPr>
          <p:cNvPr id="4" name="Text Box 3"/>
          <p:cNvSpPr txBox="1">
            <a:spLocks noChangeArrowheads="1"/>
          </p:cNvSpPr>
          <p:nvPr/>
        </p:nvSpPr>
        <p:spPr bwMode="auto">
          <a:xfrm>
            <a:off x="228600" y="1676400"/>
            <a:ext cx="8991600" cy="3970318"/>
          </a:xfrm>
          <a:prstGeom prst="rect">
            <a:avLst/>
          </a:prstGeom>
          <a:noFill/>
          <a:ln w="9525">
            <a:noFill/>
            <a:miter lim="800000"/>
            <a:headEnd/>
            <a:tailEnd/>
          </a:ln>
          <a:effectLst/>
        </p:spPr>
        <p:txBody>
          <a:bodyPr>
            <a:spAutoFit/>
          </a:bodyPr>
          <a:lstStyle/>
          <a:p>
            <a:pPr fontAlgn="base">
              <a:spcBef>
                <a:spcPct val="50000"/>
              </a:spcBef>
              <a:spcAft>
                <a:spcPct val="0"/>
              </a:spcAft>
              <a:buFont typeface="Wingdings" pitchFamily="2" charset="2"/>
              <a:buChar char="ü"/>
              <a:defRPr/>
            </a:pPr>
            <a:r>
              <a:rPr lang="en-US" sz="2400" b="1" dirty="0">
                <a:solidFill>
                  <a:srgbClr val="FFFFFF"/>
                </a:solidFill>
                <a:effectLst>
                  <a:outerShdw blurRad="38100" dist="38100" dir="2700000" algn="tl">
                    <a:srgbClr val="000000"/>
                  </a:outerShdw>
                </a:effectLst>
              </a:rPr>
              <a:t> KJV uses word “shamefacedness”; ASV - “</a:t>
            </a:r>
            <a:r>
              <a:rPr lang="en-US" sz="2400" b="1" dirty="0" err="1">
                <a:solidFill>
                  <a:srgbClr val="FFFFFF"/>
                </a:solidFill>
                <a:effectLst>
                  <a:outerShdw blurRad="38100" dist="38100" dir="2700000" algn="tl">
                    <a:srgbClr val="000000"/>
                  </a:outerShdw>
                </a:effectLst>
              </a:rPr>
              <a:t>shamefastness</a:t>
            </a:r>
            <a:r>
              <a:rPr lang="en-US" sz="2400" b="1" dirty="0">
                <a:solidFill>
                  <a:srgbClr val="FFFFFF"/>
                </a:solidFill>
                <a:effectLst>
                  <a:outerShdw blurRad="38100" dist="38100" dir="2700000" algn="tl">
                    <a:srgbClr val="000000"/>
                  </a:outerShdw>
                </a:effectLst>
              </a:rPr>
              <a:t>”; NKJV uses the word “ propriety”.</a:t>
            </a:r>
          </a:p>
          <a:p>
            <a:pPr fontAlgn="base">
              <a:spcBef>
                <a:spcPct val="50000"/>
              </a:spcBef>
              <a:spcAft>
                <a:spcPct val="0"/>
              </a:spcAft>
              <a:buFont typeface="Wingdings" pitchFamily="2" charset="2"/>
              <a:buChar char="ü"/>
              <a:defRPr/>
            </a:pPr>
            <a:r>
              <a:rPr lang="en-US" sz="2400" b="1" dirty="0">
                <a:solidFill>
                  <a:srgbClr val="FFFFFF"/>
                </a:solidFill>
                <a:effectLst>
                  <a:outerShdw blurRad="38100" dist="38100" dir="2700000" algn="tl">
                    <a:srgbClr val="000000"/>
                  </a:outerShdw>
                </a:effectLst>
              </a:rPr>
              <a:t> From AIDOS which means:</a:t>
            </a:r>
          </a:p>
          <a:p>
            <a:pPr lvl="1" fontAlgn="base">
              <a:spcBef>
                <a:spcPct val="50000"/>
              </a:spcBef>
              <a:spcAft>
                <a:spcPct val="0"/>
              </a:spcAft>
              <a:buFont typeface="Wingdings" pitchFamily="2" charset="2"/>
              <a:buChar char="Ø"/>
              <a:defRPr/>
            </a:pPr>
            <a:r>
              <a:rPr lang="en-US" sz="2400" b="1" dirty="0">
                <a:solidFill>
                  <a:srgbClr val="FFFFFF"/>
                </a:solidFill>
                <a:effectLst>
                  <a:outerShdw blurRad="38100" dist="38100" dir="2700000" algn="tl">
                    <a:srgbClr val="000000"/>
                  </a:outerShdw>
                </a:effectLst>
              </a:rPr>
              <a:t>“A sense of shame, modesty, … ‘</a:t>
            </a:r>
            <a:r>
              <a:rPr lang="en-US" sz="2400" b="1" dirty="0" err="1">
                <a:solidFill>
                  <a:srgbClr val="FFFFFF"/>
                </a:solidFill>
                <a:effectLst>
                  <a:outerShdw blurRad="38100" dist="38100" dir="2700000" algn="tl">
                    <a:srgbClr val="000000"/>
                  </a:outerShdw>
                </a:effectLst>
              </a:rPr>
              <a:t>Shamefastness</a:t>
            </a:r>
            <a:r>
              <a:rPr lang="en-US" sz="2400" b="1" dirty="0">
                <a:solidFill>
                  <a:srgbClr val="FFFFFF"/>
                </a:solidFill>
                <a:effectLst>
                  <a:outerShdw blurRad="38100" dist="38100" dir="2700000" algn="tl">
                    <a:srgbClr val="000000"/>
                  </a:outerShdw>
                </a:effectLst>
              </a:rPr>
              <a:t> is that modesty which is ‘fast’ or rooted in the character...’” (Vines, Vol. IV, p. 17)</a:t>
            </a:r>
          </a:p>
          <a:p>
            <a:pPr lvl="1" fontAlgn="base">
              <a:spcBef>
                <a:spcPct val="50000"/>
              </a:spcBef>
              <a:spcAft>
                <a:spcPct val="0"/>
              </a:spcAft>
              <a:buFont typeface="Wingdings" pitchFamily="2" charset="2"/>
              <a:buChar char="Ø"/>
              <a:defRPr/>
            </a:pPr>
            <a:r>
              <a:rPr lang="en-US" sz="2400" b="1" dirty="0">
                <a:solidFill>
                  <a:srgbClr val="FFFFFF"/>
                </a:solidFill>
                <a:effectLst>
                  <a:outerShdw blurRad="38100" dist="38100" dir="2700000" algn="tl">
                    <a:srgbClr val="000000"/>
                  </a:outerShdw>
                </a:effectLst>
              </a:rPr>
              <a:t>Strong suggests that it may be from two words which would give the idea of “downcast eyes” thus meaning “bashfulness” (#127).</a:t>
            </a:r>
          </a:p>
        </p:txBody>
      </p:sp>
    </p:spTree>
    <p:extLst>
      <p:ext uri="{BB962C8B-B14F-4D97-AF65-F5344CB8AC3E}">
        <p14:creationId xmlns:p14="http://schemas.microsoft.com/office/powerpoint/2010/main" val="1244395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399"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a:pPr>
            <a:r>
              <a:rPr lang="en-US" sz="3600" dirty="0">
                <a:solidFill>
                  <a:prstClr val="white"/>
                </a:solidFill>
                <a:latin typeface="Maiandra GD" pitchFamily="34" charset="0"/>
              </a:rPr>
              <a:t>Simple Principles For Dress</a:t>
            </a:r>
          </a:p>
        </p:txBody>
      </p:sp>
      <p:sp>
        <p:nvSpPr>
          <p:cNvPr id="4" name="TextBox 3"/>
          <p:cNvSpPr txBox="1"/>
          <p:nvPr/>
        </p:nvSpPr>
        <p:spPr>
          <a:xfrm>
            <a:off x="609600" y="1371600"/>
            <a:ext cx="8534400" cy="2677656"/>
          </a:xfrm>
          <a:prstGeom prst="rect">
            <a:avLst/>
          </a:prstGeom>
          <a:noFill/>
        </p:spPr>
        <p:txBody>
          <a:bodyPr wrap="square" rtlCol="0">
            <a:spAutoFit/>
          </a:bodyPr>
          <a:lstStyle/>
          <a:p>
            <a:pPr marL="457200" indent="-457200">
              <a:buFont typeface="+mj-lt"/>
              <a:buAutoNum type="alphaUcPeriod"/>
            </a:pPr>
            <a:r>
              <a:rPr lang="en-US" sz="2800" dirty="0">
                <a:effectLst>
                  <a:outerShdw blurRad="38100" dist="38100" dir="2700000" algn="tl">
                    <a:srgbClr val="000000">
                      <a:alpha val="43137"/>
                    </a:srgbClr>
                  </a:outerShdw>
                </a:effectLst>
              </a:rPr>
              <a:t>Divinely Made Clothing</a:t>
            </a:r>
          </a:p>
          <a:p>
            <a:pPr marL="457200" indent="-457200">
              <a:buFont typeface="+mj-lt"/>
              <a:buAutoNum type="alphaUcPeriod"/>
            </a:pPr>
            <a:r>
              <a:rPr lang="en-US" sz="2800" dirty="0">
                <a:effectLst>
                  <a:outerShdw blurRad="38100" dist="38100" dir="2700000" algn="tl">
                    <a:srgbClr val="000000">
                      <a:alpha val="43137"/>
                    </a:srgbClr>
                  </a:outerShdw>
                </a:effectLst>
              </a:rPr>
              <a:t>Nakedness is Not to be Seen (Except by Mate)</a:t>
            </a:r>
          </a:p>
          <a:p>
            <a:pPr marL="457200" indent="-457200">
              <a:buFont typeface="+mj-lt"/>
              <a:buAutoNum type="alphaUcPeriod"/>
            </a:pPr>
            <a:r>
              <a:rPr lang="en-US" sz="2800" dirty="0">
                <a:effectLst>
                  <a:outerShdw blurRad="38100" dist="38100" dir="2700000" algn="tl">
                    <a:srgbClr val="000000">
                      <a:alpha val="43137"/>
                    </a:srgbClr>
                  </a:outerShdw>
                </a:effectLst>
              </a:rPr>
              <a:t>Men are More Visually Stimulated Than Women</a:t>
            </a:r>
          </a:p>
          <a:p>
            <a:pPr marL="457200" indent="-457200">
              <a:buFont typeface="+mj-lt"/>
              <a:buAutoNum type="alphaUcPeriod"/>
            </a:pPr>
            <a:r>
              <a:rPr lang="en-US" sz="2800" dirty="0">
                <a:effectLst>
                  <a:outerShdw blurRad="38100" dist="38100" dir="2700000" algn="tl">
                    <a:srgbClr val="000000">
                      <a:alpha val="43137"/>
                    </a:srgbClr>
                  </a:outerShdw>
                </a:effectLst>
              </a:rPr>
              <a:t>Modest</a:t>
            </a:r>
          </a:p>
          <a:p>
            <a:pPr marL="457200" indent="-457200">
              <a:buFont typeface="+mj-lt"/>
              <a:buAutoNum type="alphaUcPeriod"/>
            </a:pPr>
            <a:r>
              <a:rPr lang="en-US" sz="2800" dirty="0">
                <a:effectLst>
                  <a:outerShdw blurRad="38100" dist="38100" dir="2700000" algn="tl">
                    <a:srgbClr val="000000">
                      <a:alpha val="43137"/>
                    </a:srgbClr>
                  </a:outerShdw>
                </a:effectLst>
              </a:rPr>
              <a:t>Shame</a:t>
            </a:r>
          </a:p>
          <a:p>
            <a:pPr marL="457200" indent="-457200">
              <a:buFont typeface="+mj-lt"/>
              <a:buAutoNum type="alphaUcPeriod"/>
            </a:pPr>
            <a:r>
              <a:rPr lang="en-US" sz="2800" dirty="0">
                <a:effectLst>
                  <a:outerShdw blurRad="38100" dist="38100" dir="2700000" algn="tl">
                    <a:srgbClr val="000000">
                      <a:alpha val="43137"/>
                    </a:srgbClr>
                  </a:outerShdw>
                </a:effectLst>
              </a:rPr>
              <a:t>Good Judgment</a:t>
            </a:r>
          </a:p>
        </p:txBody>
      </p:sp>
      <p:sp>
        <p:nvSpPr>
          <p:cNvPr id="5" name="Text Box 2"/>
          <p:cNvSpPr txBox="1">
            <a:spLocks noChangeArrowheads="1"/>
          </p:cNvSpPr>
          <p:nvPr/>
        </p:nvSpPr>
        <p:spPr bwMode="auto">
          <a:xfrm>
            <a:off x="838200" y="4183320"/>
            <a:ext cx="7620000" cy="2369880"/>
          </a:xfrm>
          <a:prstGeom prst="rect">
            <a:avLst/>
          </a:prstGeom>
          <a:solidFill>
            <a:schemeClr val="tx1"/>
          </a:solidFill>
          <a:ln w="9525">
            <a:noFill/>
            <a:miter lim="800000"/>
            <a:headEnd/>
            <a:tailEnd/>
          </a:ln>
        </p:spPr>
        <p:txBody>
          <a:bodyPr>
            <a:spAutoFit/>
          </a:bodyPr>
          <a:lstStyle/>
          <a:p>
            <a:pPr algn="ctr" fontAlgn="base">
              <a:spcBef>
                <a:spcPct val="0"/>
              </a:spcBef>
              <a:spcAft>
                <a:spcPct val="0"/>
              </a:spcAft>
            </a:pPr>
            <a:r>
              <a:rPr lang="en-US" sz="2800" b="1" u="sng" dirty="0">
                <a:solidFill>
                  <a:schemeClr val="bg1"/>
                </a:solidFill>
                <a:latin typeface="Times New Roman" pitchFamily="18" charset="0"/>
              </a:rPr>
              <a:t>1 Timothy 2:9-10</a:t>
            </a:r>
          </a:p>
          <a:p>
            <a:pPr fontAlgn="base">
              <a:spcBef>
                <a:spcPct val="0"/>
              </a:spcBef>
              <a:spcAft>
                <a:spcPct val="0"/>
              </a:spcAft>
            </a:pPr>
            <a:r>
              <a:rPr lang="en-US" sz="2400" dirty="0">
                <a:solidFill>
                  <a:schemeClr val="bg1"/>
                </a:solidFill>
                <a:latin typeface="Times New Roman" pitchFamily="18" charset="0"/>
              </a:rPr>
              <a:t>9 In like manner also, that women adorn themselves in modest apparel, with shamefacedness and </a:t>
            </a:r>
            <a:r>
              <a:rPr lang="en-US" sz="2400" b="1" dirty="0">
                <a:solidFill>
                  <a:srgbClr val="C00000"/>
                </a:solidFill>
                <a:latin typeface="Times New Roman" pitchFamily="18" charset="0"/>
              </a:rPr>
              <a:t>sobriety</a:t>
            </a:r>
            <a:r>
              <a:rPr lang="en-US" sz="2400" dirty="0">
                <a:solidFill>
                  <a:schemeClr val="bg1"/>
                </a:solidFill>
                <a:latin typeface="Times New Roman" pitchFamily="18" charset="0"/>
              </a:rPr>
              <a:t>; not with </a:t>
            </a:r>
            <a:r>
              <a:rPr lang="en-US" sz="2400" dirty="0" err="1">
                <a:solidFill>
                  <a:schemeClr val="bg1"/>
                </a:solidFill>
                <a:latin typeface="Times New Roman" pitchFamily="18" charset="0"/>
              </a:rPr>
              <a:t>broided</a:t>
            </a:r>
            <a:r>
              <a:rPr lang="en-US" sz="2400" dirty="0">
                <a:solidFill>
                  <a:schemeClr val="bg1"/>
                </a:solidFill>
                <a:latin typeface="Times New Roman" pitchFamily="18" charset="0"/>
              </a:rPr>
              <a:t> hair, or gold, or pearls, or costly array;</a:t>
            </a:r>
          </a:p>
          <a:p>
            <a:pPr fontAlgn="base">
              <a:spcBef>
                <a:spcPct val="0"/>
              </a:spcBef>
              <a:spcAft>
                <a:spcPct val="0"/>
              </a:spcAft>
            </a:pPr>
            <a:r>
              <a:rPr lang="en-US" sz="2400" dirty="0">
                <a:solidFill>
                  <a:schemeClr val="bg1"/>
                </a:solidFill>
                <a:latin typeface="Times New Roman" pitchFamily="18" charset="0"/>
              </a:rPr>
              <a:t>10 But (which </a:t>
            </a:r>
            <a:r>
              <a:rPr lang="en-US" sz="2400" dirty="0" err="1">
                <a:solidFill>
                  <a:schemeClr val="bg1"/>
                </a:solidFill>
                <a:latin typeface="Times New Roman" pitchFamily="18" charset="0"/>
              </a:rPr>
              <a:t>becometh</a:t>
            </a:r>
            <a:r>
              <a:rPr lang="en-US" sz="2400" dirty="0">
                <a:solidFill>
                  <a:schemeClr val="bg1"/>
                </a:solidFill>
                <a:latin typeface="Times New Roman" pitchFamily="18" charset="0"/>
              </a:rPr>
              <a:t> women professing godliness) with good works.                                                                    </a:t>
            </a:r>
            <a:r>
              <a:rPr lang="en-US" sz="2000" i="1" dirty="0">
                <a:solidFill>
                  <a:schemeClr val="bg1"/>
                </a:solidFill>
                <a:latin typeface="Times New Roman" pitchFamily="18" charset="0"/>
              </a:rPr>
              <a:t>KJV</a:t>
            </a:r>
          </a:p>
        </p:txBody>
      </p:sp>
    </p:spTree>
    <p:extLst>
      <p:ext uri="{BB962C8B-B14F-4D97-AF65-F5344CB8AC3E}">
        <p14:creationId xmlns:p14="http://schemas.microsoft.com/office/powerpoint/2010/main" val="362384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799" y="533400"/>
            <a:ext cx="6629401" cy="69185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ts val="5100"/>
              </a:lnSpc>
            </a:pPr>
            <a:r>
              <a:rPr lang="en-US" sz="3600" dirty="0">
                <a:solidFill>
                  <a:prstClr val="white"/>
                </a:solidFill>
                <a:latin typeface="Maiandra GD" pitchFamily="34" charset="0"/>
              </a:rPr>
              <a:t>Good Judgment</a:t>
            </a:r>
          </a:p>
        </p:txBody>
      </p:sp>
      <p:pic>
        <p:nvPicPr>
          <p:cNvPr id="3" name="Picture 2" descr="j0238267"/>
          <p:cNvPicPr>
            <a:picLocks noChangeAspect="1" noChangeArrowheads="1"/>
          </p:cNvPicPr>
          <p:nvPr/>
        </p:nvPicPr>
        <p:blipFill>
          <a:blip r:embed="rId2"/>
          <a:srcRect/>
          <a:stretch>
            <a:fillRect/>
          </a:stretch>
        </p:blipFill>
        <p:spPr>
          <a:xfrm>
            <a:off x="152400" y="-19737"/>
            <a:ext cx="2808288" cy="1658938"/>
          </a:xfrm>
          <a:prstGeom prst="rect">
            <a:avLst/>
          </a:prstGeom>
          <a:noFill/>
        </p:spPr>
      </p:pic>
      <p:sp>
        <p:nvSpPr>
          <p:cNvPr id="4" name="Text Box 3"/>
          <p:cNvSpPr txBox="1">
            <a:spLocks noChangeArrowheads="1"/>
          </p:cNvSpPr>
          <p:nvPr/>
        </p:nvSpPr>
        <p:spPr bwMode="auto">
          <a:xfrm>
            <a:off x="228600" y="1828800"/>
            <a:ext cx="8991600" cy="4524315"/>
          </a:xfrm>
          <a:prstGeom prst="rect">
            <a:avLst/>
          </a:prstGeom>
          <a:noFill/>
          <a:ln w="9525">
            <a:noFill/>
            <a:miter lim="800000"/>
            <a:headEnd/>
            <a:tailEnd/>
          </a:ln>
          <a:effectLst/>
        </p:spPr>
        <p:txBody>
          <a:bodyPr>
            <a:spAutoFit/>
          </a:bodyPr>
          <a:lstStyle/>
          <a:p>
            <a:pPr fontAlgn="base">
              <a:spcBef>
                <a:spcPct val="50000"/>
              </a:spcBef>
              <a:spcAft>
                <a:spcPct val="0"/>
              </a:spcAft>
              <a:buFont typeface="Wingdings" pitchFamily="2" charset="2"/>
              <a:buChar char="ü"/>
              <a:defRPr/>
            </a:pPr>
            <a:r>
              <a:rPr lang="en-US" sz="2400" b="1" dirty="0">
                <a:solidFill>
                  <a:srgbClr val="FFFFFF"/>
                </a:solidFill>
                <a:effectLst>
                  <a:outerShdw blurRad="38100" dist="38100" dir="2700000" algn="tl">
                    <a:srgbClr val="000000"/>
                  </a:outerShdw>
                </a:effectLst>
              </a:rPr>
              <a:t> KJV uses the word “sobriety”; NKJV - “moderation”.</a:t>
            </a:r>
          </a:p>
          <a:p>
            <a:pPr fontAlgn="base">
              <a:spcBef>
                <a:spcPct val="50000"/>
              </a:spcBef>
              <a:spcAft>
                <a:spcPct val="0"/>
              </a:spcAft>
              <a:buFont typeface="Wingdings" pitchFamily="2" charset="2"/>
              <a:buChar char="ü"/>
              <a:defRPr/>
            </a:pPr>
            <a:r>
              <a:rPr lang="en-US" sz="2400" b="1" dirty="0">
                <a:solidFill>
                  <a:srgbClr val="FFFFFF"/>
                </a:solidFill>
                <a:effectLst>
                  <a:outerShdw blurRad="38100" dist="38100" dir="2700000" algn="tl">
                    <a:srgbClr val="000000"/>
                  </a:outerShdw>
                </a:effectLst>
              </a:rPr>
              <a:t> From SOPHROSUNE which means:</a:t>
            </a:r>
          </a:p>
          <a:p>
            <a:pPr lvl="1" fontAlgn="base">
              <a:spcBef>
                <a:spcPct val="50000"/>
              </a:spcBef>
              <a:spcAft>
                <a:spcPct val="0"/>
              </a:spcAft>
              <a:buFont typeface="Wingdings" pitchFamily="2" charset="2"/>
              <a:buChar char="Ø"/>
              <a:defRPr/>
            </a:pPr>
            <a:r>
              <a:rPr lang="en-US" sz="2400" b="1" dirty="0">
                <a:solidFill>
                  <a:srgbClr val="FFFFFF"/>
                </a:solidFill>
                <a:effectLst>
                  <a:outerShdw blurRad="38100" dist="38100" dir="2700000" algn="tl">
                    <a:srgbClr val="000000"/>
                  </a:outerShdw>
                </a:effectLst>
              </a:rPr>
              <a:t>“Soundness of mind... ‘sound judgment’ practically expresses the meaning; ‘it is that habitual inner self- government, with its constant rein on all the passions and desires which would hinder the temptation to these from arising....” (Vines, Vol. IV, pp. 44-45).</a:t>
            </a:r>
          </a:p>
          <a:p>
            <a:pPr lvl="1" fontAlgn="base">
              <a:spcBef>
                <a:spcPct val="50000"/>
              </a:spcBef>
              <a:spcAft>
                <a:spcPct val="0"/>
              </a:spcAft>
              <a:buFont typeface="Wingdings" pitchFamily="2" charset="2"/>
              <a:buChar char="Ø"/>
              <a:defRPr/>
            </a:pPr>
            <a:r>
              <a:rPr lang="en-US" sz="2400" b="1" dirty="0">
                <a:solidFill>
                  <a:srgbClr val="FFFFFF"/>
                </a:solidFill>
                <a:effectLst>
                  <a:outerShdw blurRad="38100" dist="38100" dir="2700000" algn="tl">
                    <a:srgbClr val="000000"/>
                  </a:outerShdw>
                </a:effectLst>
              </a:rPr>
              <a:t>“Soundness of mind, i.e.(lit,) sanity or (fig.) self- control” (</a:t>
            </a:r>
            <a:r>
              <a:rPr lang="en-US" sz="2400" b="1" dirty="0" err="1">
                <a:solidFill>
                  <a:srgbClr val="FFFFFF"/>
                </a:solidFill>
                <a:effectLst>
                  <a:outerShdw blurRad="38100" dist="38100" dir="2700000" algn="tl">
                    <a:srgbClr val="000000"/>
                  </a:outerShdw>
                </a:effectLst>
              </a:rPr>
              <a:t>Strongs</a:t>
            </a:r>
            <a:r>
              <a:rPr lang="en-US" sz="2400" b="1" dirty="0">
                <a:solidFill>
                  <a:srgbClr val="FFFFFF"/>
                </a:solidFill>
                <a:effectLst>
                  <a:outerShdw blurRad="38100" dist="38100" dir="2700000" algn="tl">
                    <a:srgbClr val="000000"/>
                  </a:outerShdw>
                </a:effectLst>
              </a:rPr>
              <a:t>, # 4997).</a:t>
            </a:r>
          </a:p>
          <a:p>
            <a:pPr lvl="1" fontAlgn="base">
              <a:spcBef>
                <a:spcPct val="50000"/>
              </a:spcBef>
              <a:spcAft>
                <a:spcPct val="0"/>
              </a:spcAft>
              <a:buFont typeface="Wingdings" pitchFamily="2" charset="2"/>
              <a:buChar char="Ø"/>
              <a:defRPr/>
            </a:pPr>
            <a:r>
              <a:rPr lang="en-US" sz="2400" b="1" dirty="0">
                <a:solidFill>
                  <a:srgbClr val="FFFFFF"/>
                </a:solidFill>
                <a:effectLst>
                  <a:outerShdw blurRad="38100" dist="38100" dir="2700000" algn="tl">
                    <a:srgbClr val="000000"/>
                  </a:outerShdw>
                </a:effectLst>
              </a:rPr>
              <a:t>Good judgment says: </a:t>
            </a:r>
            <a:r>
              <a:rPr lang="en-US" sz="2400" b="1" i="1" dirty="0">
                <a:solidFill>
                  <a:srgbClr val="FFFF00"/>
                </a:solidFill>
                <a:effectLst>
                  <a:outerShdw blurRad="38100" dist="38100" dir="2700000" algn="tl">
                    <a:srgbClr val="000000"/>
                  </a:outerShdw>
                </a:effectLst>
              </a:rPr>
              <a:t>Don’t show what he shouldn’t see!</a:t>
            </a:r>
          </a:p>
        </p:txBody>
      </p:sp>
    </p:spTree>
    <p:extLst>
      <p:ext uri="{BB962C8B-B14F-4D97-AF65-F5344CB8AC3E}">
        <p14:creationId xmlns:p14="http://schemas.microsoft.com/office/powerpoint/2010/main" val="2875399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381000" y="381000"/>
            <a:ext cx="3200400" cy="5943600"/>
          </a:xfrm>
          <a:prstGeom prst="roundRect">
            <a:avLst>
              <a:gd name="adj" fmla="val 16667"/>
            </a:avLst>
          </a:prstGeom>
          <a:solidFill>
            <a:schemeClr val="tx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srgbClr val="003366"/>
                </a:solidFill>
                <a:effectLst/>
                <a:uLnTx/>
                <a:uFillTx/>
                <a:latin typeface="Comic Sans MS" pitchFamily="66" charset="0"/>
                <a:ea typeface="+mn-ea"/>
                <a:cs typeface="+mn-cs"/>
              </a:rPr>
              <a:t>Ways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srgbClr val="003366"/>
                </a:solidFill>
                <a:effectLst/>
                <a:uLnTx/>
                <a:uFillTx/>
                <a:latin typeface="Comic Sans MS" pitchFamily="66" charset="0"/>
                <a:ea typeface="+mn-ea"/>
                <a:cs typeface="+mn-cs"/>
              </a:rPr>
              <a:t>That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srgbClr val="003366"/>
                </a:solidFill>
                <a:effectLst/>
                <a:uLnTx/>
                <a:uFillTx/>
                <a:latin typeface="Comic Sans MS" pitchFamily="66" charset="0"/>
                <a:ea typeface="+mn-ea"/>
                <a:cs typeface="+mn-cs"/>
              </a:rPr>
              <a:t>One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srgbClr val="003366"/>
                </a:solidFill>
                <a:effectLst/>
                <a:uLnTx/>
                <a:uFillTx/>
                <a:latin typeface="Comic Sans MS" pitchFamily="66" charset="0"/>
                <a:ea typeface="+mn-ea"/>
                <a:cs typeface="+mn-cs"/>
              </a:rPr>
              <a:t>Can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srgbClr val="003366"/>
                </a:solidFill>
                <a:effectLst/>
                <a:uLnTx/>
                <a:uFillTx/>
                <a:latin typeface="Comic Sans MS" pitchFamily="66" charset="0"/>
                <a:ea typeface="+mn-ea"/>
                <a:cs typeface="+mn-cs"/>
              </a:rPr>
              <a:t>Be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srgbClr val="003366"/>
                </a:solidFill>
                <a:effectLst/>
                <a:uLnTx/>
                <a:uFillTx/>
                <a:latin typeface="Comic Sans MS" pitchFamily="66" charset="0"/>
                <a:ea typeface="+mn-ea"/>
                <a:cs typeface="+mn-cs"/>
              </a:rPr>
              <a:t>Immodest</a:t>
            </a:r>
          </a:p>
        </p:txBody>
      </p:sp>
      <p:sp>
        <p:nvSpPr>
          <p:cNvPr id="366595" name="Text Box 3"/>
          <p:cNvSpPr txBox="1">
            <a:spLocks noChangeArrowheads="1"/>
          </p:cNvSpPr>
          <p:nvPr/>
        </p:nvSpPr>
        <p:spPr bwMode="auto">
          <a:xfrm>
            <a:off x="4572000" y="609600"/>
            <a:ext cx="3397250" cy="1901825"/>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Char char="•"/>
              <a:tabLst/>
              <a:defRPr/>
            </a:pPr>
            <a:r>
              <a:rPr kumimoji="0" lang="en-US" sz="4400" b="1" i="0" u="none" strike="noStrike" kern="1200" cap="none" spc="0" normalizeH="0" baseline="0" noProof="0">
                <a:ln>
                  <a:noFill/>
                </a:ln>
                <a:solidFill>
                  <a:srgbClr val="FFCCFF"/>
                </a:solidFill>
                <a:effectLst>
                  <a:outerShdw blurRad="38100" dist="38100" dir="2700000" algn="tl">
                    <a:srgbClr val="000000"/>
                  </a:outerShdw>
                </a:effectLst>
                <a:uLnTx/>
                <a:uFillTx/>
                <a:latin typeface="Comic Sans MS" pitchFamily="66" charset="0"/>
                <a:ea typeface="+mn-ea"/>
                <a:cs typeface="+mn-cs"/>
              </a:rPr>
              <a:t> Too </a:t>
            </a:r>
            <a:r>
              <a:rPr kumimoji="0" lang="en-US" sz="4400" b="1" i="1" u="sng" strike="noStrike" kern="1200" cap="none" spc="0" normalizeH="0" baseline="0" noProof="0">
                <a:ln>
                  <a:noFill/>
                </a:ln>
                <a:solidFill>
                  <a:srgbClr val="FFFF66"/>
                </a:solidFill>
                <a:effectLst>
                  <a:outerShdw blurRad="38100" dist="38100" dir="2700000" algn="tl">
                    <a:srgbClr val="000000"/>
                  </a:outerShdw>
                </a:effectLst>
                <a:uLnTx/>
                <a:uFillTx/>
                <a:latin typeface="Comic Sans MS" pitchFamily="66" charset="0"/>
                <a:ea typeface="+mn-ea"/>
                <a:cs typeface="+mn-cs"/>
              </a:rPr>
              <a:t>Short</a:t>
            </a:r>
          </a:p>
          <a:p>
            <a:pPr marL="0" marR="0" lvl="0" indent="0" algn="l" defTabSz="914400" rtl="0" eaLnBrk="1" fontAlgn="base" latinLnBrk="0" hangingPunct="1">
              <a:lnSpc>
                <a:spcPct val="90000"/>
              </a:lnSpc>
              <a:spcBef>
                <a:spcPct val="0"/>
              </a:spcBef>
              <a:spcAft>
                <a:spcPct val="0"/>
              </a:spcAft>
              <a:buClrTx/>
              <a:buSzTx/>
              <a:buFontTx/>
              <a:buChar char="•"/>
              <a:tabLst/>
              <a:defRPr/>
            </a:pPr>
            <a:endParaRPr kumimoji="0" lang="en-US" sz="4400" b="1" i="0" u="none" strike="noStrike" kern="1200" cap="none" spc="0" normalizeH="0" baseline="0" noProof="0">
              <a:ln>
                <a:noFill/>
              </a:ln>
              <a:solidFill>
                <a:srgbClr val="FFCCFF"/>
              </a:solidFill>
              <a:effectLst>
                <a:outerShdw blurRad="38100" dist="38100" dir="2700000" algn="tl">
                  <a:srgbClr val="000000"/>
                </a:outerShdw>
              </a:effectLst>
              <a:uLnTx/>
              <a:uFillTx/>
              <a:latin typeface="Comic Sans MS" pitchFamily="66" charset="0"/>
              <a:ea typeface="+mn-ea"/>
              <a:cs typeface="+mn-cs"/>
            </a:endParaRPr>
          </a:p>
          <a:p>
            <a:pPr marL="0" marR="0" lvl="0" indent="0" algn="l" defTabSz="914400" rtl="0" eaLnBrk="1" fontAlgn="base" latinLnBrk="0" hangingPunct="1">
              <a:lnSpc>
                <a:spcPct val="90000"/>
              </a:lnSpc>
              <a:spcBef>
                <a:spcPct val="0"/>
              </a:spcBef>
              <a:spcAft>
                <a:spcPct val="0"/>
              </a:spcAft>
              <a:buClrTx/>
              <a:buSzTx/>
              <a:buFontTx/>
              <a:buChar char="•"/>
              <a:tabLst/>
              <a:defRPr/>
            </a:pPr>
            <a:r>
              <a:rPr kumimoji="0" lang="en-US" sz="4400" b="1" i="0" u="none" strike="noStrike" kern="1200" cap="none" spc="0" normalizeH="0" baseline="0" noProof="0">
                <a:ln>
                  <a:noFill/>
                </a:ln>
                <a:solidFill>
                  <a:srgbClr val="FFCCFF"/>
                </a:solidFill>
                <a:effectLst>
                  <a:outerShdw blurRad="38100" dist="38100" dir="2700000" algn="tl">
                    <a:srgbClr val="000000"/>
                  </a:outerShdw>
                </a:effectLst>
                <a:uLnTx/>
                <a:uFillTx/>
                <a:latin typeface="Comic Sans MS" pitchFamily="66" charset="0"/>
                <a:ea typeface="+mn-ea"/>
                <a:cs typeface="+mn-cs"/>
              </a:rPr>
              <a:t> Too </a:t>
            </a:r>
            <a:r>
              <a:rPr kumimoji="0" lang="en-US" sz="4400" b="1" i="1" u="sng" strike="noStrike" kern="1200" cap="none" spc="0" normalizeH="0" baseline="0" noProof="0">
                <a:ln>
                  <a:noFill/>
                </a:ln>
                <a:solidFill>
                  <a:srgbClr val="FFFF66"/>
                </a:solidFill>
                <a:effectLst>
                  <a:outerShdw blurRad="38100" dist="38100" dir="2700000" algn="tl">
                    <a:srgbClr val="000000"/>
                  </a:outerShdw>
                </a:effectLst>
                <a:uLnTx/>
                <a:uFillTx/>
                <a:latin typeface="Comic Sans MS" pitchFamily="66" charset="0"/>
                <a:ea typeface="+mn-ea"/>
                <a:cs typeface="+mn-cs"/>
              </a:rPr>
              <a:t>Tight</a:t>
            </a:r>
          </a:p>
        </p:txBody>
      </p:sp>
    </p:spTree>
    <p:extLst>
      <p:ext uri="{BB962C8B-B14F-4D97-AF65-F5344CB8AC3E}">
        <p14:creationId xmlns:p14="http://schemas.microsoft.com/office/powerpoint/2010/main" val="2102705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animEffect transition="in" filter="wipe(left)">
                                      <p:cBhvr>
                                        <p:cTn id="7" dur="1000"/>
                                        <p:tgtEl>
                                          <p:spTgt spid="366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6595">
                                            <p:txEl>
                                              <p:pRg st="2" end="2"/>
                                            </p:txEl>
                                          </p:spTgt>
                                        </p:tgtEl>
                                        <p:attrNameLst>
                                          <p:attrName>style.visibility</p:attrName>
                                        </p:attrNameLst>
                                      </p:cBhvr>
                                      <p:to>
                                        <p:strVal val="visible"/>
                                      </p:to>
                                    </p:set>
                                    <p:animEffect transition="in" filter="wipe(left)">
                                      <p:cBhvr>
                                        <p:cTn id="12" dur="1000"/>
                                        <p:tgtEl>
                                          <p:spTgt spid="3665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304800" y="1422400"/>
            <a:ext cx="3657600" cy="2540000"/>
          </a:xfrm>
          <a:prstGeom prst="rect">
            <a:avLst/>
          </a:prstGeom>
          <a:solidFill>
            <a:schemeClr val="tx1"/>
          </a:solidFill>
          <a:ln w="9525">
            <a:solidFill>
              <a:srgbClr val="000000"/>
            </a:solid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a:ln>
                  <a:noFill/>
                </a:ln>
                <a:solidFill>
                  <a:srgbClr val="000000"/>
                </a:solidFill>
                <a:effectLst/>
                <a:uLnTx/>
                <a:uFillTx/>
                <a:latin typeface="Times New Roman" pitchFamily="18" charset="0"/>
                <a:ea typeface="+mn-ea"/>
                <a:cs typeface="+mn-cs"/>
              </a:rPr>
              <a:t>1 Tim 2:9-10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sng"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Times New Roman" pitchFamily="18" charset="0"/>
                <a:ea typeface="+mn-ea"/>
                <a:cs typeface="+mn-cs"/>
              </a:rPr>
              <a:t>9 in like manner also, that the women adorn themselves in modest apparel, with propriety and moderation, not with braided hair or gold or pearls or costly clothing, </a:t>
            </a:r>
          </a:p>
        </p:txBody>
      </p:sp>
      <p:sp>
        <p:nvSpPr>
          <p:cNvPr id="37891" name="Text Box 6"/>
          <p:cNvSpPr txBox="1">
            <a:spLocks noChangeArrowheads="1"/>
          </p:cNvSpPr>
          <p:nvPr/>
        </p:nvSpPr>
        <p:spPr bwMode="auto">
          <a:xfrm>
            <a:off x="304800" y="4318000"/>
            <a:ext cx="3657600" cy="1930400"/>
          </a:xfrm>
          <a:prstGeom prst="rect">
            <a:avLst/>
          </a:prstGeom>
          <a:solidFill>
            <a:schemeClr val="tx1"/>
          </a:solidFill>
          <a:ln w="9525">
            <a:solidFill>
              <a:srgbClr val="000000"/>
            </a:solid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a:ln>
                  <a:noFill/>
                </a:ln>
                <a:solidFill>
                  <a:srgbClr val="000000"/>
                </a:solidFill>
                <a:effectLst/>
                <a:uLnTx/>
                <a:uFillTx/>
                <a:latin typeface="Times New Roman" pitchFamily="18" charset="0"/>
                <a:ea typeface="+mn-ea"/>
                <a:cs typeface="+mn-cs"/>
              </a:rPr>
              <a:t>1 Peter 3:3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Times New Roman" pitchFamily="18" charset="0"/>
                <a:ea typeface="+mn-ea"/>
                <a:cs typeface="+mn-cs"/>
              </a:rPr>
              <a:t>3 Do not let your adornment be merely outward--arranging the hair, wearing gold, or putting on </a:t>
            </a:r>
            <a:r>
              <a:rPr kumimoji="0" lang="en-US" sz="2000" b="0" i="1" u="none" strike="noStrike" kern="1200" cap="none" spc="0" normalizeH="0" baseline="0" noProof="0">
                <a:ln>
                  <a:noFill/>
                </a:ln>
                <a:solidFill>
                  <a:srgbClr val="000000"/>
                </a:solidFill>
                <a:effectLst/>
                <a:uLnTx/>
                <a:uFillTx/>
                <a:latin typeface="Times New Roman" pitchFamily="18" charset="0"/>
                <a:ea typeface="+mn-ea"/>
                <a:cs typeface="+mn-cs"/>
              </a:rPr>
              <a:t>fine</a:t>
            </a:r>
            <a:r>
              <a:rPr kumimoji="0" lang="en-US" sz="2000" b="0" i="0" u="none" strike="noStrike" kern="1200" cap="none" spc="0" normalizeH="0" baseline="0" noProof="0">
                <a:ln>
                  <a:noFill/>
                </a:ln>
                <a:solidFill>
                  <a:srgbClr val="000000"/>
                </a:solidFill>
                <a:effectLst/>
                <a:uLnTx/>
                <a:uFillTx/>
                <a:latin typeface="Times New Roman" pitchFamily="18" charset="0"/>
                <a:ea typeface="+mn-ea"/>
                <a:cs typeface="+mn-cs"/>
              </a:rPr>
              <a:t> apparel-- </a:t>
            </a:r>
          </a:p>
        </p:txBody>
      </p:sp>
      <p:sp>
        <p:nvSpPr>
          <p:cNvPr id="367623" name="Text Box 7"/>
          <p:cNvSpPr txBox="1">
            <a:spLocks noChangeArrowheads="1"/>
          </p:cNvSpPr>
          <p:nvPr/>
        </p:nvSpPr>
        <p:spPr bwMode="auto">
          <a:xfrm>
            <a:off x="1841500" y="258763"/>
            <a:ext cx="5510213" cy="579437"/>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mn-ea"/>
                <a:cs typeface="+mn-cs"/>
              </a:rPr>
              <a:t>Costly Clothing / Fine Apparel</a:t>
            </a:r>
          </a:p>
        </p:txBody>
      </p:sp>
      <p:sp>
        <p:nvSpPr>
          <p:cNvPr id="367624" name="Text Box 8"/>
          <p:cNvSpPr txBox="1">
            <a:spLocks noChangeArrowheads="1"/>
          </p:cNvSpPr>
          <p:nvPr/>
        </p:nvSpPr>
        <p:spPr bwMode="auto">
          <a:xfrm>
            <a:off x="4419600" y="1600200"/>
            <a:ext cx="4267200" cy="414972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mn-ea"/>
                <a:cs typeface="+mn-cs"/>
              </a:rPr>
              <a:t>“I see clothes of silk, if clothes they can be called, affording protection neither to the body not to the modesty of the wearer, and which are purchased for enormous sums, from unknown people”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mn-ea"/>
                <a:cs typeface="+mn-cs"/>
              </a:rPr>
              <a:t>(Seneca - 4BC – 64AD)</a:t>
            </a:r>
          </a:p>
        </p:txBody>
      </p:sp>
    </p:spTree>
    <p:extLst>
      <p:ext uri="{BB962C8B-B14F-4D97-AF65-F5344CB8AC3E}">
        <p14:creationId xmlns:p14="http://schemas.microsoft.com/office/powerpoint/2010/main" val="2908499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04800" y="1422400"/>
            <a:ext cx="3657600" cy="2540000"/>
          </a:xfrm>
          <a:prstGeom prst="rect">
            <a:avLst/>
          </a:prstGeom>
          <a:solidFill>
            <a:schemeClr val="tx1"/>
          </a:solidFill>
          <a:ln w="9525">
            <a:solidFill>
              <a:srgbClr val="000000"/>
            </a:solid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a:ln>
                  <a:noFill/>
                </a:ln>
                <a:solidFill>
                  <a:srgbClr val="000000"/>
                </a:solidFill>
                <a:effectLst/>
                <a:uLnTx/>
                <a:uFillTx/>
                <a:latin typeface="Times New Roman" pitchFamily="18" charset="0"/>
                <a:ea typeface="+mn-ea"/>
                <a:cs typeface="+mn-cs"/>
              </a:rPr>
              <a:t>1 Tim 2:9-10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sng"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Times New Roman" pitchFamily="18" charset="0"/>
                <a:ea typeface="+mn-ea"/>
                <a:cs typeface="+mn-cs"/>
              </a:rPr>
              <a:t>9 in like manner also, that the women adorn themselves in modest apparel, with propriety and moderation, not with braided hair or gold or pearls or costly clothing, </a:t>
            </a:r>
          </a:p>
        </p:txBody>
      </p:sp>
      <p:sp>
        <p:nvSpPr>
          <p:cNvPr id="38915" name="Text Box 3"/>
          <p:cNvSpPr txBox="1">
            <a:spLocks noChangeArrowheads="1"/>
          </p:cNvSpPr>
          <p:nvPr/>
        </p:nvSpPr>
        <p:spPr bwMode="auto">
          <a:xfrm>
            <a:off x="304800" y="4318000"/>
            <a:ext cx="3657600" cy="1930400"/>
          </a:xfrm>
          <a:prstGeom prst="rect">
            <a:avLst/>
          </a:prstGeom>
          <a:solidFill>
            <a:schemeClr val="tx1"/>
          </a:solidFill>
          <a:ln w="9525">
            <a:solidFill>
              <a:srgbClr val="000000"/>
            </a:solid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a:ln>
                  <a:noFill/>
                </a:ln>
                <a:solidFill>
                  <a:srgbClr val="000000"/>
                </a:solidFill>
                <a:effectLst/>
                <a:uLnTx/>
                <a:uFillTx/>
                <a:latin typeface="Times New Roman" pitchFamily="18" charset="0"/>
                <a:ea typeface="+mn-ea"/>
                <a:cs typeface="+mn-cs"/>
              </a:rPr>
              <a:t>1 Peter 3:3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Times New Roman" pitchFamily="18" charset="0"/>
                <a:ea typeface="+mn-ea"/>
                <a:cs typeface="+mn-cs"/>
              </a:rPr>
              <a:t>3 Do not let your adornment be merely outward--arranging the hair, wearing gold, or putting on </a:t>
            </a:r>
            <a:r>
              <a:rPr kumimoji="0" lang="en-US" sz="2000" b="0" i="1" u="none" strike="noStrike" kern="1200" cap="none" spc="0" normalizeH="0" baseline="0" noProof="0">
                <a:ln>
                  <a:noFill/>
                </a:ln>
                <a:solidFill>
                  <a:srgbClr val="000000"/>
                </a:solidFill>
                <a:effectLst/>
                <a:uLnTx/>
                <a:uFillTx/>
                <a:latin typeface="Times New Roman" pitchFamily="18" charset="0"/>
                <a:ea typeface="+mn-ea"/>
                <a:cs typeface="+mn-cs"/>
              </a:rPr>
              <a:t>fine</a:t>
            </a:r>
            <a:r>
              <a:rPr kumimoji="0" lang="en-US" sz="2000" b="0" i="0" u="none" strike="noStrike" kern="1200" cap="none" spc="0" normalizeH="0" baseline="0" noProof="0">
                <a:ln>
                  <a:noFill/>
                </a:ln>
                <a:solidFill>
                  <a:srgbClr val="000000"/>
                </a:solidFill>
                <a:effectLst/>
                <a:uLnTx/>
                <a:uFillTx/>
                <a:latin typeface="Times New Roman" pitchFamily="18" charset="0"/>
                <a:ea typeface="+mn-ea"/>
                <a:cs typeface="+mn-cs"/>
              </a:rPr>
              <a:t> apparel-- </a:t>
            </a:r>
          </a:p>
        </p:txBody>
      </p:sp>
      <p:sp>
        <p:nvSpPr>
          <p:cNvPr id="368644" name="Text Box 4"/>
          <p:cNvSpPr txBox="1">
            <a:spLocks noChangeArrowheads="1"/>
          </p:cNvSpPr>
          <p:nvPr/>
        </p:nvSpPr>
        <p:spPr bwMode="auto">
          <a:xfrm>
            <a:off x="1841500" y="258763"/>
            <a:ext cx="5510213" cy="579437"/>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mn-ea"/>
                <a:cs typeface="+mn-cs"/>
              </a:rPr>
              <a:t>Costly Clothing / Fine Apparel</a:t>
            </a:r>
          </a:p>
        </p:txBody>
      </p:sp>
      <p:sp>
        <p:nvSpPr>
          <p:cNvPr id="368645" name="Text Box 5"/>
          <p:cNvSpPr txBox="1">
            <a:spLocks noChangeArrowheads="1"/>
          </p:cNvSpPr>
          <p:nvPr/>
        </p:nvSpPr>
        <p:spPr bwMode="auto">
          <a:xfrm>
            <a:off x="4419600" y="1600200"/>
            <a:ext cx="4267200" cy="457676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mn-ea"/>
                <a:cs typeface="+mn-cs"/>
              </a:rPr>
              <a:t>“For luxurious clothing, which cannot conceal the shape of the body, takes its form more easily, and adhering as it were to the flesh, receives its shape, and marks our the woman’s figure, so that the whole body is visible.”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mn-ea"/>
                <a:cs typeface="+mn-cs"/>
              </a:rPr>
              <a:t>(Clement of Alexandria)</a:t>
            </a:r>
          </a:p>
        </p:txBody>
      </p:sp>
    </p:spTree>
    <p:extLst>
      <p:ext uri="{BB962C8B-B14F-4D97-AF65-F5344CB8AC3E}">
        <p14:creationId xmlns:p14="http://schemas.microsoft.com/office/powerpoint/2010/main" val="335849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381000" y="381000"/>
            <a:ext cx="3200400" cy="5943600"/>
          </a:xfrm>
          <a:prstGeom prst="roundRect">
            <a:avLst>
              <a:gd name="adj" fmla="val 16667"/>
            </a:avLst>
          </a:prstGeom>
          <a:solidFill>
            <a:schemeClr val="tx2"/>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a:ln>
                  <a:noFill/>
                </a:ln>
                <a:solidFill>
                  <a:srgbClr val="003366"/>
                </a:solidFill>
                <a:effectLst/>
                <a:uLnTx/>
                <a:uFillTx/>
                <a:latin typeface="Comic Sans MS" pitchFamily="66" charset="0"/>
                <a:ea typeface="+mn-ea"/>
                <a:cs typeface="+mn-cs"/>
              </a:rPr>
              <a:t>Ways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a:ln>
                  <a:noFill/>
                </a:ln>
                <a:solidFill>
                  <a:srgbClr val="003366"/>
                </a:solidFill>
                <a:effectLst/>
                <a:uLnTx/>
                <a:uFillTx/>
                <a:latin typeface="Comic Sans MS" pitchFamily="66" charset="0"/>
                <a:ea typeface="+mn-ea"/>
                <a:cs typeface="+mn-cs"/>
              </a:rPr>
              <a:t>That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a:ln>
                  <a:noFill/>
                </a:ln>
                <a:solidFill>
                  <a:srgbClr val="003366"/>
                </a:solidFill>
                <a:effectLst/>
                <a:uLnTx/>
                <a:uFillTx/>
                <a:latin typeface="Comic Sans MS" pitchFamily="66" charset="0"/>
                <a:ea typeface="+mn-ea"/>
                <a:cs typeface="+mn-cs"/>
              </a:rPr>
              <a:t>One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a:ln>
                  <a:noFill/>
                </a:ln>
                <a:solidFill>
                  <a:srgbClr val="003366"/>
                </a:solidFill>
                <a:effectLst/>
                <a:uLnTx/>
                <a:uFillTx/>
                <a:latin typeface="Comic Sans MS" pitchFamily="66" charset="0"/>
                <a:ea typeface="+mn-ea"/>
                <a:cs typeface="+mn-cs"/>
              </a:rPr>
              <a:t>Can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a:ln>
                  <a:noFill/>
                </a:ln>
                <a:solidFill>
                  <a:srgbClr val="003366"/>
                </a:solidFill>
                <a:effectLst/>
                <a:uLnTx/>
                <a:uFillTx/>
                <a:latin typeface="Comic Sans MS" pitchFamily="66" charset="0"/>
                <a:ea typeface="+mn-ea"/>
                <a:cs typeface="+mn-cs"/>
              </a:rPr>
              <a:t>Be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a:ln>
                  <a:noFill/>
                </a:ln>
                <a:solidFill>
                  <a:srgbClr val="003366"/>
                </a:solidFill>
                <a:effectLst/>
                <a:uLnTx/>
                <a:uFillTx/>
                <a:latin typeface="Comic Sans MS" pitchFamily="66" charset="0"/>
                <a:ea typeface="+mn-ea"/>
                <a:cs typeface="+mn-cs"/>
              </a:rPr>
              <a:t>Immodest</a:t>
            </a:r>
          </a:p>
        </p:txBody>
      </p:sp>
      <p:sp>
        <p:nvSpPr>
          <p:cNvPr id="355331" name="Text Box 3"/>
          <p:cNvSpPr txBox="1">
            <a:spLocks noChangeArrowheads="1"/>
          </p:cNvSpPr>
          <p:nvPr/>
        </p:nvSpPr>
        <p:spPr bwMode="auto">
          <a:xfrm>
            <a:off x="4572000" y="609600"/>
            <a:ext cx="3397250" cy="5521325"/>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Char char="•"/>
              <a:tabLst/>
              <a:defRPr/>
            </a:pPr>
            <a:r>
              <a:rPr kumimoji="0" lang="en-US" sz="4400" b="1" i="0" u="none" strike="noStrike" kern="1200" cap="none" spc="0" normalizeH="0" baseline="0" noProof="0">
                <a:ln>
                  <a:noFill/>
                </a:ln>
                <a:solidFill>
                  <a:srgbClr val="FFCCFF"/>
                </a:solidFill>
                <a:effectLst>
                  <a:outerShdw blurRad="38100" dist="38100" dir="2700000" algn="tl">
                    <a:srgbClr val="000000"/>
                  </a:outerShdw>
                </a:effectLst>
                <a:uLnTx/>
                <a:uFillTx/>
                <a:latin typeface="Comic Sans MS" pitchFamily="66" charset="0"/>
                <a:ea typeface="+mn-ea"/>
                <a:cs typeface="+mn-cs"/>
              </a:rPr>
              <a:t> Too </a:t>
            </a:r>
            <a:r>
              <a:rPr kumimoji="0" lang="en-US" sz="4400" b="1" i="1" u="sng" strike="noStrike" kern="1200" cap="none" spc="0" normalizeH="0" baseline="0" noProof="0">
                <a:ln>
                  <a:noFill/>
                </a:ln>
                <a:solidFill>
                  <a:srgbClr val="FFFF66"/>
                </a:solidFill>
                <a:effectLst>
                  <a:outerShdw blurRad="38100" dist="38100" dir="2700000" algn="tl">
                    <a:srgbClr val="000000"/>
                  </a:outerShdw>
                </a:effectLst>
                <a:uLnTx/>
                <a:uFillTx/>
                <a:latin typeface="Comic Sans MS" pitchFamily="66" charset="0"/>
                <a:ea typeface="+mn-ea"/>
                <a:cs typeface="+mn-cs"/>
              </a:rPr>
              <a:t>Short</a:t>
            </a:r>
          </a:p>
          <a:p>
            <a:pPr marL="0" marR="0" lvl="0" indent="0" algn="l" defTabSz="914400" rtl="0" eaLnBrk="1" fontAlgn="base" latinLnBrk="0" hangingPunct="1">
              <a:lnSpc>
                <a:spcPct val="90000"/>
              </a:lnSpc>
              <a:spcBef>
                <a:spcPct val="0"/>
              </a:spcBef>
              <a:spcAft>
                <a:spcPct val="0"/>
              </a:spcAft>
              <a:buClrTx/>
              <a:buSzTx/>
              <a:buFontTx/>
              <a:buChar char="•"/>
              <a:tabLst/>
              <a:defRPr/>
            </a:pPr>
            <a:endParaRPr kumimoji="0" lang="en-US" sz="4400" b="1" i="0" u="none" strike="noStrike" kern="1200" cap="none" spc="0" normalizeH="0" baseline="0" noProof="0">
              <a:ln>
                <a:noFill/>
              </a:ln>
              <a:solidFill>
                <a:srgbClr val="FFCCFF"/>
              </a:solidFill>
              <a:effectLst>
                <a:outerShdw blurRad="38100" dist="38100" dir="2700000" algn="tl">
                  <a:srgbClr val="000000"/>
                </a:outerShdw>
              </a:effectLst>
              <a:uLnTx/>
              <a:uFillTx/>
              <a:latin typeface="Comic Sans MS" pitchFamily="66" charset="0"/>
              <a:ea typeface="+mn-ea"/>
              <a:cs typeface="+mn-cs"/>
            </a:endParaRPr>
          </a:p>
          <a:p>
            <a:pPr marL="0" marR="0" lvl="0" indent="0" algn="l" defTabSz="914400" rtl="0" eaLnBrk="1" fontAlgn="base" latinLnBrk="0" hangingPunct="1">
              <a:lnSpc>
                <a:spcPct val="90000"/>
              </a:lnSpc>
              <a:spcBef>
                <a:spcPct val="0"/>
              </a:spcBef>
              <a:spcAft>
                <a:spcPct val="0"/>
              </a:spcAft>
              <a:buClrTx/>
              <a:buSzTx/>
              <a:buFontTx/>
              <a:buChar char="•"/>
              <a:tabLst/>
              <a:defRPr/>
            </a:pPr>
            <a:r>
              <a:rPr kumimoji="0" lang="en-US" sz="4400" b="1" i="0" u="none" strike="noStrike" kern="1200" cap="none" spc="0" normalizeH="0" baseline="0" noProof="0">
                <a:ln>
                  <a:noFill/>
                </a:ln>
                <a:solidFill>
                  <a:srgbClr val="FFCCFF"/>
                </a:solidFill>
                <a:effectLst>
                  <a:outerShdw blurRad="38100" dist="38100" dir="2700000" algn="tl">
                    <a:srgbClr val="000000"/>
                  </a:outerShdw>
                </a:effectLst>
                <a:uLnTx/>
                <a:uFillTx/>
                <a:latin typeface="Comic Sans MS" pitchFamily="66" charset="0"/>
                <a:ea typeface="+mn-ea"/>
                <a:cs typeface="+mn-cs"/>
              </a:rPr>
              <a:t> Too </a:t>
            </a:r>
            <a:r>
              <a:rPr kumimoji="0" lang="en-US" sz="4400" b="1" i="1" u="sng" strike="noStrike" kern="1200" cap="none" spc="0" normalizeH="0" baseline="0" noProof="0">
                <a:ln>
                  <a:noFill/>
                </a:ln>
                <a:solidFill>
                  <a:srgbClr val="FFFF66"/>
                </a:solidFill>
                <a:effectLst>
                  <a:outerShdw blurRad="38100" dist="38100" dir="2700000" algn="tl">
                    <a:srgbClr val="000000"/>
                  </a:outerShdw>
                </a:effectLst>
                <a:uLnTx/>
                <a:uFillTx/>
                <a:latin typeface="Comic Sans MS" pitchFamily="66" charset="0"/>
                <a:ea typeface="+mn-ea"/>
                <a:cs typeface="+mn-cs"/>
              </a:rPr>
              <a:t>Tight</a:t>
            </a:r>
          </a:p>
          <a:p>
            <a:pPr marL="0" marR="0" lvl="0" indent="0" algn="l" defTabSz="914400" rtl="0" eaLnBrk="1" fontAlgn="base" latinLnBrk="0" hangingPunct="1">
              <a:lnSpc>
                <a:spcPct val="90000"/>
              </a:lnSpc>
              <a:spcBef>
                <a:spcPct val="0"/>
              </a:spcBef>
              <a:spcAft>
                <a:spcPct val="0"/>
              </a:spcAft>
              <a:buClrTx/>
              <a:buSzTx/>
              <a:buFontTx/>
              <a:buChar char="•"/>
              <a:tabLst/>
              <a:defRPr/>
            </a:pPr>
            <a:endParaRPr kumimoji="0" lang="en-US" sz="4400" b="1" i="1" u="sng" strike="noStrike" kern="1200" cap="none" spc="0" normalizeH="0" baseline="0" noProof="0">
              <a:ln>
                <a:noFill/>
              </a:ln>
              <a:solidFill>
                <a:srgbClr val="FFFF66"/>
              </a:solidFill>
              <a:effectLst>
                <a:outerShdw blurRad="38100" dist="38100" dir="2700000" algn="tl">
                  <a:srgbClr val="000000"/>
                </a:outerShdw>
              </a:effectLst>
              <a:uLnTx/>
              <a:uFillTx/>
              <a:latin typeface="Comic Sans MS" pitchFamily="66" charset="0"/>
              <a:ea typeface="+mn-ea"/>
              <a:cs typeface="+mn-cs"/>
            </a:endParaRPr>
          </a:p>
          <a:p>
            <a:pPr marL="0" marR="0" lvl="0" indent="0" algn="l" defTabSz="914400" rtl="0" eaLnBrk="1" fontAlgn="base" latinLnBrk="0" hangingPunct="1">
              <a:lnSpc>
                <a:spcPct val="90000"/>
              </a:lnSpc>
              <a:spcBef>
                <a:spcPct val="0"/>
              </a:spcBef>
              <a:spcAft>
                <a:spcPct val="0"/>
              </a:spcAft>
              <a:buClrTx/>
              <a:buSzTx/>
              <a:buFontTx/>
              <a:buChar char="•"/>
              <a:tabLst/>
              <a:defRPr/>
            </a:pPr>
            <a:r>
              <a:rPr kumimoji="0" lang="en-US" sz="4400" b="1" i="0" u="none" strike="noStrike" kern="1200" cap="none" spc="0" normalizeH="0" baseline="0" noProof="0">
                <a:ln>
                  <a:noFill/>
                </a:ln>
                <a:solidFill>
                  <a:srgbClr val="FFCCFF"/>
                </a:solidFill>
                <a:effectLst>
                  <a:outerShdw blurRad="38100" dist="38100" dir="2700000" algn="tl">
                    <a:srgbClr val="000000"/>
                  </a:outerShdw>
                </a:effectLst>
                <a:uLnTx/>
                <a:uFillTx/>
                <a:latin typeface="Comic Sans MS" pitchFamily="66" charset="0"/>
                <a:ea typeface="+mn-ea"/>
                <a:cs typeface="+mn-cs"/>
              </a:rPr>
              <a:t> Too </a:t>
            </a:r>
            <a:r>
              <a:rPr kumimoji="0" lang="en-US" sz="4400" b="1" i="1" u="sng" strike="noStrike" kern="1200" cap="none" spc="0" normalizeH="0" baseline="0" noProof="0">
                <a:ln>
                  <a:noFill/>
                </a:ln>
                <a:solidFill>
                  <a:srgbClr val="FFFF66"/>
                </a:solidFill>
                <a:effectLst>
                  <a:outerShdw blurRad="38100" dist="38100" dir="2700000" algn="tl">
                    <a:srgbClr val="000000"/>
                  </a:outerShdw>
                </a:effectLst>
                <a:uLnTx/>
                <a:uFillTx/>
                <a:latin typeface="Comic Sans MS" pitchFamily="66" charset="0"/>
                <a:ea typeface="+mn-ea"/>
                <a:cs typeface="+mn-cs"/>
              </a:rPr>
              <a:t>Thin</a:t>
            </a:r>
          </a:p>
          <a:p>
            <a:pPr marL="0" marR="0" lvl="0" indent="0" algn="l" defTabSz="914400" rtl="0" eaLnBrk="1" fontAlgn="base" latinLnBrk="0" hangingPunct="1">
              <a:lnSpc>
                <a:spcPct val="90000"/>
              </a:lnSpc>
              <a:spcBef>
                <a:spcPct val="0"/>
              </a:spcBef>
              <a:spcAft>
                <a:spcPct val="0"/>
              </a:spcAft>
              <a:buClrTx/>
              <a:buSzTx/>
              <a:buFontTx/>
              <a:buChar char="•"/>
              <a:tabLst/>
              <a:defRPr/>
            </a:pPr>
            <a:endParaRPr kumimoji="0" lang="en-US" sz="4400" b="1" i="0" u="none" strike="noStrike" kern="1200" cap="none" spc="0" normalizeH="0" baseline="0" noProof="0">
              <a:ln>
                <a:noFill/>
              </a:ln>
              <a:solidFill>
                <a:srgbClr val="FFFF66"/>
              </a:solidFill>
              <a:effectLst>
                <a:outerShdw blurRad="38100" dist="38100" dir="2700000" algn="tl">
                  <a:srgbClr val="000000"/>
                </a:outerShdw>
              </a:effectLst>
              <a:uLnTx/>
              <a:uFillTx/>
              <a:latin typeface="Comic Sans MS" pitchFamily="66" charset="0"/>
              <a:ea typeface="+mn-ea"/>
              <a:cs typeface="+mn-cs"/>
            </a:endParaRPr>
          </a:p>
          <a:p>
            <a:pPr marL="0" marR="0" lvl="0" indent="0" algn="l" defTabSz="914400" rtl="0" eaLnBrk="1" fontAlgn="base" latinLnBrk="0" hangingPunct="1">
              <a:lnSpc>
                <a:spcPct val="90000"/>
              </a:lnSpc>
              <a:spcBef>
                <a:spcPct val="0"/>
              </a:spcBef>
              <a:spcAft>
                <a:spcPct val="0"/>
              </a:spcAft>
              <a:buClrTx/>
              <a:buSzTx/>
              <a:buFontTx/>
              <a:buChar char="•"/>
              <a:tabLst/>
              <a:defRPr/>
            </a:pPr>
            <a:r>
              <a:rPr kumimoji="0" lang="en-US" sz="4400" b="1" i="0" u="none" strike="noStrike" kern="1200" cap="none" spc="0" normalizeH="0" baseline="0" noProof="0">
                <a:ln>
                  <a:noFill/>
                </a:ln>
                <a:solidFill>
                  <a:srgbClr val="FFCCFF"/>
                </a:solidFill>
                <a:effectLst>
                  <a:outerShdw blurRad="38100" dist="38100" dir="2700000" algn="tl">
                    <a:srgbClr val="000000"/>
                  </a:outerShdw>
                </a:effectLst>
                <a:uLnTx/>
                <a:uFillTx/>
                <a:latin typeface="Comic Sans MS" pitchFamily="66" charset="0"/>
                <a:ea typeface="+mn-ea"/>
                <a:cs typeface="+mn-cs"/>
              </a:rPr>
              <a:t> Too </a:t>
            </a:r>
            <a:r>
              <a:rPr kumimoji="0" lang="en-US" sz="4400" b="1" i="1" u="sng" strike="noStrike" kern="1200" cap="none" spc="0" normalizeH="0" baseline="0" noProof="0">
                <a:ln>
                  <a:noFill/>
                </a:ln>
                <a:solidFill>
                  <a:srgbClr val="FFFF66"/>
                </a:solidFill>
                <a:effectLst>
                  <a:outerShdw blurRad="38100" dist="38100" dir="2700000" algn="tl">
                    <a:srgbClr val="000000"/>
                  </a:outerShdw>
                </a:effectLst>
                <a:uLnTx/>
                <a:uFillTx/>
                <a:latin typeface="Comic Sans MS" pitchFamily="66" charset="0"/>
                <a:ea typeface="+mn-ea"/>
                <a:cs typeface="+mn-cs"/>
              </a:rPr>
              <a:t>Low</a:t>
            </a:r>
          </a:p>
          <a:p>
            <a:pPr marL="0" marR="0" lvl="0" indent="0" algn="l" defTabSz="914400" rtl="0" eaLnBrk="1" fontAlgn="base" latinLnBrk="0" hangingPunct="1">
              <a:lnSpc>
                <a:spcPct val="90000"/>
              </a:lnSpc>
              <a:spcBef>
                <a:spcPct val="0"/>
              </a:spcBef>
              <a:spcAft>
                <a:spcPct val="0"/>
              </a:spcAft>
              <a:buClrTx/>
              <a:buSzTx/>
              <a:buFontTx/>
              <a:buChar char="•"/>
              <a:tabLst/>
              <a:defRPr/>
            </a:pPr>
            <a:endParaRPr kumimoji="0" lang="en-US" sz="4400" b="1" i="0" u="none" strike="noStrike" kern="1200" cap="none" spc="0" normalizeH="0" baseline="0" noProof="0">
              <a:ln>
                <a:noFill/>
              </a:ln>
              <a:solidFill>
                <a:srgbClr val="FFFF66"/>
              </a:solidFill>
              <a:effectLst>
                <a:outerShdw blurRad="38100" dist="38100" dir="2700000" algn="tl">
                  <a:srgbClr val="000000"/>
                </a:outerShdw>
              </a:effectLst>
              <a:uLnTx/>
              <a:uFillTx/>
              <a:latin typeface="Comic Sans MS" pitchFamily="66" charset="0"/>
              <a:ea typeface="+mn-ea"/>
              <a:cs typeface="+mn-cs"/>
            </a:endParaRPr>
          </a:p>
          <a:p>
            <a:pPr marL="0" marR="0" lvl="0" indent="0" algn="l" defTabSz="914400" rtl="0" eaLnBrk="1" fontAlgn="base" latinLnBrk="0" hangingPunct="1">
              <a:lnSpc>
                <a:spcPct val="90000"/>
              </a:lnSpc>
              <a:spcBef>
                <a:spcPct val="0"/>
              </a:spcBef>
              <a:spcAft>
                <a:spcPct val="0"/>
              </a:spcAft>
              <a:buClrTx/>
              <a:buSzTx/>
              <a:buFontTx/>
              <a:buChar char="•"/>
              <a:tabLst/>
              <a:defRPr/>
            </a:pPr>
            <a:r>
              <a:rPr kumimoji="0" lang="en-US" sz="4400" b="1" i="0" u="none" strike="noStrike" kern="1200" cap="none" spc="0" normalizeH="0" baseline="0" noProof="0">
                <a:ln>
                  <a:noFill/>
                </a:ln>
                <a:solidFill>
                  <a:srgbClr val="FFCCFF"/>
                </a:solidFill>
                <a:effectLst>
                  <a:outerShdw blurRad="38100" dist="38100" dir="2700000" algn="tl">
                    <a:srgbClr val="000000"/>
                  </a:outerShdw>
                </a:effectLst>
                <a:uLnTx/>
                <a:uFillTx/>
                <a:latin typeface="Comic Sans MS" pitchFamily="66" charset="0"/>
                <a:ea typeface="+mn-ea"/>
                <a:cs typeface="+mn-cs"/>
              </a:rPr>
              <a:t> Too </a:t>
            </a:r>
            <a:r>
              <a:rPr kumimoji="0" lang="en-US" sz="4400" b="1" i="1" u="sng" strike="noStrike" kern="1200" cap="none" spc="0" normalizeH="0" baseline="0" noProof="0">
                <a:ln>
                  <a:noFill/>
                </a:ln>
                <a:solidFill>
                  <a:srgbClr val="FFFF66"/>
                </a:solidFill>
                <a:effectLst>
                  <a:outerShdw blurRad="38100" dist="38100" dir="2700000" algn="tl">
                    <a:srgbClr val="000000"/>
                  </a:outerShdw>
                </a:effectLst>
                <a:uLnTx/>
                <a:uFillTx/>
                <a:latin typeface="Comic Sans MS" pitchFamily="66" charset="0"/>
                <a:ea typeface="+mn-ea"/>
                <a:cs typeface="+mn-cs"/>
              </a:rPr>
              <a:t>Loose</a:t>
            </a:r>
          </a:p>
        </p:txBody>
      </p:sp>
    </p:spTree>
    <p:extLst>
      <p:ext uri="{BB962C8B-B14F-4D97-AF65-F5344CB8AC3E}">
        <p14:creationId xmlns:p14="http://schemas.microsoft.com/office/powerpoint/2010/main" val="1630794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5331">
                                            <p:txEl>
                                              <p:pRg st="6" end="6"/>
                                            </p:txEl>
                                          </p:spTgt>
                                        </p:tgtEl>
                                        <p:attrNameLst>
                                          <p:attrName>style.visibility</p:attrName>
                                        </p:attrNameLst>
                                      </p:cBhvr>
                                      <p:to>
                                        <p:strVal val="visible"/>
                                      </p:to>
                                    </p:set>
                                    <p:animEffect transition="in" filter="wipe(left)">
                                      <p:cBhvr>
                                        <p:cTn id="7" dur="1000"/>
                                        <p:tgtEl>
                                          <p:spTgt spid="355331">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5331">
                                            <p:txEl>
                                              <p:pRg st="8" end="8"/>
                                            </p:txEl>
                                          </p:spTgt>
                                        </p:tgtEl>
                                        <p:attrNameLst>
                                          <p:attrName>style.visibility</p:attrName>
                                        </p:attrNameLst>
                                      </p:cBhvr>
                                      <p:to>
                                        <p:strVal val="visible"/>
                                      </p:to>
                                    </p:set>
                                    <p:animEffect transition="in" filter="wipe(left)">
                                      <p:cBhvr>
                                        <p:cTn id="12" dur="1000"/>
                                        <p:tgtEl>
                                          <p:spTgt spid="3553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7428" y="533400"/>
            <a:ext cx="8534400" cy="584775"/>
          </a:xfrm>
          <a:prstGeom prst="rect">
            <a:avLst/>
          </a:prstGeom>
          <a:noFill/>
        </p:spPr>
        <p:txBody>
          <a:bodyPr wrap="square" rtlCol="0">
            <a:spAutoFit/>
          </a:bodyPr>
          <a:lstStyle/>
          <a:p>
            <a:pPr algn="ctr"/>
            <a:r>
              <a:rPr lang="en-US" sz="3200" u="sng" dirty="0">
                <a:solidFill>
                  <a:srgbClr val="FFFF99"/>
                </a:solidFill>
              </a:rPr>
              <a:t>Possible to dress so as to be “sexually attractive”</a:t>
            </a:r>
          </a:p>
        </p:txBody>
      </p:sp>
      <p:sp>
        <p:nvSpPr>
          <p:cNvPr id="7" name="TextBox 6"/>
          <p:cNvSpPr txBox="1"/>
          <p:nvPr/>
        </p:nvSpPr>
        <p:spPr>
          <a:xfrm>
            <a:off x="1371600" y="1447800"/>
            <a:ext cx="6705600" cy="1261884"/>
          </a:xfrm>
          <a:prstGeom prst="rect">
            <a:avLst/>
          </a:prstGeom>
          <a:solidFill>
            <a:schemeClr val="tx1"/>
          </a:solidFill>
        </p:spPr>
        <p:txBody>
          <a:bodyPr wrap="square" rtlCol="0">
            <a:spAutoFit/>
          </a:bodyPr>
          <a:lstStyle/>
          <a:p>
            <a:pPr algn="ctr"/>
            <a:r>
              <a:rPr lang="en-US" sz="2800" b="1" dirty="0" err="1">
                <a:solidFill>
                  <a:schemeClr val="bg1"/>
                </a:solidFill>
                <a:latin typeface="Times New Roman" pitchFamily="18" charset="0"/>
                <a:cs typeface="Times New Roman" pitchFamily="18" charset="0"/>
              </a:rPr>
              <a:t>Prov</a:t>
            </a:r>
            <a:r>
              <a:rPr lang="en-US" sz="2800" b="1" dirty="0">
                <a:solidFill>
                  <a:schemeClr val="bg1"/>
                </a:solidFill>
                <a:latin typeface="Times New Roman" pitchFamily="18" charset="0"/>
                <a:cs typeface="Times New Roman" pitchFamily="18" charset="0"/>
              </a:rPr>
              <a:t> 7:10</a:t>
            </a:r>
          </a:p>
          <a:p>
            <a:r>
              <a:rPr lang="en-US" sz="2400" dirty="0">
                <a:solidFill>
                  <a:schemeClr val="bg1"/>
                </a:solidFill>
                <a:latin typeface="Times New Roman" pitchFamily="18" charset="0"/>
                <a:cs typeface="Times New Roman" pitchFamily="18" charset="0"/>
              </a:rPr>
              <a:t>“And there a woman met him,</a:t>
            </a:r>
          </a:p>
          <a:p>
            <a:r>
              <a:rPr lang="en-US" sz="2400" dirty="0">
                <a:solidFill>
                  <a:schemeClr val="bg1"/>
                </a:solidFill>
                <a:latin typeface="Times New Roman" pitchFamily="18" charset="0"/>
                <a:cs typeface="Times New Roman" pitchFamily="18" charset="0"/>
              </a:rPr>
              <a:t>With the attire of a harlot, and a crafty heart.” </a:t>
            </a:r>
          </a:p>
        </p:txBody>
      </p:sp>
      <p:sp>
        <p:nvSpPr>
          <p:cNvPr id="8" name="TextBox 7"/>
          <p:cNvSpPr txBox="1"/>
          <p:nvPr/>
        </p:nvSpPr>
        <p:spPr>
          <a:xfrm>
            <a:off x="1371600" y="3048000"/>
            <a:ext cx="6705600" cy="461665"/>
          </a:xfrm>
          <a:prstGeom prst="rect">
            <a:avLst/>
          </a:prstGeom>
          <a:solidFill>
            <a:schemeClr val="tx1"/>
          </a:solidFill>
        </p:spPr>
        <p:txBody>
          <a:bodyPr wrap="square" rtlCol="0">
            <a:spAutoFit/>
          </a:bodyPr>
          <a:lstStyle/>
          <a:p>
            <a:r>
              <a:rPr lang="en-US" sz="2400" dirty="0">
                <a:solidFill>
                  <a:schemeClr val="bg1"/>
                </a:solidFill>
                <a:latin typeface="Times New Roman" pitchFamily="18" charset="0"/>
                <a:cs typeface="Times New Roman" pitchFamily="18" charset="0"/>
              </a:rPr>
              <a:t>“…dressed seductively” (LBP)</a:t>
            </a:r>
          </a:p>
        </p:txBody>
      </p:sp>
      <p:sp>
        <p:nvSpPr>
          <p:cNvPr id="9" name="TextBox 8"/>
          <p:cNvSpPr txBox="1"/>
          <p:nvPr/>
        </p:nvSpPr>
        <p:spPr>
          <a:xfrm>
            <a:off x="533400" y="3810395"/>
            <a:ext cx="8077200" cy="2492990"/>
          </a:xfrm>
          <a:prstGeom prst="rect">
            <a:avLst/>
          </a:prstGeom>
          <a:noFill/>
        </p:spPr>
        <p:txBody>
          <a:bodyPr wrap="square" rtlCol="0">
            <a:spAutoFit/>
          </a:bodyPr>
          <a:lstStyle/>
          <a:p>
            <a:pPr marL="342900" indent="-342900">
              <a:buFont typeface="+mj-lt"/>
              <a:buAutoNum type="arabicPeriod"/>
            </a:pPr>
            <a:r>
              <a:rPr lang="en-US" sz="2800" dirty="0">
                <a:effectLst>
                  <a:outerShdw blurRad="38100" dist="38100" dir="2700000" algn="tl">
                    <a:srgbClr val="000000">
                      <a:alpha val="43137"/>
                    </a:srgbClr>
                  </a:outerShdw>
                </a:effectLst>
              </a:rPr>
              <a:t>Being sexually attractive / attracted is not wrong</a:t>
            </a:r>
          </a:p>
          <a:p>
            <a:pPr marL="800100" lvl="1" indent="-342900">
              <a:buFont typeface="Arial" pitchFamily="34" charset="0"/>
              <a:buChar char="•"/>
            </a:pPr>
            <a:r>
              <a:rPr lang="en-US" sz="2400" i="1" dirty="0">
                <a:effectLst>
                  <a:outerShdw blurRad="38100" dist="38100" dir="2700000" algn="tl">
                    <a:srgbClr val="000000">
                      <a:alpha val="43137"/>
                    </a:srgbClr>
                  </a:outerShdw>
                </a:effectLst>
              </a:rPr>
              <a:t>Prov. 5:15-19</a:t>
            </a:r>
          </a:p>
          <a:p>
            <a:pPr marL="800100" lvl="1" indent="-342900">
              <a:buFont typeface="Arial" pitchFamily="34" charset="0"/>
              <a:buChar char="•"/>
            </a:pPr>
            <a:r>
              <a:rPr lang="en-US" sz="2400" i="1" dirty="0">
                <a:effectLst>
                  <a:outerShdw blurRad="38100" dist="38100" dir="2700000" algn="tl">
                    <a:srgbClr val="000000">
                      <a:alpha val="43137"/>
                    </a:srgbClr>
                  </a:outerShdw>
                </a:effectLst>
              </a:rPr>
              <a:t>1 Cor. 7:9</a:t>
            </a:r>
          </a:p>
          <a:p>
            <a:pPr marL="800100" lvl="1" indent="-342900">
              <a:buFont typeface="Arial" pitchFamily="34" charset="0"/>
              <a:buChar char="•"/>
            </a:pPr>
            <a:r>
              <a:rPr lang="en-US" sz="2400" i="1" dirty="0">
                <a:effectLst>
                  <a:outerShdw blurRad="38100" dist="38100" dir="2700000" algn="tl">
                    <a:srgbClr val="000000">
                      <a:alpha val="43137"/>
                    </a:srgbClr>
                  </a:outerShdw>
                </a:effectLst>
              </a:rPr>
              <a:t>In fact, God made us that way!</a:t>
            </a:r>
          </a:p>
          <a:p>
            <a:pPr marL="457200" indent="-457200">
              <a:buFont typeface="+mj-lt"/>
              <a:buAutoNum type="arabicPeriod"/>
            </a:pPr>
            <a:r>
              <a:rPr lang="en-US" sz="2800" dirty="0">
                <a:effectLst>
                  <a:outerShdw blurRad="38100" dist="38100" dir="2700000" algn="tl">
                    <a:srgbClr val="000000">
                      <a:alpha val="43137"/>
                    </a:srgbClr>
                  </a:outerShdw>
                </a:effectLst>
              </a:rPr>
              <a:t>Being sexually attractive / attracted to anyone other than marriage partner – IS WRONG!</a:t>
            </a:r>
          </a:p>
        </p:txBody>
      </p:sp>
    </p:spTree>
    <p:extLst>
      <p:ext uri="{BB962C8B-B14F-4D97-AF65-F5344CB8AC3E}">
        <p14:creationId xmlns:p14="http://schemas.microsoft.com/office/powerpoint/2010/main" val="4147813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1000"/>
                                        <p:tgtEl>
                                          <p:spTgt spid="9">
                                            <p:txEl>
                                              <p:pRg st="1" end="1"/>
                                            </p:txEl>
                                          </p:spTgt>
                                        </p:tgtEl>
                                      </p:cBhvr>
                                    </p:animEffect>
                                    <p:anim calcmode="lin" valueType="num">
                                      <p:cBhvr>
                                        <p:cTn id="2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1000"/>
                                        <p:tgtEl>
                                          <p:spTgt spid="9">
                                            <p:txEl>
                                              <p:pRg st="2" end="2"/>
                                            </p:txEl>
                                          </p:spTgt>
                                        </p:tgtEl>
                                      </p:cBhvr>
                                    </p:animEffect>
                                    <p:anim calcmode="lin" valueType="num">
                                      <p:cBhvr>
                                        <p:cTn id="3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1000"/>
                                        <p:tgtEl>
                                          <p:spTgt spid="9">
                                            <p:txEl>
                                              <p:pRg st="3" end="3"/>
                                            </p:txEl>
                                          </p:spTgt>
                                        </p:tgtEl>
                                      </p:cBhvr>
                                    </p:animEffect>
                                    <p:anim calcmode="lin" valueType="num">
                                      <p:cBhvr>
                                        <p:cTn id="4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Effect transition="in" filter="fade">
                                      <p:cBhvr>
                                        <p:cTn id="49" dur="1000"/>
                                        <p:tgtEl>
                                          <p:spTgt spid="9">
                                            <p:txEl>
                                              <p:pRg st="4" end="4"/>
                                            </p:txEl>
                                          </p:spTgt>
                                        </p:tgtEl>
                                      </p:cBhvr>
                                    </p:animEffect>
                                    <p:anim calcmode="lin" valueType="num">
                                      <p:cBhvr>
                                        <p:cTn id="5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swim"/>
          <p:cNvPicPr>
            <a:picLocks noChangeAspect="1" noChangeArrowheads="1"/>
          </p:cNvPicPr>
          <p:nvPr/>
        </p:nvPicPr>
        <p:blipFill>
          <a:blip r:embed="rId2"/>
          <a:srcRect/>
          <a:stretch>
            <a:fillRect/>
          </a:stretch>
        </p:blipFill>
        <p:spPr bwMode="auto">
          <a:xfrm>
            <a:off x="4191000" y="304800"/>
            <a:ext cx="1828800" cy="1254125"/>
          </a:xfrm>
          <a:prstGeom prst="rect">
            <a:avLst/>
          </a:prstGeom>
          <a:noFill/>
          <a:ln w="9525">
            <a:noFill/>
            <a:miter lim="800000"/>
            <a:headEnd/>
            <a:tailEnd/>
          </a:ln>
        </p:spPr>
      </p:pic>
      <p:pic>
        <p:nvPicPr>
          <p:cNvPr id="40963" name="Picture 3" descr="j0318780"/>
          <p:cNvPicPr>
            <a:picLocks noChangeAspect="1" noChangeArrowheads="1"/>
          </p:cNvPicPr>
          <p:nvPr/>
        </p:nvPicPr>
        <p:blipFill>
          <a:blip r:embed="rId3"/>
          <a:srcRect/>
          <a:stretch>
            <a:fillRect/>
          </a:stretch>
        </p:blipFill>
        <p:spPr bwMode="auto">
          <a:xfrm>
            <a:off x="0" y="211138"/>
            <a:ext cx="2514600" cy="1693862"/>
          </a:xfrm>
          <a:prstGeom prst="rect">
            <a:avLst/>
          </a:prstGeom>
          <a:noFill/>
          <a:ln w="9525">
            <a:noFill/>
            <a:miter lim="800000"/>
            <a:headEnd/>
            <a:tailEnd/>
          </a:ln>
        </p:spPr>
      </p:pic>
      <p:pic>
        <p:nvPicPr>
          <p:cNvPr id="40964" name="Picture 4" descr="j0186368"/>
          <p:cNvPicPr>
            <a:picLocks noChangeAspect="1" noChangeArrowheads="1"/>
          </p:cNvPicPr>
          <p:nvPr/>
        </p:nvPicPr>
        <p:blipFill>
          <a:blip r:embed="rId4"/>
          <a:srcRect/>
          <a:stretch>
            <a:fillRect/>
          </a:stretch>
        </p:blipFill>
        <p:spPr bwMode="auto">
          <a:xfrm>
            <a:off x="7848600" y="0"/>
            <a:ext cx="1295400" cy="1809750"/>
          </a:xfrm>
          <a:prstGeom prst="rect">
            <a:avLst/>
          </a:prstGeom>
          <a:noFill/>
          <a:ln w="9525">
            <a:noFill/>
            <a:miter lim="800000"/>
            <a:headEnd/>
            <a:tailEnd/>
          </a:ln>
        </p:spPr>
      </p:pic>
      <p:pic>
        <p:nvPicPr>
          <p:cNvPr id="40965" name="Picture 5" descr="j0346845"/>
          <p:cNvPicPr>
            <a:picLocks noChangeAspect="1" noChangeArrowheads="1"/>
          </p:cNvPicPr>
          <p:nvPr/>
        </p:nvPicPr>
        <p:blipFill>
          <a:blip r:embed="rId5"/>
          <a:srcRect/>
          <a:stretch>
            <a:fillRect/>
          </a:stretch>
        </p:blipFill>
        <p:spPr bwMode="auto">
          <a:xfrm>
            <a:off x="6248400" y="0"/>
            <a:ext cx="1547813" cy="1963738"/>
          </a:xfrm>
          <a:prstGeom prst="rect">
            <a:avLst/>
          </a:prstGeom>
          <a:noFill/>
          <a:ln w="9525">
            <a:noFill/>
            <a:miter lim="800000"/>
            <a:headEnd/>
            <a:tailEnd/>
          </a:ln>
        </p:spPr>
      </p:pic>
      <p:pic>
        <p:nvPicPr>
          <p:cNvPr id="40966" name="Picture 6" descr="j0310172"/>
          <p:cNvPicPr>
            <a:picLocks noChangeAspect="1" noChangeArrowheads="1"/>
          </p:cNvPicPr>
          <p:nvPr/>
        </p:nvPicPr>
        <p:blipFill>
          <a:blip r:embed="rId6"/>
          <a:srcRect/>
          <a:stretch>
            <a:fillRect/>
          </a:stretch>
        </p:blipFill>
        <p:spPr bwMode="auto">
          <a:xfrm>
            <a:off x="2362200" y="4191000"/>
            <a:ext cx="1557338" cy="2362200"/>
          </a:xfrm>
          <a:prstGeom prst="rect">
            <a:avLst/>
          </a:prstGeom>
          <a:noFill/>
          <a:ln w="9525">
            <a:noFill/>
            <a:miter lim="800000"/>
            <a:headEnd/>
            <a:tailEnd/>
          </a:ln>
        </p:spPr>
      </p:pic>
      <p:pic>
        <p:nvPicPr>
          <p:cNvPr id="40967" name="Picture 7" descr="j0280860"/>
          <p:cNvPicPr>
            <a:picLocks noChangeAspect="1" noChangeArrowheads="1"/>
          </p:cNvPicPr>
          <p:nvPr/>
        </p:nvPicPr>
        <p:blipFill>
          <a:blip r:embed="rId7"/>
          <a:srcRect/>
          <a:stretch>
            <a:fillRect/>
          </a:stretch>
        </p:blipFill>
        <p:spPr bwMode="auto">
          <a:xfrm>
            <a:off x="2667000" y="0"/>
            <a:ext cx="1390650" cy="1981200"/>
          </a:xfrm>
          <a:prstGeom prst="rect">
            <a:avLst/>
          </a:prstGeom>
          <a:noFill/>
          <a:ln w="9525">
            <a:noFill/>
            <a:miter lim="800000"/>
            <a:headEnd/>
            <a:tailEnd/>
          </a:ln>
        </p:spPr>
      </p:pic>
      <p:sp>
        <p:nvSpPr>
          <p:cNvPr id="356360" name="Rectangle 8"/>
          <p:cNvSpPr>
            <a:spLocks noChangeArrowheads="1"/>
          </p:cNvSpPr>
          <p:nvPr/>
        </p:nvSpPr>
        <p:spPr bwMode="auto">
          <a:xfrm>
            <a:off x="0" y="2057400"/>
            <a:ext cx="9144000" cy="838200"/>
          </a:xfrm>
          <a:prstGeom prst="rect">
            <a:avLst/>
          </a:prstGeom>
          <a:solidFill>
            <a:srgbClr val="000000"/>
          </a:solidFill>
          <a:ln w="9525">
            <a:solidFill>
              <a:srgbClr val="CC66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outerShdw blurRad="38100" dist="38100" dir="2700000" algn="tl">
                    <a:srgbClr val="003366"/>
                  </a:outerShdw>
                </a:effectLst>
                <a:uLnTx/>
                <a:uFillTx/>
                <a:latin typeface="Tahoma" pitchFamily="34" charset="0"/>
                <a:ea typeface="+mn-ea"/>
                <a:cs typeface="+mn-cs"/>
              </a:rPr>
              <a:t>Sports</a:t>
            </a:r>
          </a:p>
        </p:txBody>
      </p:sp>
      <p:pic>
        <p:nvPicPr>
          <p:cNvPr id="40969" name="Picture 9" descr="j0285644"/>
          <p:cNvPicPr>
            <a:picLocks noChangeAspect="1" noChangeArrowheads="1"/>
          </p:cNvPicPr>
          <p:nvPr/>
        </p:nvPicPr>
        <p:blipFill>
          <a:blip r:embed="rId8"/>
          <a:srcRect/>
          <a:stretch>
            <a:fillRect/>
          </a:stretch>
        </p:blipFill>
        <p:spPr bwMode="auto">
          <a:xfrm>
            <a:off x="0" y="4419600"/>
            <a:ext cx="1924050" cy="2133600"/>
          </a:xfrm>
          <a:prstGeom prst="rect">
            <a:avLst/>
          </a:prstGeom>
          <a:noFill/>
          <a:ln w="9525">
            <a:noFill/>
            <a:miter lim="800000"/>
            <a:headEnd/>
            <a:tailEnd/>
          </a:ln>
        </p:spPr>
      </p:pic>
      <p:sp>
        <p:nvSpPr>
          <p:cNvPr id="356362" name="Rectangle 10"/>
          <p:cNvSpPr>
            <a:spLocks noChangeArrowheads="1"/>
          </p:cNvSpPr>
          <p:nvPr/>
        </p:nvSpPr>
        <p:spPr bwMode="auto">
          <a:xfrm>
            <a:off x="0" y="3352800"/>
            <a:ext cx="4267200" cy="838200"/>
          </a:xfrm>
          <a:prstGeom prst="rect">
            <a:avLst/>
          </a:prstGeom>
          <a:solidFill>
            <a:srgbClr val="000000"/>
          </a:solidFill>
          <a:ln w="9525">
            <a:solidFill>
              <a:srgbClr val="CC66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outerShdw blurRad="38100" dist="38100" dir="2700000" algn="tl">
                    <a:srgbClr val="003366"/>
                  </a:outerShdw>
                </a:effectLst>
                <a:uLnTx/>
                <a:uFillTx/>
                <a:latin typeface="Tahoma" pitchFamily="34" charset="0"/>
                <a:ea typeface="+mn-ea"/>
                <a:cs typeface="+mn-cs"/>
              </a:rPr>
              <a:t>Weddings</a:t>
            </a:r>
          </a:p>
        </p:txBody>
      </p:sp>
      <p:sp>
        <p:nvSpPr>
          <p:cNvPr id="356364" name="Rectangle 12"/>
          <p:cNvSpPr>
            <a:spLocks noChangeArrowheads="1"/>
          </p:cNvSpPr>
          <p:nvPr/>
        </p:nvSpPr>
        <p:spPr bwMode="auto">
          <a:xfrm>
            <a:off x="4876800" y="3352800"/>
            <a:ext cx="4267200" cy="838200"/>
          </a:xfrm>
          <a:prstGeom prst="rect">
            <a:avLst/>
          </a:prstGeom>
          <a:solidFill>
            <a:srgbClr val="000000"/>
          </a:solidFill>
          <a:ln w="9525">
            <a:solidFill>
              <a:srgbClr val="CC66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outerShdw blurRad="38100" dist="38100" dir="2700000" algn="tl">
                    <a:srgbClr val="003366"/>
                  </a:outerShdw>
                </a:effectLst>
                <a:uLnTx/>
                <a:uFillTx/>
                <a:latin typeface="Tahoma" pitchFamily="34" charset="0"/>
                <a:ea typeface="+mn-ea"/>
                <a:cs typeface="+mn-cs"/>
              </a:rPr>
              <a:t>Yard Work</a:t>
            </a:r>
          </a:p>
        </p:txBody>
      </p:sp>
      <p:pic>
        <p:nvPicPr>
          <p:cNvPr id="40973" name="Picture 13" descr="j0090205"/>
          <p:cNvPicPr>
            <a:picLocks noChangeAspect="1" noChangeArrowheads="1"/>
          </p:cNvPicPr>
          <p:nvPr/>
        </p:nvPicPr>
        <p:blipFill>
          <a:blip r:embed="rId9"/>
          <a:srcRect/>
          <a:stretch>
            <a:fillRect/>
          </a:stretch>
        </p:blipFill>
        <p:spPr bwMode="auto">
          <a:xfrm>
            <a:off x="7321550" y="4267200"/>
            <a:ext cx="1822450" cy="1828800"/>
          </a:xfrm>
          <a:prstGeom prst="rect">
            <a:avLst/>
          </a:prstGeom>
          <a:noFill/>
          <a:ln w="9525">
            <a:noFill/>
            <a:miter lim="800000"/>
            <a:headEnd/>
            <a:tailEnd/>
          </a:ln>
        </p:spPr>
      </p:pic>
      <p:pic>
        <p:nvPicPr>
          <p:cNvPr id="40974" name="Picture 14" descr="j0239603"/>
          <p:cNvPicPr>
            <a:picLocks noChangeAspect="1" noChangeArrowheads="1"/>
          </p:cNvPicPr>
          <p:nvPr/>
        </p:nvPicPr>
        <p:blipFill>
          <a:blip r:embed="rId10"/>
          <a:srcRect/>
          <a:stretch>
            <a:fillRect/>
          </a:stretch>
        </p:blipFill>
        <p:spPr bwMode="auto">
          <a:xfrm>
            <a:off x="5029200" y="4495800"/>
            <a:ext cx="2133600" cy="2063750"/>
          </a:xfrm>
          <a:prstGeom prst="rect">
            <a:avLst/>
          </a:prstGeom>
          <a:noFill/>
          <a:ln w="9525">
            <a:noFill/>
            <a:miter lim="800000"/>
            <a:headEnd/>
            <a:tailEnd/>
          </a:ln>
        </p:spPr>
      </p:pic>
      <p:sp>
        <p:nvSpPr>
          <p:cNvPr id="356367" name="Rectangle 15"/>
          <p:cNvSpPr>
            <a:spLocks noChangeArrowheads="1"/>
          </p:cNvSpPr>
          <p:nvPr/>
        </p:nvSpPr>
        <p:spPr bwMode="auto">
          <a:xfrm>
            <a:off x="0" y="-609600"/>
            <a:ext cx="9144000" cy="3505200"/>
          </a:xfrm>
          <a:prstGeom prst="rect">
            <a:avLst/>
          </a:prstGeom>
          <a:solidFill>
            <a:srgbClr val="000000"/>
          </a:solidFill>
          <a:ln w="9525">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56368" name="Rectangle 16"/>
          <p:cNvSpPr>
            <a:spLocks noChangeArrowheads="1"/>
          </p:cNvSpPr>
          <p:nvPr/>
        </p:nvSpPr>
        <p:spPr bwMode="auto">
          <a:xfrm>
            <a:off x="0" y="3352800"/>
            <a:ext cx="9144000" cy="3505200"/>
          </a:xfrm>
          <a:prstGeom prst="rect">
            <a:avLst/>
          </a:prstGeom>
          <a:solidFill>
            <a:srgbClr val="000000"/>
          </a:solidFill>
          <a:ln w="9525">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7" name="Text Box 11"/>
          <p:cNvSpPr txBox="1">
            <a:spLocks noChangeArrowheads="1"/>
          </p:cNvSpPr>
          <p:nvPr/>
        </p:nvSpPr>
        <p:spPr bwMode="auto">
          <a:xfrm>
            <a:off x="1828800" y="2932113"/>
            <a:ext cx="6027227" cy="46166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mn-ea"/>
                <a:cs typeface="+mn-cs"/>
              </a:rPr>
              <a:t>Modesty / “Sexually Attractive” Applies:</a:t>
            </a:r>
          </a:p>
        </p:txBody>
      </p:sp>
    </p:spTree>
    <p:extLst>
      <p:ext uri="{BB962C8B-B14F-4D97-AF65-F5344CB8AC3E}">
        <p14:creationId xmlns:p14="http://schemas.microsoft.com/office/powerpoint/2010/main" val="1510479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2000"/>
                                        <p:tgtEl>
                                          <p:spTgt spid="356367"/>
                                        </p:tgtEl>
                                      </p:cBhvr>
                                    </p:animEffect>
                                    <p:set>
                                      <p:cBhvr>
                                        <p:cTn id="7" dur="1" fill="hold">
                                          <p:stCondLst>
                                            <p:cond delay="1999"/>
                                          </p:stCondLst>
                                        </p:cTn>
                                        <p:tgtEl>
                                          <p:spTgt spid="35636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356368"/>
                                        </p:tgtEl>
                                      </p:cBhvr>
                                    </p:animEffect>
                                    <p:set>
                                      <p:cBhvr>
                                        <p:cTn id="12" dur="1" fill="hold">
                                          <p:stCondLst>
                                            <p:cond delay="499"/>
                                          </p:stCondLst>
                                        </p:cTn>
                                        <p:tgtEl>
                                          <p:spTgt spid="3563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7" grpId="0" animBg="1"/>
      <p:bldP spid="35636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j0216011"/>
          <p:cNvPicPr>
            <a:picLocks noChangeAspect="1" noChangeArrowheads="1"/>
          </p:cNvPicPr>
          <p:nvPr/>
        </p:nvPicPr>
        <p:blipFill>
          <a:blip r:embed="rId2"/>
          <a:srcRect/>
          <a:stretch>
            <a:fillRect/>
          </a:stretch>
        </p:blipFill>
        <p:spPr bwMode="auto">
          <a:xfrm>
            <a:off x="2438400" y="-76200"/>
            <a:ext cx="3733800" cy="2514600"/>
          </a:xfrm>
          <a:prstGeom prst="rect">
            <a:avLst/>
          </a:prstGeom>
          <a:noFill/>
          <a:ln w="9525">
            <a:noFill/>
            <a:miter lim="800000"/>
            <a:headEnd/>
            <a:tailEnd/>
          </a:ln>
        </p:spPr>
      </p:pic>
      <p:sp>
        <p:nvSpPr>
          <p:cNvPr id="357379" name="Rectangle 3"/>
          <p:cNvSpPr>
            <a:spLocks noChangeArrowheads="1"/>
          </p:cNvSpPr>
          <p:nvPr/>
        </p:nvSpPr>
        <p:spPr bwMode="auto">
          <a:xfrm>
            <a:off x="0" y="0"/>
            <a:ext cx="4114800" cy="2438400"/>
          </a:xfrm>
          <a:prstGeom prst="rect">
            <a:avLst/>
          </a:prstGeom>
          <a:solidFill>
            <a:srgbClr val="CC6600"/>
          </a:solidFill>
          <a:ln w="9525">
            <a:solidFill>
              <a:srgbClr val="0000FF"/>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0000FF"/>
                </a:solidFill>
                <a:effectLst>
                  <a:outerShdw blurRad="38100" dist="38100" dir="2700000" algn="tl">
                    <a:srgbClr val="000000"/>
                  </a:outerShdw>
                </a:effectLst>
                <a:uLnTx/>
                <a:uFillTx/>
                <a:latin typeface="Comic Sans MS" pitchFamily="66" charset="0"/>
                <a:ea typeface="+mn-ea"/>
                <a:cs typeface="+mn-cs"/>
              </a:rPr>
              <a:t>Modest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Shame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Good Judgment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Godliness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Careful toward Others</a:t>
            </a:r>
          </a:p>
        </p:txBody>
      </p:sp>
      <p:sp>
        <p:nvSpPr>
          <p:cNvPr id="357380" name="Rectangle 4"/>
          <p:cNvSpPr>
            <a:spLocks noChangeArrowheads="1"/>
          </p:cNvSpPr>
          <p:nvPr/>
        </p:nvSpPr>
        <p:spPr bwMode="auto">
          <a:xfrm>
            <a:off x="5029200" y="0"/>
            <a:ext cx="4114800" cy="2438400"/>
          </a:xfrm>
          <a:prstGeom prst="rect">
            <a:avLst/>
          </a:prstGeom>
          <a:solidFill>
            <a:srgbClr val="CC6600"/>
          </a:solidFill>
          <a:ln w="9525">
            <a:solidFill>
              <a:srgbClr val="0000FF"/>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0000FF"/>
                </a:solidFill>
                <a:effectLst>
                  <a:outerShdw blurRad="38100" dist="38100" dir="2700000" algn="tl">
                    <a:srgbClr val="000000"/>
                  </a:outerShdw>
                </a:effectLst>
                <a:uLnTx/>
                <a:uFillTx/>
                <a:latin typeface="Comic Sans MS" pitchFamily="66" charset="0"/>
                <a:ea typeface="+mn-ea"/>
                <a:cs typeface="+mn-cs"/>
              </a:rPr>
              <a:t>Immodest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No Shame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Poor Judgment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Don’t Fear God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mn-cs"/>
              </a:rPr>
              <a:t>May Cause Lust</a:t>
            </a:r>
          </a:p>
        </p:txBody>
      </p:sp>
      <p:sp>
        <p:nvSpPr>
          <p:cNvPr id="357381" name="Text Box 5"/>
          <p:cNvSpPr txBox="1">
            <a:spLocks noChangeArrowheads="1"/>
          </p:cNvSpPr>
          <p:nvPr/>
        </p:nvSpPr>
        <p:spPr bwMode="auto">
          <a:xfrm>
            <a:off x="0" y="2819400"/>
            <a:ext cx="4800600" cy="34671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Swimsuits</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Cheerleading Outfits</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Short Dresses</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Split Dresses</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Tight / Formfitting</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Sun Dresses</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Low-Cut Blouses &amp; Dresses</a:t>
            </a:r>
          </a:p>
        </p:txBody>
      </p:sp>
      <p:sp>
        <p:nvSpPr>
          <p:cNvPr id="357382" name="Text Box 6"/>
          <p:cNvSpPr txBox="1">
            <a:spLocks noChangeArrowheads="1"/>
          </p:cNvSpPr>
          <p:nvPr/>
        </p:nvSpPr>
        <p:spPr bwMode="auto">
          <a:xfrm>
            <a:off x="4343400" y="2743200"/>
            <a:ext cx="4800600" cy="350269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Shorts (reveal the thigh)</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Jogging Shorts</a:t>
            </a:r>
          </a:p>
          <a:p>
            <a:pPr marL="0" marR="0" lvl="0" indent="0" algn="ctr" defTabSz="914400" rtl="0" eaLnBrk="1" fontAlgn="base" latinLnBrk="0" hangingPunct="1">
              <a:lnSpc>
                <a:spcPct val="70000"/>
              </a:lnSpc>
              <a:spcBef>
                <a:spcPct val="50000"/>
              </a:spcBef>
              <a:spcAft>
                <a:spcPct val="0"/>
              </a:spcAft>
              <a:buClrTx/>
              <a:buSzTx/>
              <a:buFontTx/>
              <a:buNone/>
              <a:tabLst/>
              <a:defRPr/>
            </a:pPr>
            <a:r>
              <a:rPr lang="en-US" sz="2800" dirty="0">
                <a:solidFill>
                  <a:srgbClr val="FFFFFF"/>
                </a:solidFill>
                <a:effectLst>
                  <a:outerShdw blurRad="38100" dist="38100" dir="2700000" algn="tl">
                    <a:srgbClr val="000000"/>
                  </a:outerShdw>
                </a:effectLst>
                <a:latin typeface="Arial" charset="0"/>
              </a:rPr>
              <a:t>Leggings / Tights</a:t>
            </a:r>
            <a:endPar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endParaRP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Strapless Dresses</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Swimming Trucks</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See-Through Styles</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Majorette Uniforms</a:t>
            </a:r>
          </a:p>
        </p:txBody>
      </p:sp>
    </p:spTree>
    <p:extLst>
      <p:ext uri="{BB962C8B-B14F-4D97-AF65-F5344CB8AC3E}">
        <p14:creationId xmlns:p14="http://schemas.microsoft.com/office/powerpoint/2010/main" val="3435060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57381">
                                            <p:txEl>
                                              <p:pRg st="0" end="0"/>
                                            </p:txEl>
                                          </p:spTgt>
                                        </p:tgtEl>
                                        <p:attrNameLst>
                                          <p:attrName>style.visibility</p:attrName>
                                        </p:attrNameLst>
                                      </p:cBhvr>
                                      <p:to>
                                        <p:strVal val="visible"/>
                                      </p:to>
                                    </p:set>
                                    <p:anim calcmode="lin" valueType="num">
                                      <p:cBhvr>
                                        <p:cTn id="7" dur="500" fill="hold"/>
                                        <p:tgtEl>
                                          <p:spTgt spid="35738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738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57381">
                                            <p:txEl>
                                              <p:pRg st="1" end="1"/>
                                            </p:txEl>
                                          </p:spTgt>
                                        </p:tgtEl>
                                        <p:attrNameLst>
                                          <p:attrName>style.visibility</p:attrName>
                                        </p:attrNameLst>
                                      </p:cBhvr>
                                      <p:to>
                                        <p:strVal val="visible"/>
                                      </p:to>
                                    </p:set>
                                    <p:anim calcmode="lin" valueType="num">
                                      <p:cBhvr>
                                        <p:cTn id="13" dur="500" fill="hold"/>
                                        <p:tgtEl>
                                          <p:spTgt spid="35738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5738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57381">
                                            <p:txEl>
                                              <p:pRg st="2" end="2"/>
                                            </p:txEl>
                                          </p:spTgt>
                                        </p:tgtEl>
                                        <p:attrNameLst>
                                          <p:attrName>style.visibility</p:attrName>
                                        </p:attrNameLst>
                                      </p:cBhvr>
                                      <p:to>
                                        <p:strVal val="visible"/>
                                      </p:to>
                                    </p:set>
                                    <p:anim calcmode="lin" valueType="num">
                                      <p:cBhvr>
                                        <p:cTn id="19" dur="500" fill="hold"/>
                                        <p:tgtEl>
                                          <p:spTgt spid="35738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5738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57381">
                                            <p:txEl>
                                              <p:pRg st="3" end="3"/>
                                            </p:txEl>
                                          </p:spTgt>
                                        </p:tgtEl>
                                        <p:attrNameLst>
                                          <p:attrName>style.visibility</p:attrName>
                                        </p:attrNameLst>
                                      </p:cBhvr>
                                      <p:to>
                                        <p:strVal val="visible"/>
                                      </p:to>
                                    </p:set>
                                    <p:anim calcmode="lin" valueType="num">
                                      <p:cBhvr>
                                        <p:cTn id="25" dur="500" fill="hold"/>
                                        <p:tgtEl>
                                          <p:spTgt spid="35738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5738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57381">
                                            <p:txEl>
                                              <p:pRg st="4" end="4"/>
                                            </p:txEl>
                                          </p:spTgt>
                                        </p:tgtEl>
                                        <p:attrNameLst>
                                          <p:attrName>style.visibility</p:attrName>
                                        </p:attrNameLst>
                                      </p:cBhvr>
                                      <p:to>
                                        <p:strVal val="visible"/>
                                      </p:to>
                                    </p:set>
                                    <p:anim calcmode="lin" valueType="num">
                                      <p:cBhvr>
                                        <p:cTn id="31" dur="500" fill="hold"/>
                                        <p:tgtEl>
                                          <p:spTgt spid="35738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5738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57381">
                                            <p:txEl>
                                              <p:pRg st="5" end="5"/>
                                            </p:txEl>
                                          </p:spTgt>
                                        </p:tgtEl>
                                        <p:attrNameLst>
                                          <p:attrName>style.visibility</p:attrName>
                                        </p:attrNameLst>
                                      </p:cBhvr>
                                      <p:to>
                                        <p:strVal val="visible"/>
                                      </p:to>
                                    </p:set>
                                    <p:anim calcmode="lin" valueType="num">
                                      <p:cBhvr>
                                        <p:cTn id="37" dur="500" fill="hold"/>
                                        <p:tgtEl>
                                          <p:spTgt spid="35738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5738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57381">
                                            <p:txEl>
                                              <p:pRg st="6" end="6"/>
                                            </p:txEl>
                                          </p:spTgt>
                                        </p:tgtEl>
                                        <p:attrNameLst>
                                          <p:attrName>style.visibility</p:attrName>
                                        </p:attrNameLst>
                                      </p:cBhvr>
                                      <p:to>
                                        <p:strVal val="visible"/>
                                      </p:to>
                                    </p:set>
                                    <p:anim calcmode="lin" valueType="num">
                                      <p:cBhvr>
                                        <p:cTn id="43" dur="500" fill="hold"/>
                                        <p:tgtEl>
                                          <p:spTgt spid="357381">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57381">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357382">
                                            <p:txEl>
                                              <p:pRg st="0" end="0"/>
                                            </p:txEl>
                                          </p:spTgt>
                                        </p:tgtEl>
                                        <p:attrNameLst>
                                          <p:attrName>style.visibility</p:attrName>
                                        </p:attrNameLst>
                                      </p:cBhvr>
                                      <p:to>
                                        <p:strVal val="visible"/>
                                      </p:to>
                                    </p:set>
                                    <p:anim calcmode="lin" valueType="num">
                                      <p:cBhvr>
                                        <p:cTn id="49" dur="500" fill="hold"/>
                                        <p:tgtEl>
                                          <p:spTgt spid="357382">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35738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357382">
                                            <p:txEl>
                                              <p:pRg st="1" end="1"/>
                                            </p:txEl>
                                          </p:spTgt>
                                        </p:tgtEl>
                                        <p:attrNameLst>
                                          <p:attrName>style.visibility</p:attrName>
                                        </p:attrNameLst>
                                      </p:cBhvr>
                                      <p:to>
                                        <p:strVal val="visible"/>
                                      </p:to>
                                    </p:set>
                                    <p:anim calcmode="lin" valueType="num">
                                      <p:cBhvr>
                                        <p:cTn id="55" dur="500" fill="hold"/>
                                        <p:tgtEl>
                                          <p:spTgt spid="357382">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35738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357382">
                                            <p:txEl>
                                              <p:pRg st="2" end="2"/>
                                            </p:txEl>
                                          </p:spTgt>
                                        </p:tgtEl>
                                        <p:attrNameLst>
                                          <p:attrName>style.visibility</p:attrName>
                                        </p:attrNameLst>
                                      </p:cBhvr>
                                      <p:to>
                                        <p:strVal val="visible"/>
                                      </p:to>
                                    </p:set>
                                    <p:anim calcmode="lin" valueType="num">
                                      <p:cBhvr>
                                        <p:cTn id="61" dur="500" fill="hold"/>
                                        <p:tgtEl>
                                          <p:spTgt spid="357382">
                                            <p:txEl>
                                              <p:pRg st="2" end="2"/>
                                            </p:txEl>
                                          </p:spTgt>
                                        </p:tgtEl>
                                        <p:attrNameLst>
                                          <p:attrName>ppt_w</p:attrName>
                                        </p:attrNameLst>
                                      </p:cBhvr>
                                      <p:tavLst>
                                        <p:tav tm="0">
                                          <p:val>
                                            <p:fltVal val="0"/>
                                          </p:val>
                                        </p:tav>
                                        <p:tav tm="100000">
                                          <p:val>
                                            <p:strVal val="#ppt_w"/>
                                          </p:val>
                                        </p:tav>
                                      </p:tavLst>
                                    </p:anim>
                                    <p:anim calcmode="lin" valueType="num">
                                      <p:cBhvr>
                                        <p:cTn id="62" dur="500" fill="hold"/>
                                        <p:tgtEl>
                                          <p:spTgt spid="35738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357382">
                                            <p:txEl>
                                              <p:pRg st="3" end="3"/>
                                            </p:txEl>
                                          </p:spTgt>
                                        </p:tgtEl>
                                        <p:attrNameLst>
                                          <p:attrName>style.visibility</p:attrName>
                                        </p:attrNameLst>
                                      </p:cBhvr>
                                      <p:to>
                                        <p:strVal val="visible"/>
                                      </p:to>
                                    </p:set>
                                    <p:anim calcmode="lin" valueType="num">
                                      <p:cBhvr>
                                        <p:cTn id="67" dur="500" fill="hold"/>
                                        <p:tgtEl>
                                          <p:spTgt spid="357382">
                                            <p:txEl>
                                              <p:pRg st="3" end="3"/>
                                            </p:txEl>
                                          </p:spTgt>
                                        </p:tgtEl>
                                        <p:attrNameLst>
                                          <p:attrName>ppt_w</p:attrName>
                                        </p:attrNameLst>
                                      </p:cBhvr>
                                      <p:tavLst>
                                        <p:tav tm="0">
                                          <p:val>
                                            <p:fltVal val="0"/>
                                          </p:val>
                                        </p:tav>
                                        <p:tav tm="100000">
                                          <p:val>
                                            <p:strVal val="#ppt_w"/>
                                          </p:val>
                                        </p:tav>
                                      </p:tavLst>
                                    </p:anim>
                                    <p:anim calcmode="lin" valueType="num">
                                      <p:cBhvr>
                                        <p:cTn id="68" dur="500" fill="hold"/>
                                        <p:tgtEl>
                                          <p:spTgt spid="35738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357382">
                                            <p:txEl>
                                              <p:pRg st="4" end="4"/>
                                            </p:txEl>
                                          </p:spTgt>
                                        </p:tgtEl>
                                        <p:attrNameLst>
                                          <p:attrName>style.visibility</p:attrName>
                                        </p:attrNameLst>
                                      </p:cBhvr>
                                      <p:to>
                                        <p:strVal val="visible"/>
                                      </p:to>
                                    </p:set>
                                    <p:anim calcmode="lin" valueType="num">
                                      <p:cBhvr>
                                        <p:cTn id="73" dur="500" fill="hold"/>
                                        <p:tgtEl>
                                          <p:spTgt spid="357382">
                                            <p:txEl>
                                              <p:pRg st="4" end="4"/>
                                            </p:txEl>
                                          </p:spTgt>
                                        </p:tgtEl>
                                        <p:attrNameLst>
                                          <p:attrName>ppt_w</p:attrName>
                                        </p:attrNameLst>
                                      </p:cBhvr>
                                      <p:tavLst>
                                        <p:tav tm="0">
                                          <p:val>
                                            <p:fltVal val="0"/>
                                          </p:val>
                                        </p:tav>
                                        <p:tav tm="100000">
                                          <p:val>
                                            <p:strVal val="#ppt_w"/>
                                          </p:val>
                                        </p:tav>
                                      </p:tavLst>
                                    </p:anim>
                                    <p:anim calcmode="lin" valueType="num">
                                      <p:cBhvr>
                                        <p:cTn id="74" dur="500" fill="hold"/>
                                        <p:tgtEl>
                                          <p:spTgt spid="35738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357382">
                                            <p:txEl>
                                              <p:pRg st="5" end="5"/>
                                            </p:txEl>
                                          </p:spTgt>
                                        </p:tgtEl>
                                        <p:attrNameLst>
                                          <p:attrName>style.visibility</p:attrName>
                                        </p:attrNameLst>
                                      </p:cBhvr>
                                      <p:to>
                                        <p:strVal val="visible"/>
                                      </p:to>
                                    </p:set>
                                    <p:anim calcmode="lin" valueType="num">
                                      <p:cBhvr>
                                        <p:cTn id="79" dur="500" fill="hold"/>
                                        <p:tgtEl>
                                          <p:spTgt spid="357382">
                                            <p:txEl>
                                              <p:pRg st="5" end="5"/>
                                            </p:txEl>
                                          </p:spTgt>
                                        </p:tgtEl>
                                        <p:attrNameLst>
                                          <p:attrName>ppt_w</p:attrName>
                                        </p:attrNameLst>
                                      </p:cBhvr>
                                      <p:tavLst>
                                        <p:tav tm="0">
                                          <p:val>
                                            <p:fltVal val="0"/>
                                          </p:val>
                                        </p:tav>
                                        <p:tav tm="100000">
                                          <p:val>
                                            <p:strVal val="#ppt_w"/>
                                          </p:val>
                                        </p:tav>
                                      </p:tavLst>
                                    </p:anim>
                                    <p:anim calcmode="lin" valueType="num">
                                      <p:cBhvr>
                                        <p:cTn id="80" dur="500" fill="hold"/>
                                        <p:tgtEl>
                                          <p:spTgt spid="35738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357382">
                                            <p:txEl>
                                              <p:pRg st="6" end="6"/>
                                            </p:txEl>
                                          </p:spTgt>
                                        </p:tgtEl>
                                        <p:attrNameLst>
                                          <p:attrName>style.visibility</p:attrName>
                                        </p:attrNameLst>
                                      </p:cBhvr>
                                      <p:to>
                                        <p:strVal val="visible"/>
                                      </p:to>
                                    </p:set>
                                    <p:anim calcmode="lin" valueType="num">
                                      <p:cBhvr>
                                        <p:cTn id="85" dur="500" fill="hold"/>
                                        <p:tgtEl>
                                          <p:spTgt spid="357382">
                                            <p:txEl>
                                              <p:pRg st="6" end="6"/>
                                            </p:txEl>
                                          </p:spTgt>
                                        </p:tgtEl>
                                        <p:attrNameLst>
                                          <p:attrName>ppt_w</p:attrName>
                                        </p:attrNameLst>
                                      </p:cBhvr>
                                      <p:tavLst>
                                        <p:tav tm="0">
                                          <p:val>
                                            <p:fltVal val="0"/>
                                          </p:val>
                                        </p:tav>
                                        <p:tav tm="100000">
                                          <p:val>
                                            <p:strVal val="#ppt_w"/>
                                          </p:val>
                                        </p:tav>
                                      </p:tavLst>
                                    </p:anim>
                                    <p:anim calcmode="lin" valueType="num">
                                      <p:cBhvr>
                                        <p:cTn id="86" dur="500" fill="hold"/>
                                        <p:tgtEl>
                                          <p:spTgt spid="357382">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1" grpId="0" build="p"/>
      <p:bldP spid="357382"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AutoShape 4"/>
          <p:cNvSpPr>
            <a:spLocks noChangeArrowheads="1"/>
          </p:cNvSpPr>
          <p:nvPr/>
        </p:nvSpPr>
        <p:spPr bwMode="auto">
          <a:xfrm>
            <a:off x="228600" y="304800"/>
            <a:ext cx="8610600" cy="990600"/>
          </a:xfrm>
          <a:prstGeom prst="octagon">
            <a:avLst>
              <a:gd name="adj" fmla="val 50000"/>
            </a:avLst>
          </a:prstGeom>
          <a:solidFill>
            <a:schemeClr val="tx1"/>
          </a:solidFill>
          <a:ln w="9525">
            <a:solidFill>
              <a:srgbClr val="292929"/>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rgbClr val="292929"/>
                </a:solidFill>
                <a:effectLst/>
                <a:uLnTx/>
                <a:uFillTx/>
                <a:latin typeface="Times New Roman" pitchFamily="18" charset="0"/>
                <a:ea typeface="+mn-ea"/>
                <a:cs typeface="+mn-cs"/>
              </a:rPr>
              <a:t>Application</a:t>
            </a:r>
          </a:p>
        </p:txBody>
      </p:sp>
      <p:sp>
        <p:nvSpPr>
          <p:cNvPr id="365574" name="Rectangle 6"/>
          <p:cNvSpPr>
            <a:spLocks noChangeArrowheads="1"/>
          </p:cNvSpPr>
          <p:nvPr/>
        </p:nvSpPr>
        <p:spPr bwMode="auto">
          <a:xfrm>
            <a:off x="533400" y="1676400"/>
            <a:ext cx="2667000" cy="4419600"/>
          </a:xfrm>
          <a:prstGeom prst="rect">
            <a:avLst/>
          </a:prstGeom>
          <a:solidFill>
            <a:srgbClr val="292929"/>
          </a:solidFill>
          <a:ln w="9525">
            <a:solidFill>
              <a:schemeClr val="hlink"/>
            </a:solidFill>
            <a:miter lim="800000"/>
            <a:headEnd/>
            <a:tailEnd/>
          </a:ln>
          <a:effectLst>
            <a:outerShdw dist="143684"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sng" strike="noStrike" kern="1200" cap="none" spc="0" normalizeH="0" baseline="0" noProof="0">
                <a:ln>
                  <a:noFill/>
                </a:ln>
                <a:solidFill>
                  <a:srgbClr val="FFCC00"/>
                </a:solidFill>
                <a:effectLst/>
                <a:uLnTx/>
                <a:uFillTx/>
                <a:latin typeface="Times New Roman" pitchFamily="18" charset="0"/>
                <a:ea typeface="+mn-ea"/>
                <a:cs typeface="+mn-cs"/>
              </a:rPr>
              <a:t>Not A Lot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sng" strike="noStrike" kern="1200" cap="none" spc="0" normalizeH="0" baseline="0" noProof="0">
                <a:ln>
                  <a:noFill/>
                </a:ln>
                <a:solidFill>
                  <a:srgbClr val="FFCC00"/>
                </a:solidFill>
                <a:effectLst/>
                <a:uLnTx/>
                <a:uFillTx/>
                <a:latin typeface="Times New Roman" pitchFamily="18" charset="0"/>
                <a:ea typeface="+mn-ea"/>
                <a:cs typeface="+mn-cs"/>
              </a:rPr>
              <a:t>of Problem</a:t>
            </a:r>
            <a:r>
              <a:rPr kumimoji="0" lang="en-US" sz="2400" b="0" i="0" u="none" strike="noStrike" kern="1200" cap="none" spc="0" normalizeH="0" baseline="0" noProof="0">
                <a:ln>
                  <a:noFill/>
                </a:ln>
                <a:solidFill>
                  <a:srgbClr val="FFCC00"/>
                </a:solidFill>
                <a:effectLst/>
                <a:uLnTx/>
                <a:uFillTx/>
                <a:latin typeface="Times New Roman" pitchFamily="18"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CC00"/>
              </a:solidFill>
              <a:effectLst/>
              <a:uLnTx/>
              <a:uFillTx/>
              <a:latin typeface="Times New Roman" pitchFamily="18" charset="0"/>
              <a:ea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CC00"/>
                </a:solidFill>
                <a:effectLst/>
                <a:uLnTx/>
                <a:uFillTx/>
                <a:latin typeface="Times New Roman" pitchFamily="18" charset="0"/>
                <a:ea typeface="+mn-ea"/>
                <a:cs typeface="+mn-cs"/>
              </a:rPr>
              <a:t>Short Dresses</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CC00"/>
                </a:solidFill>
                <a:effectLst/>
                <a:uLnTx/>
                <a:uFillTx/>
                <a:latin typeface="Times New Roman" pitchFamily="18" charset="0"/>
                <a:ea typeface="+mn-ea"/>
                <a:cs typeface="+mn-cs"/>
              </a:rPr>
              <a:t>Shorts</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CC00"/>
                </a:solidFill>
                <a:effectLst/>
                <a:uLnTx/>
                <a:uFillTx/>
                <a:latin typeface="Times New Roman" pitchFamily="18" charset="0"/>
                <a:ea typeface="+mn-ea"/>
                <a:cs typeface="+mn-cs"/>
              </a:rPr>
              <a:t>Men w/o shirts</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CC00"/>
                </a:solidFill>
                <a:effectLst/>
                <a:uLnTx/>
                <a:uFillTx/>
                <a:latin typeface="Times New Roman" pitchFamily="18" charset="0"/>
                <a:ea typeface="+mn-ea"/>
                <a:cs typeface="+mn-cs"/>
              </a:rPr>
              <a:t>Bathing suits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CC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CC00"/>
              </a:solidFill>
              <a:effectLst/>
              <a:uLnTx/>
              <a:uFillTx/>
              <a:latin typeface="Times New Roman" pitchFamily="18" charset="0"/>
              <a:ea typeface="+mn-ea"/>
              <a:cs typeface="+mn-cs"/>
            </a:endParaRPr>
          </a:p>
        </p:txBody>
      </p:sp>
      <p:sp>
        <p:nvSpPr>
          <p:cNvPr id="365575" name="Text Box 7"/>
          <p:cNvSpPr txBox="1">
            <a:spLocks noChangeArrowheads="1"/>
          </p:cNvSpPr>
          <p:nvPr/>
        </p:nvSpPr>
        <p:spPr bwMode="auto">
          <a:xfrm>
            <a:off x="2743200" y="685800"/>
            <a:ext cx="1873250" cy="52133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36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mn-ea"/>
                <a:cs typeface="+mn-cs"/>
              </a:rPr>
              <a:t>{</a:t>
            </a:r>
          </a:p>
        </p:txBody>
      </p:sp>
      <p:sp>
        <p:nvSpPr>
          <p:cNvPr id="365576" name="Text Box 8"/>
          <p:cNvSpPr txBox="1">
            <a:spLocks noChangeArrowheads="1"/>
          </p:cNvSpPr>
          <p:nvPr/>
        </p:nvSpPr>
        <p:spPr bwMode="auto">
          <a:xfrm>
            <a:off x="4572000" y="1981200"/>
            <a:ext cx="4419600" cy="3767138"/>
          </a:xfrm>
          <a:prstGeom prst="rect">
            <a:avLst/>
          </a:prstGeom>
          <a:noFill/>
          <a:ln w="9525">
            <a:noFill/>
            <a:miter lim="800000"/>
            <a:headEnd/>
            <a:tailEnd/>
          </a:ln>
          <a:effectLst>
            <a:outerShdw dist="35921" dir="2700000" algn="ctr" rotWithShape="0">
              <a:srgbClr val="000000">
                <a:alpha val="50000"/>
              </a:srgbClr>
            </a:outerShdw>
          </a:effectLst>
        </p:spPr>
        <p:txBody>
          <a:bodyPr>
            <a:spAutoFit/>
          </a:bodyPr>
          <a:lstStyle/>
          <a:p>
            <a:pPr marL="0" marR="0" lvl="0" indent="0" algn="l" defTabSz="914400" rtl="0" eaLnBrk="1" fontAlgn="base" latinLnBrk="0" hangingPunct="1">
              <a:lnSpc>
                <a:spcPct val="80000"/>
              </a:lnSpc>
              <a:spcBef>
                <a:spcPct val="50000"/>
              </a:spcBef>
              <a:spcAft>
                <a:spcPct val="0"/>
              </a:spcAft>
              <a:buClrTx/>
              <a:buSzTx/>
              <a:buFontTx/>
              <a:buChar char="•"/>
              <a:tabLst/>
              <a:defRPr/>
            </a:pPr>
            <a:r>
              <a:rPr kumimoji="0" lang="en-US" sz="2800" b="1" i="0" u="none" strike="noStrike" kern="1200" cap="none" spc="0" normalizeH="0" baseline="0" noProof="0">
                <a:ln>
                  <a:noFill/>
                </a:ln>
                <a:solidFill>
                  <a:srgbClr val="FFFFFF"/>
                </a:solidFill>
                <a:effectLst/>
                <a:uLnTx/>
                <a:uFillTx/>
                <a:latin typeface="Times New Roman" pitchFamily="18" charset="0"/>
                <a:ea typeface="+mn-ea"/>
                <a:cs typeface="+mn-cs"/>
              </a:rPr>
              <a:t> Tight (show body form)</a:t>
            </a:r>
          </a:p>
          <a:p>
            <a:pPr marL="0" marR="0" lvl="0" indent="0" algn="l" defTabSz="914400" rtl="0" eaLnBrk="1" fontAlgn="base" latinLnBrk="0" hangingPunct="1">
              <a:lnSpc>
                <a:spcPct val="80000"/>
              </a:lnSpc>
              <a:spcBef>
                <a:spcPct val="50000"/>
              </a:spcBef>
              <a:spcAft>
                <a:spcPct val="0"/>
              </a:spcAft>
              <a:buClrTx/>
              <a:buSzTx/>
              <a:buFontTx/>
              <a:buChar char="•"/>
              <a:tabLst/>
              <a:defRPr/>
            </a:pPr>
            <a:r>
              <a:rPr kumimoji="0" lang="en-US" sz="2800" b="1" i="0" u="none" strike="noStrike" kern="1200" cap="none" spc="0" normalizeH="0" baseline="0" noProof="0">
                <a:ln>
                  <a:noFill/>
                </a:ln>
                <a:solidFill>
                  <a:srgbClr val="FFFFFF"/>
                </a:solidFill>
                <a:effectLst/>
                <a:uLnTx/>
                <a:uFillTx/>
                <a:latin typeface="Times New Roman" pitchFamily="18" charset="0"/>
                <a:ea typeface="+mn-ea"/>
                <a:cs typeface="+mn-cs"/>
              </a:rPr>
              <a:t> Low cut (in back)</a:t>
            </a:r>
          </a:p>
          <a:p>
            <a:pPr marL="0" marR="0" lvl="0" indent="0" algn="l" defTabSz="914400" rtl="0" eaLnBrk="1" fontAlgn="base" latinLnBrk="0" hangingPunct="1">
              <a:lnSpc>
                <a:spcPct val="80000"/>
              </a:lnSpc>
              <a:spcBef>
                <a:spcPct val="50000"/>
              </a:spcBef>
              <a:spcAft>
                <a:spcPct val="0"/>
              </a:spcAft>
              <a:buClrTx/>
              <a:buSzTx/>
              <a:buFontTx/>
              <a:buChar char="•"/>
              <a:tabLst/>
              <a:defRPr/>
            </a:pPr>
            <a:r>
              <a:rPr kumimoji="0" lang="en-US" sz="2800" b="1" i="0" u="none" strike="noStrike" kern="1200" cap="none" spc="0" normalizeH="0" baseline="0" noProof="0">
                <a:ln>
                  <a:noFill/>
                </a:ln>
                <a:solidFill>
                  <a:srgbClr val="FFFFFF"/>
                </a:solidFill>
                <a:effectLst/>
                <a:uLnTx/>
                <a:uFillTx/>
                <a:latin typeface="Times New Roman" pitchFamily="18" charset="0"/>
                <a:ea typeface="+mn-ea"/>
                <a:cs typeface="+mn-cs"/>
              </a:rPr>
              <a:t> Low cut (shows cleavage)</a:t>
            </a:r>
          </a:p>
          <a:p>
            <a:pPr marL="0" marR="0" lvl="0" indent="0" algn="l" defTabSz="914400" rtl="0" eaLnBrk="1" fontAlgn="base" latinLnBrk="0" hangingPunct="1">
              <a:lnSpc>
                <a:spcPct val="80000"/>
              </a:lnSpc>
              <a:spcBef>
                <a:spcPct val="50000"/>
              </a:spcBef>
              <a:spcAft>
                <a:spcPct val="0"/>
              </a:spcAft>
              <a:buClrTx/>
              <a:buSzTx/>
              <a:buFontTx/>
              <a:buChar char="•"/>
              <a:tabLst/>
              <a:defRPr/>
            </a:pPr>
            <a:r>
              <a:rPr kumimoji="0" lang="en-US" sz="2800" b="1" i="0" u="none" strike="noStrike" kern="1200" cap="none" spc="0" normalizeH="0" baseline="0" noProof="0">
                <a:ln>
                  <a:noFill/>
                </a:ln>
                <a:solidFill>
                  <a:srgbClr val="FFFFFF"/>
                </a:solidFill>
                <a:effectLst/>
                <a:uLnTx/>
                <a:uFillTx/>
                <a:latin typeface="Times New Roman" pitchFamily="18" charset="0"/>
                <a:ea typeface="+mn-ea"/>
                <a:cs typeface="+mn-cs"/>
              </a:rPr>
              <a:t> See-Through (see under..)</a:t>
            </a:r>
          </a:p>
          <a:p>
            <a:pPr marL="0" marR="0" lvl="0" indent="0" algn="l" defTabSz="914400" rtl="0" eaLnBrk="1" fontAlgn="base" latinLnBrk="0" hangingPunct="1">
              <a:lnSpc>
                <a:spcPct val="80000"/>
              </a:lnSpc>
              <a:spcBef>
                <a:spcPct val="50000"/>
              </a:spcBef>
              <a:spcAft>
                <a:spcPct val="0"/>
              </a:spcAft>
              <a:buClrTx/>
              <a:buSzTx/>
              <a:buFontTx/>
              <a:buChar char="•"/>
              <a:tabLst/>
              <a:defRPr/>
            </a:pPr>
            <a:r>
              <a:rPr kumimoji="0" lang="en-US" sz="2800" b="1" i="0" u="none" strike="noStrike" kern="1200" cap="none" spc="0" normalizeH="0" baseline="0" noProof="0">
                <a:ln>
                  <a:noFill/>
                </a:ln>
                <a:solidFill>
                  <a:srgbClr val="FFFFFF"/>
                </a:solidFill>
                <a:effectLst/>
                <a:uLnTx/>
                <a:uFillTx/>
                <a:latin typeface="Times New Roman" pitchFamily="18" charset="0"/>
                <a:ea typeface="+mn-ea"/>
                <a:cs typeface="+mn-cs"/>
              </a:rPr>
              <a:t> Loose (see cleavage)</a:t>
            </a:r>
          </a:p>
          <a:p>
            <a:pPr marL="0" marR="0" lvl="0" indent="0" algn="l" defTabSz="914400" rtl="0" eaLnBrk="1" fontAlgn="base" latinLnBrk="0" hangingPunct="1">
              <a:lnSpc>
                <a:spcPct val="80000"/>
              </a:lnSpc>
              <a:spcBef>
                <a:spcPct val="50000"/>
              </a:spcBef>
              <a:spcAft>
                <a:spcPct val="0"/>
              </a:spcAft>
              <a:buClrTx/>
              <a:buSzTx/>
              <a:buFontTx/>
              <a:buChar char="•"/>
              <a:tabLst/>
              <a:defRPr/>
            </a:pPr>
            <a:r>
              <a:rPr kumimoji="0" lang="en-US" sz="2800" b="1" i="0" u="none" strike="noStrike" kern="1200" cap="none" spc="0" normalizeH="0" baseline="0" noProof="0">
                <a:ln>
                  <a:noFill/>
                </a:ln>
                <a:solidFill>
                  <a:srgbClr val="FFFFFF"/>
                </a:solidFill>
                <a:effectLst/>
                <a:uLnTx/>
                <a:uFillTx/>
                <a:latin typeface="Times New Roman" pitchFamily="18" charset="0"/>
                <a:ea typeface="+mn-ea"/>
                <a:cs typeface="+mn-cs"/>
              </a:rPr>
              <a:t> Sun Dress </a:t>
            </a:r>
            <a:r>
              <a:rPr kumimoji="0" lang="en-US" sz="2400" b="1" i="0" u="none" strike="noStrike" kern="1200" cap="none" spc="0" normalizeH="0" baseline="0" noProof="0">
                <a:ln>
                  <a:noFill/>
                </a:ln>
                <a:solidFill>
                  <a:srgbClr val="FFFFFF"/>
                </a:solidFill>
                <a:effectLst/>
                <a:uLnTx/>
                <a:uFillTx/>
                <a:latin typeface="Times New Roman" pitchFamily="18" charset="0"/>
                <a:ea typeface="+mn-ea"/>
                <a:cs typeface="+mn-cs"/>
              </a:rPr>
              <a:t>(same as low cut)</a:t>
            </a:r>
          </a:p>
          <a:p>
            <a:pPr marL="0" marR="0" lvl="0" indent="0" algn="l" defTabSz="914400" rtl="0" eaLnBrk="1" fontAlgn="base" latinLnBrk="0" hangingPunct="1">
              <a:lnSpc>
                <a:spcPct val="80000"/>
              </a:lnSpc>
              <a:spcBef>
                <a:spcPct val="50000"/>
              </a:spcBef>
              <a:spcAft>
                <a:spcPct val="0"/>
              </a:spcAft>
              <a:buClrTx/>
              <a:buSzTx/>
              <a:buFontTx/>
              <a:buChar char="•"/>
              <a:tabLst/>
              <a:defRPr/>
            </a:pPr>
            <a:r>
              <a:rPr kumimoji="0" lang="en-US" sz="2800" b="1" i="0" u="none" strike="noStrike" kern="1200" cap="none" spc="0" normalizeH="0" baseline="0" noProof="0">
                <a:ln>
                  <a:noFill/>
                </a:ln>
                <a:solidFill>
                  <a:srgbClr val="FFFFFF"/>
                </a:solidFill>
                <a:effectLst/>
                <a:uLnTx/>
                <a:uFillTx/>
                <a:latin typeface="Times New Roman" pitchFamily="18" charset="0"/>
                <a:ea typeface="+mn-ea"/>
                <a:cs typeface="+mn-cs"/>
              </a:rPr>
              <a:t> Midriff shows</a:t>
            </a:r>
          </a:p>
        </p:txBody>
      </p:sp>
      <p:pic>
        <p:nvPicPr>
          <p:cNvPr id="44038" name="Picture 10" descr="rack"/>
          <p:cNvPicPr>
            <a:picLocks noChangeAspect="1" noChangeArrowheads="1"/>
          </p:cNvPicPr>
          <p:nvPr/>
        </p:nvPicPr>
        <p:blipFill>
          <a:blip r:embed="rId2"/>
          <a:srcRect/>
          <a:stretch>
            <a:fillRect/>
          </a:stretch>
        </p:blipFill>
        <p:spPr bwMode="auto">
          <a:xfrm>
            <a:off x="7086600" y="381000"/>
            <a:ext cx="838200" cy="830263"/>
          </a:xfrm>
          <a:prstGeom prst="rect">
            <a:avLst/>
          </a:prstGeom>
          <a:noFill/>
          <a:ln w="28575">
            <a:solidFill>
              <a:srgbClr val="000000"/>
            </a:solidFill>
            <a:miter lim="800000"/>
            <a:headEnd/>
            <a:tailEnd/>
          </a:ln>
        </p:spPr>
      </p:pic>
      <p:pic>
        <p:nvPicPr>
          <p:cNvPr id="44039" name="Picture 11" descr="j0216011"/>
          <p:cNvPicPr>
            <a:picLocks noChangeAspect="1" noChangeArrowheads="1"/>
          </p:cNvPicPr>
          <p:nvPr/>
        </p:nvPicPr>
        <p:blipFill>
          <a:blip r:embed="rId3"/>
          <a:srcRect/>
          <a:stretch>
            <a:fillRect/>
          </a:stretch>
        </p:blipFill>
        <p:spPr bwMode="auto">
          <a:xfrm>
            <a:off x="1066800" y="414338"/>
            <a:ext cx="1066800" cy="765175"/>
          </a:xfrm>
          <a:prstGeom prst="rect">
            <a:avLst/>
          </a:prstGeom>
          <a:noFill/>
          <a:ln w="28575">
            <a:solidFill>
              <a:srgbClr val="000000"/>
            </a:solidFill>
            <a:miter lim="800000"/>
            <a:headEnd/>
            <a:tailEnd/>
          </a:ln>
        </p:spPr>
      </p:pic>
    </p:spTree>
    <p:extLst>
      <p:ext uri="{BB962C8B-B14F-4D97-AF65-F5344CB8AC3E}">
        <p14:creationId xmlns:p14="http://schemas.microsoft.com/office/powerpoint/2010/main" val="4122493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5574"/>
                                        </p:tgtEl>
                                        <p:attrNameLst>
                                          <p:attrName>style.visibility</p:attrName>
                                        </p:attrNameLst>
                                      </p:cBhvr>
                                      <p:to>
                                        <p:strVal val="visible"/>
                                      </p:to>
                                    </p:set>
                                    <p:anim calcmode="lin" valueType="num">
                                      <p:cBhvr>
                                        <p:cTn id="7" dur="1000" fill="hold"/>
                                        <p:tgtEl>
                                          <p:spTgt spid="365574"/>
                                        </p:tgtEl>
                                        <p:attrNameLst>
                                          <p:attrName>ppt_w</p:attrName>
                                        </p:attrNameLst>
                                      </p:cBhvr>
                                      <p:tavLst>
                                        <p:tav tm="0">
                                          <p:val>
                                            <p:fltVal val="0"/>
                                          </p:val>
                                        </p:tav>
                                        <p:tav tm="100000">
                                          <p:val>
                                            <p:strVal val="#ppt_w"/>
                                          </p:val>
                                        </p:tav>
                                      </p:tavLst>
                                    </p:anim>
                                    <p:anim calcmode="lin" valueType="num">
                                      <p:cBhvr>
                                        <p:cTn id="8" dur="1000" fill="hold"/>
                                        <p:tgtEl>
                                          <p:spTgt spid="3655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365575"/>
                                        </p:tgtEl>
                                        <p:attrNameLst>
                                          <p:attrName>style.visibility</p:attrName>
                                        </p:attrNameLst>
                                      </p:cBhvr>
                                      <p:to>
                                        <p:strVal val="visible"/>
                                      </p:to>
                                    </p:set>
                                    <p:animEffect transition="in" filter="fade">
                                      <p:cBhvr>
                                        <p:cTn id="13" dur="1000"/>
                                        <p:tgtEl>
                                          <p:spTgt spid="365575"/>
                                        </p:tgtEl>
                                      </p:cBhvr>
                                    </p:animEffect>
                                    <p:anim calcmode="lin" valueType="num">
                                      <p:cBhvr>
                                        <p:cTn id="14" dur="1000" fill="hold"/>
                                        <p:tgtEl>
                                          <p:spTgt spid="365575"/>
                                        </p:tgtEl>
                                        <p:attrNameLst>
                                          <p:attrName>ppt_x</p:attrName>
                                        </p:attrNameLst>
                                      </p:cBhvr>
                                      <p:tavLst>
                                        <p:tav tm="0">
                                          <p:val>
                                            <p:strVal val="#ppt_x-.1"/>
                                          </p:val>
                                        </p:tav>
                                        <p:tav tm="100000">
                                          <p:val>
                                            <p:strVal val="#ppt_x"/>
                                          </p:val>
                                        </p:tav>
                                      </p:tavLst>
                                    </p:anim>
                                    <p:anim calcmode="lin" valueType="num">
                                      <p:cBhvr>
                                        <p:cTn id="15" dur="1000" fill="hold"/>
                                        <p:tgtEl>
                                          <p:spTgt spid="36557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65576">
                                            <p:txEl>
                                              <p:pRg st="0" end="0"/>
                                            </p:txEl>
                                          </p:spTgt>
                                        </p:tgtEl>
                                        <p:attrNameLst>
                                          <p:attrName>style.visibility</p:attrName>
                                        </p:attrNameLst>
                                      </p:cBhvr>
                                      <p:to>
                                        <p:strVal val="visible"/>
                                      </p:to>
                                    </p:set>
                                    <p:anim calcmode="lin" valueType="num">
                                      <p:cBhvr>
                                        <p:cTn id="20" dur="1000" fill="hold"/>
                                        <p:tgtEl>
                                          <p:spTgt spid="365576">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365576">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36557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65576">
                                            <p:txEl>
                                              <p:pRg st="1" end="1"/>
                                            </p:txEl>
                                          </p:spTgt>
                                        </p:tgtEl>
                                        <p:attrNameLst>
                                          <p:attrName>style.visibility</p:attrName>
                                        </p:attrNameLst>
                                      </p:cBhvr>
                                      <p:to>
                                        <p:strVal val="visible"/>
                                      </p:to>
                                    </p:set>
                                    <p:anim calcmode="lin" valueType="num">
                                      <p:cBhvr>
                                        <p:cTn id="27" dur="1000" fill="hold"/>
                                        <p:tgtEl>
                                          <p:spTgt spid="365576">
                                            <p:txEl>
                                              <p:pRg st="1" end="1"/>
                                            </p:txEl>
                                          </p:spTgt>
                                        </p:tgtEl>
                                        <p:attrNameLst>
                                          <p:attrName>ppt_w</p:attrName>
                                        </p:attrNameLst>
                                      </p:cBhvr>
                                      <p:tavLst>
                                        <p:tav tm="0">
                                          <p:val>
                                            <p:strVal val="#ppt_w*0.70"/>
                                          </p:val>
                                        </p:tav>
                                        <p:tav tm="100000">
                                          <p:val>
                                            <p:strVal val="#ppt_w"/>
                                          </p:val>
                                        </p:tav>
                                      </p:tavLst>
                                    </p:anim>
                                    <p:anim calcmode="lin" valueType="num">
                                      <p:cBhvr>
                                        <p:cTn id="28" dur="1000" fill="hold"/>
                                        <p:tgtEl>
                                          <p:spTgt spid="365576">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36557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65576">
                                            <p:txEl>
                                              <p:pRg st="2" end="2"/>
                                            </p:txEl>
                                          </p:spTgt>
                                        </p:tgtEl>
                                        <p:attrNameLst>
                                          <p:attrName>style.visibility</p:attrName>
                                        </p:attrNameLst>
                                      </p:cBhvr>
                                      <p:to>
                                        <p:strVal val="visible"/>
                                      </p:to>
                                    </p:set>
                                    <p:anim calcmode="lin" valueType="num">
                                      <p:cBhvr>
                                        <p:cTn id="34" dur="1000" fill="hold"/>
                                        <p:tgtEl>
                                          <p:spTgt spid="365576">
                                            <p:txEl>
                                              <p:pRg st="2" end="2"/>
                                            </p:txEl>
                                          </p:spTgt>
                                        </p:tgtEl>
                                        <p:attrNameLst>
                                          <p:attrName>ppt_w</p:attrName>
                                        </p:attrNameLst>
                                      </p:cBhvr>
                                      <p:tavLst>
                                        <p:tav tm="0">
                                          <p:val>
                                            <p:strVal val="#ppt_w*0.70"/>
                                          </p:val>
                                        </p:tav>
                                        <p:tav tm="100000">
                                          <p:val>
                                            <p:strVal val="#ppt_w"/>
                                          </p:val>
                                        </p:tav>
                                      </p:tavLst>
                                    </p:anim>
                                    <p:anim calcmode="lin" valueType="num">
                                      <p:cBhvr>
                                        <p:cTn id="35" dur="1000" fill="hold"/>
                                        <p:tgtEl>
                                          <p:spTgt spid="365576">
                                            <p:txEl>
                                              <p:pRg st="2" end="2"/>
                                            </p:txEl>
                                          </p:spTgt>
                                        </p:tgtEl>
                                        <p:attrNameLst>
                                          <p:attrName>ppt_h</p:attrName>
                                        </p:attrNameLst>
                                      </p:cBhvr>
                                      <p:tavLst>
                                        <p:tav tm="0">
                                          <p:val>
                                            <p:strVal val="#ppt_h"/>
                                          </p:val>
                                        </p:tav>
                                        <p:tav tm="100000">
                                          <p:val>
                                            <p:strVal val="#ppt_h"/>
                                          </p:val>
                                        </p:tav>
                                      </p:tavLst>
                                    </p:anim>
                                    <p:animEffect transition="in" filter="fade">
                                      <p:cBhvr>
                                        <p:cTn id="36" dur="1000"/>
                                        <p:tgtEl>
                                          <p:spTgt spid="36557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365576">
                                            <p:txEl>
                                              <p:pRg st="3" end="3"/>
                                            </p:txEl>
                                          </p:spTgt>
                                        </p:tgtEl>
                                        <p:attrNameLst>
                                          <p:attrName>style.visibility</p:attrName>
                                        </p:attrNameLst>
                                      </p:cBhvr>
                                      <p:to>
                                        <p:strVal val="visible"/>
                                      </p:to>
                                    </p:set>
                                    <p:anim calcmode="lin" valueType="num">
                                      <p:cBhvr>
                                        <p:cTn id="41" dur="1000" fill="hold"/>
                                        <p:tgtEl>
                                          <p:spTgt spid="365576">
                                            <p:txEl>
                                              <p:pRg st="3" end="3"/>
                                            </p:txEl>
                                          </p:spTgt>
                                        </p:tgtEl>
                                        <p:attrNameLst>
                                          <p:attrName>ppt_w</p:attrName>
                                        </p:attrNameLst>
                                      </p:cBhvr>
                                      <p:tavLst>
                                        <p:tav tm="0">
                                          <p:val>
                                            <p:strVal val="#ppt_w*0.70"/>
                                          </p:val>
                                        </p:tav>
                                        <p:tav tm="100000">
                                          <p:val>
                                            <p:strVal val="#ppt_w"/>
                                          </p:val>
                                        </p:tav>
                                      </p:tavLst>
                                    </p:anim>
                                    <p:anim calcmode="lin" valueType="num">
                                      <p:cBhvr>
                                        <p:cTn id="42" dur="1000" fill="hold"/>
                                        <p:tgtEl>
                                          <p:spTgt spid="365576">
                                            <p:txEl>
                                              <p:pRg st="3" end="3"/>
                                            </p:txEl>
                                          </p:spTgt>
                                        </p:tgtEl>
                                        <p:attrNameLst>
                                          <p:attrName>ppt_h</p:attrName>
                                        </p:attrNameLst>
                                      </p:cBhvr>
                                      <p:tavLst>
                                        <p:tav tm="0">
                                          <p:val>
                                            <p:strVal val="#ppt_h"/>
                                          </p:val>
                                        </p:tav>
                                        <p:tav tm="100000">
                                          <p:val>
                                            <p:strVal val="#ppt_h"/>
                                          </p:val>
                                        </p:tav>
                                      </p:tavLst>
                                    </p:anim>
                                    <p:animEffect transition="in" filter="fade">
                                      <p:cBhvr>
                                        <p:cTn id="43" dur="1000"/>
                                        <p:tgtEl>
                                          <p:spTgt spid="36557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365576">
                                            <p:txEl>
                                              <p:pRg st="4" end="4"/>
                                            </p:txEl>
                                          </p:spTgt>
                                        </p:tgtEl>
                                        <p:attrNameLst>
                                          <p:attrName>style.visibility</p:attrName>
                                        </p:attrNameLst>
                                      </p:cBhvr>
                                      <p:to>
                                        <p:strVal val="visible"/>
                                      </p:to>
                                    </p:set>
                                    <p:anim calcmode="lin" valueType="num">
                                      <p:cBhvr>
                                        <p:cTn id="48" dur="1000" fill="hold"/>
                                        <p:tgtEl>
                                          <p:spTgt spid="365576">
                                            <p:txEl>
                                              <p:pRg st="4" end="4"/>
                                            </p:txEl>
                                          </p:spTgt>
                                        </p:tgtEl>
                                        <p:attrNameLst>
                                          <p:attrName>ppt_w</p:attrName>
                                        </p:attrNameLst>
                                      </p:cBhvr>
                                      <p:tavLst>
                                        <p:tav tm="0">
                                          <p:val>
                                            <p:strVal val="#ppt_w*0.70"/>
                                          </p:val>
                                        </p:tav>
                                        <p:tav tm="100000">
                                          <p:val>
                                            <p:strVal val="#ppt_w"/>
                                          </p:val>
                                        </p:tav>
                                      </p:tavLst>
                                    </p:anim>
                                    <p:anim calcmode="lin" valueType="num">
                                      <p:cBhvr>
                                        <p:cTn id="49" dur="1000" fill="hold"/>
                                        <p:tgtEl>
                                          <p:spTgt spid="365576">
                                            <p:txEl>
                                              <p:pRg st="4" end="4"/>
                                            </p:txEl>
                                          </p:spTgt>
                                        </p:tgtEl>
                                        <p:attrNameLst>
                                          <p:attrName>ppt_h</p:attrName>
                                        </p:attrNameLst>
                                      </p:cBhvr>
                                      <p:tavLst>
                                        <p:tav tm="0">
                                          <p:val>
                                            <p:strVal val="#ppt_h"/>
                                          </p:val>
                                        </p:tav>
                                        <p:tav tm="100000">
                                          <p:val>
                                            <p:strVal val="#ppt_h"/>
                                          </p:val>
                                        </p:tav>
                                      </p:tavLst>
                                    </p:anim>
                                    <p:animEffect transition="in" filter="fade">
                                      <p:cBhvr>
                                        <p:cTn id="50" dur="1000"/>
                                        <p:tgtEl>
                                          <p:spTgt spid="36557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365576">
                                            <p:txEl>
                                              <p:pRg st="5" end="5"/>
                                            </p:txEl>
                                          </p:spTgt>
                                        </p:tgtEl>
                                        <p:attrNameLst>
                                          <p:attrName>style.visibility</p:attrName>
                                        </p:attrNameLst>
                                      </p:cBhvr>
                                      <p:to>
                                        <p:strVal val="visible"/>
                                      </p:to>
                                    </p:set>
                                    <p:anim calcmode="lin" valueType="num">
                                      <p:cBhvr>
                                        <p:cTn id="55" dur="1000" fill="hold"/>
                                        <p:tgtEl>
                                          <p:spTgt spid="365576">
                                            <p:txEl>
                                              <p:pRg st="5" end="5"/>
                                            </p:txEl>
                                          </p:spTgt>
                                        </p:tgtEl>
                                        <p:attrNameLst>
                                          <p:attrName>ppt_w</p:attrName>
                                        </p:attrNameLst>
                                      </p:cBhvr>
                                      <p:tavLst>
                                        <p:tav tm="0">
                                          <p:val>
                                            <p:strVal val="#ppt_w*0.70"/>
                                          </p:val>
                                        </p:tav>
                                        <p:tav tm="100000">
                                          <p:val>
                                            <p:strVal val="#ppt_w"/>
                                          </p:val>
                                        </p:tav>
                                      </p:tavLst>
                                    </p:anim>
                                    <p:anim calcmode="lin" valueType="num">
                                      <p:cBhvr>
                                        <p:cTn id="56" dur="1000" fill="hold"/>
                                        <p:tgtEl>
                                          <p:spTgt spid="365576">
                                            <p:txEl>
                                              <p:pRg st="5" end="5"/>
                                            </p:txEl>
                                          </p:spTgt>
                                        </p:tgtEl>
                                        <p:attrNameLst>
                                          <p:attrName>ppt_h</p:attrName>
                                        </p:attrNameLst>
                                      </p:cBhvr>
                                      <p:tavLst>
                                        <p:tav tm="0">
                                          <p:val>
                                            <p:strVal val="#ppt_h"/>
                                          </p:val>
                                        </p:tav>
                                        <p:tav tm="100000">
                                          <p:val>
                                            <p:strVal val="#ppt_h"/>
                                          </p:val>
                                        </p:tav>
                                      </p:tavLst>
                                    </p:anim>
                                    <p:animEffect transition="in" filter="fade">
                                      <p:cBhvr>
                                        <p:cTn id="57" dur="1000"/>
                                        <p:tgtEl>
                                          <p:spTgt spid="36557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365576">
                                            <p:txEl>
                                              <p:pRg st="6" end="6"/>
                                            </p:txEl>
                                          </p:spTgt>
                                        </p:tgtEl>
                                        <p:attrNameLst>
                                          <p:attrName>style.visibility</p:attrName>
                                        </p:attrNameLst>
                                      </p:cBhvr>
                                      <p:to>
                                        <p:strVal val="visible"/>
                                      </p:to>
                                    </p:set>
                                    <p:anim calcmode="lin" valueType="num">
                                      <p:cBhvr>
                                        <p:cTn id="62" dur="1000" fill="hold"/>
                                        <p:tgtEl>
                                          <p:spTgt spid="365576">
                                            <p:txEl>
                                              <p:pRg st="6" end="6"/>
                                            </p:txEl>
                                          </p:spTgt>
                                        </p:tgtEl>
                                        <p:attrNameLst>
                                          <p:attrName>ppt_w</p:attrName>
                                        </p:attrNameLst>
                                      </p:cBhvr>
                                      <p:tavLst>
                                        <p:tav tm="0">
                                          <p:val>
                                            <p:strVal val="#ppt_w*0.70"/>
                                          </p:val>
                                        </p:tav>
                                        <p:tav tm="100000">
                                          <p:val>
                                            <p:strVal val="#ppt_w"/>
                                          </p:val>
                                        </p:tav>
                                      </p:tavLst>
                                    </p:anim>
                                    <p:anim calcmode="lin" valueType="num">
                                      <p:cBhvr>
                                        <p:cTn id="63" dur="1000" fill="hold"/>
                                        <p:tgtEl>
                                          <p:spTgt spid="365576">
                                            <p:txEl>
                                              <p:pRg st="6" end="6"/>
                                            </p:txEl>
                                          </p:spTgt>
                                        </p:tgtEl>
                                        <p:attrNameLst>
                                          <p:attrName>ppt_h</p:attrName>
                                        </p:attrNameLst>
                                      </p:cBhvr>
                                      <p:tavLst>
                                        <p:tav tm="0">
                                          <p:val>
                                            <p:strVal val="#ppt_h"/>
                                          </p:val>
                                        </p:tav>
                                        <p:tav tm="100000">
                                          <p:val>
                                            <p:strVal val="#ppt_h"/>
                                          </p:val>
                                        </p:tav>
                                      </p:tavLst>
                                    </p:anim>
                                    <p:animEffect transition="in" filter="fade">
                                      <p:cBhvr>
                                        <p:cTn id="64" dur="1000"/>
                                        <p:tgtEl>
                                          <p:spTgt spid="3655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4" grpId="0" animBg="1"/>
      <p:bldP spid="365575" grpId="0"/>
      <p:bldP spid="36557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s Vegas Skyline"/>
          <p:cNvPicPr>
            <a:picLocks noChangeAspect="1" noChangeArrowheads="1"/>
          </p:cNvPicPr>
          <p:nvPr/>
        </p:nvPicPr>
        <p:blipFill rotWithShape="1">
          <a:blip r:embed="rId2">
            <a:extLst>
              <a:ext uri="{28A0092B-C50C-407E-A947-70E740481C1C}">
                <a14:useLocalDpi xmlns:a14="http://schemas.microsoft.com/office/drawing/2010/main" val="0"/>
              </a:ext>
            </a:extLst>
          </a:blip>
          <a:srcRect l="34421" t="1735" r="24670" b="-1735"/>
          <a:stretch/>
        </p:blipFill>
        <p:spPr bwMode="auto">
          <a:xfrm>
            <a:off x="381000" y="4267200"/>
            <a:ext cx="150607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62200" y="1981200"/>
            <a:ext cx="6629401" cy="2054409"/>
          </a:xfrm>
          <a:prstGeom prst="rect">
            <a:avLst/>
          </a:prstGeom>
          <a:noFill/>
        </p:spPr>
        <p:txBody>
          <a:bodyPr wrap="square" rtlCol="0">
            <a:spAutoFit/>
          </a:bodyPr>
          <a:lstStyle/>
          <a:p>
            <a:pPr marL="857250" indent="-857250">
              <a:lnSpc>
                <a:spcPts val="5100"/>
              </a:lnSpc>
              <a:buFont typeface="+mj-lt"/>
              <a:buAutoNum type="romanUcPeriod"/>
            </a:pPr>
            <a:r>
              <a:rPr lang="en-US" sz="3600" dirty="0">
                <a:solidFill>
                  <a:schemeClr val="bg2"/>
                </a:solidFill>
                <a:latin typeface="Maiandra GD" pitchFamily="34" charset="0"/>
              </a:rPr>
              <a:t>Simple Principles For Dress</a:t>
            </a:r>
          </a:p>
          <a:p>
            <a:pPr marL="857250" indent="-857250">
              <a:lnSpc>
                <a:spcPts val="5100"/>
              </a:lnSpc>
              <a:buFont typeface="+mj-lt"/>
              <a:buAutoNum type="romanUcPeriod"/>
            </a:pPr>
            <a:r>
              <a:rPr lang="en-US" sz="3600" dirty="0">
                <a:solidFill>
                  <a:prstClr val="white"/>
                </a:solidFill>
                <a:latin typeface="Maiandra GD" pitchFamily="34" charset="0"/>
              </a:rPr>
              <a:t>Possible Your Clothes Could Be Sexually Attractive</a:t>
            </a:r>
          </a:p>
        </p:txBody>
      </p:sp>
      <p:sp>
        <p:nvSpPr>
          <p:cNvPr id="8" name="Rectangle 7"/>
          <p:cNvSpPr/>
          <p:nvPr/>
        </p:nvSpPr>
        <p:spPr>
          <a:xfrm>
            <a:off x="381001" y="381000"/>
            <a:ext cx="8695764" cy="79765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ts val="5500"/>
              </a:lnSpc>
            </a:pPr>
            <a:r>
              <a:rPr lang="en-US" sz="48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rPr>
              <a:t>Sexually Attractive Dress</a:t>
            </a:r>
            <a:endParaRPr lang="en-US" sz="60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endParaRPr>
          </a:p>
        </p:txBody>
      </p:sp>
      <p:pic>
        <p:nvPicPr>
          <p:cNvPr id="11" name="Picture 2" descr="http://www.singleswarehouse.co.uk/warehouselife/wp-content/uploads/2011/09/number.image_.singledatingdiv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528"/>
          <a:stretch/>
        </p:blipFill>
        <p:spPr bwMode="auto">
          <a:xfrm rot="20662344">
            <a:off x="916755" y="1206894"/>
            <a:ext cx="1299883" cy="1893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62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04800"/>
            <a:ext cx="7772400" cy="1400383"/>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startAt="3"/>
            </a:pPr>
            <a:r>
              <a:rPr lang="en-US" sz="3600" dirty="0">
                <a:solidFill>
                  <a:prstClr val="white"/>
                </a:solidFill>
                <a:latin typeface="Maiandra GD" pitchFamily="34" charset="0"/>
              </a:rPr>
              <a:t>Possible Your Clothes Could Be Sexually Attractive</a:t>
            </a:r>
          </a:p>
        </p:txBody>
      </p:sp>
      <p:sp>
        <p:nvSpPr>
          <p:cNvPr id="4" name="TextBox 3"/>
          <p:cNvSpPr txBox="1"/>
          <p:nvPr/>
        </p:nvSpPr>
        <p:spPr>
          <a:xfrm>
            <a:off x="457200" y="1905000"/>
            <a:ext cx="8534400" cy="4955203"/>
          </a:xfrm>
          <a:prstGeom prst="rect">
            <a:avLst/>
          </a:prstGeom>
          <a:noFill/>
        </p:spPr>
        <p:txBody>
          <a:bodyPr wrap="square" rtlCol="0">
            <a:spAutoFit/>
          </a:bodyPr>
          <a:lstStyle/>
          <a:p>
            <a:pPr marL="457200" indent="-457200">
              <a:buFont typeface="+mj-lt"/>
              <a:buAutoNum type="alphaUcPeriod"/>
            </a:pPr>
            <a:r>
              <a:rPr lang="en-US" sz="2800" dirty="0">
                <a:effectLst>
                  <a:outerShdw blurRad="38100" dist="38100" dir="2700000" algn="tl">
                    <a:srgbClr val="000000">
                      <a:alpha val="43137"/>
                    </a:srgbClr>
                  </a:outerShdw>
                </a:effectLst>
              </a:rPr>
              <a:t>Clarify “Sexually Attractive”</a:t>
            </a:r>
          </a:p>
          <a:p>
            <a:pPr marL="971550" lvl="1" indent="-514350">
              <a:buFont typeface="+mj-lt"/>
              <a:buAutoNum type="arabicPeriod"/>
            </a:pPr>
            <a:r>
              <a:rPr lang="en-US" sz="2400" i="1" dirty="0">
                <a:solidFill>
                  <a:srgbClr val="FFFF99"/>
                </a:solidFill>
                <a:effectLst>
                  <a:outerShdw blurRad="38100" dist="38100" dir="2700000" algn="tl">
                    <a:srgbClr val="000000">
                      <a:alpha val="43137"/>
                    </a:srgbClr>
                  </a:outerShdw>
                </a:effectLst>
              </a:rPr>
              <a:t>“Attract” </a:t>
            </a:r>
          </a:p>
          <a:p>
            <a:pPr marL="1428750" lvl="2" indent="-514350">
              <a:buFont typeface="Arial" pitchFamily="34" charset="0"/>
              <a:buChar char="•"/>
            </a:pPr>
            <a:r>
              <a:rPr lang="en-US" sz="2400" dirty="0">
                <a:effectLst>
                  <a:outerShdw blurRad="38100" dist="38100" dir="2700000" algn="tl">
                    <a:srgbClr val="000000">
                      <a:alpha val="43137"/>
                    </a:srgbClr>
                  </a:outerShdw>
                </a:effectLst>
              </a:rPr>
              <a:t>From Latin </a:t>
            </a:r>
            <a:r>
              <a:rPr lang="en-US" sz="2400" i="1" dirty="0">
                <a:effectLst>
                  <a:outerShdw blurRad="38100" dist="38100" dir="2700000" algn="tl">
                    <a:srgbClr val="000000">
                      <a:alpha val="43137"/>
                    </a:srgbClr>
                  </a:outerShdw>
                </a:effectLst>
              </a:rPr>
              <a:t>ad</a:t>
            </a:r>
            <a:r>
              <a:rPr lang="en-US" sz="2400" dirty="0">
                <a:effectLst>
                  <a:outerShdw blurRad="38100" dist="38100" dir="2700000" algn="tl">
                    <a:srgbClr val="000000">
                      <a:alpha val="43137"/>
                    </a:srgbClr>
                  </a:outerShdw>
                </a:effectLst>
              </a:rPr>
              <a:t> (“in the direction of”) + </a:t>
            </a:r>
            <a:r>
              <a:rPr lang="en-US" sz="2400" i="1" dirty="0" err="1">
                <a:effectLst>
                  <a:outerShdw blurRad="38100" dist="38100" dir="2700000" algn="tl">
                    <a:srgbClr val="000000">
                      <a:alpha val="43137"/>
                    </a:srgbClr>
                  </a:outerShdw>
                </a:effectLst>
              </a:rPr>
              <a:t>trahere</a:t>
            </a:r>
            <a:r>
              <a:rPr lang="en-US" sz="2400" dirty="0">
                <a:effectLst>
                  <a:outerShdw blurRad="38100" dist="38100" dir="2700000" algn="tl">
                    <a:srgbClr val="000000">
                      <a:alpha val="43137"/>
                    </a:srgbClr>
                  </a:outerShdw>
                </a:effectLst>
              </a:rPr>
              <a:t> (“to pull”)</a:t>
            </a:r>
          </a:p>
          <a:p>
            <a:pPr marL="1428750" lvl="2" indent="-514350">
              <a:buFont typeface="Arial" pitchFamily="34" charset="0"/>
              <a:buChar char="•"/>
            </a:pPr>
            <a:r>
              <a:rPr lang="en-US" sz="2400" dirty="0">
                <a:effectLst>
                  <a:outerShdw blurRad="38100" dist="38100" dir="2700000" algn="tl">
                    <a:srgbClr val="000000">
                      <a:alpha val="43137"/>
                    </a:srgbClr>
                  </a:outerShdw>
                </a:effectLst>
              </a:rPr>
              <a:t>Attract = draw or pull toward</a:t>
            </a:r>
          </a:p>
          <a:p>
            <a:pPr marL="1428750" lvl="2" indent="-514350">
              <a:buFont typeface="Arial" pitchFamily="34" charset="0"/>
              <a:buChar char="•"/>
            </a:pPr>
            <a:r>
              <a:rPr lang="en-US" sz="2400" dirty="0">
                <a:effectLst>
                  <a:outerShdw blurRad="38100" dist="38100" dir="2700000" algn="tl">
                    <a:srgbClr val="000000">
                      <a:alpha val="43137"/>
                    </a:srgbClr>
                  </a:outerShdw>
                </a:effectLst>
              </a:rPr>
              <a:t>Related words: tractor, traction</a:t>
            </a:r>
          </a:p>
          <a:p>
            <a:pPr marL="971550" lvl="1" indent="-514350">
              <a:buFont typeface="+mj-lt"/>
              <a:buAutoNum type="arabicPeriod"/>
            </a:pPr>
            <a:r>
              <a:rPr lang="en-US" sz="2400" dirty="0">
                <a:solidFill>
                  <a:srgbClr val="FFFF99"/>
                </a:solidFill>
                <a:effectLst>
                  <a:outerShdw blurRad="38100" dist="38100" dir="2700000" algn="tl">
                    <a:srgbClr val="000000">
                      <a:alpha val="43137"/>
                    </a:srgbClr>
                  </a:outerShdw>
                </a:effectLst>
              </a:rPr>
              <a:t>“Attractive”</a:t>
            </a:r>
          </a:p>
          <a:p>
            <a:pPr marL="1428750" lvl="2" indent="-514350">
              <a:buFont typeface="Arial" pitchFamily="34" charset="0"/>
              <a:buChar char="•"/>
            </a:pPr>
            <a:r>
              <a:rPr lang="en-US" sz="2400" dirty="0">
                <a:effectLst>
                  <a:outerShdw blurRad="38100" dist="38100" dir="2700000" algn="tl">
                    <a:srgbClr val="000000">
                      <a:alpha val="43137"/>
                    </a:srgbClr>
                  </a:outerShdw>
                </a:effectLst>
              </a:rPr>
              <a:t>Providing pleasure, arouse interest</a:t>
            </a:r>
          </a:p>
          <a:p>
            <a:pPr marL="1428750" lvl="2" indent="-514350">
              <a:buFont typeface="Arial" pitchFamily="34" charset="0"/>
              <a:buChar char="•"/>
            </a:pPr>
            <a:r>
              <a:rPr lang="en-US" sz="2400" dirty="0">
                <a:effectLst>
                  <a:outerShdw blurRad="38100" dist="38100" dir="2700000" algn="tl">
                    <a:srgbClr val="000000">
                      <a:alpha val="43137"/>
                    </a:srgbClr>
                  </a:outerShdw>
                </a:effectLst>
              </a:rPr>
              <a:t>Having ability to draw or pull</a:t>
            </a:r>
          </a:p>
          <a:p>
            <a:pPr marL="971550" lvl="1" indent="-514350">
              <a:buFont typeface="+mj-lt"/>
              <a:buAutoNum type="arabicPeriod"/>
            </a:pPr>
            <a:r>
              <a:rPr lang="en-US" sz="2400" dirty="0">
                <a:solidFill>
                  <a:srgbClr val="FFFF99"/>
                </a:solidFill>
                <a:effectLst>
                  <a:outerShdw blurRad="38100" dist="38100" dir="2700000" algn="tl">
                    <a:srgbClr val="000000">
                      <a:alpha val="43137"/>
                    </a:srgbClr>
                  </a:outerShdw>
                </a:effectLst>
              </a:rPr>
              <a:t>“Sexually Attractive Clothing” – draws or pulls attention toward one’s body </a:t>
            </a:r>
          </a:p>
          <a:p>
            <a:pPr marL="1428750" lvl="2" indent="-514350">
              <a:buFont typeface="Arial" pitchFamily="34" charset="0"/>
              <a:buChar char="•"/>
            </a:pPr>
            <a:r>
              <a:rPr lang="en-US" sz="2400" dirty="0">
                <a:effectLst>
                  <a:outerShdw blurRad="38100" dist="38100" dir="2700000" algn="tl">
                    <a:srgbClr val="000000">
                      <a:alpha val="43137"/>
                    </a:srgbClr>
                  </a:outerShdw>
                </a:effectLst>
              </a:rPr>
              <a:t>SEXUAL ATTENTION!</a:t>
            </a:r>
          </a:p>
          <a:p>
            <a:pPr marL="1428750" lvl="2" indent="-514350">
              <a:buFont typeface="Arial" pitchFamily="34" charset="0"/>
              <a:buChar char="•"/>
            </a:pPr>
            <a:r>
              <a:rPr lang="en-US" sz="2400" dirty="0">
                <a:effectLst>
                  <a:outerShdw blurRad="38100" dist="38100" dir="2700000" algn="tl">
                    <a:srgbClr val="000000">
                      <a:alpha val="43137"/>
                    </a:srgbClr>
                  </a:outerShdw>
                </a:effectLst>
              </a:rPr>
              <a:t>Draws attention to sections of body that are sexually arousing</a:t>
            </a:r>
          </a:p>
        </p:txBody>
      </p:sp>
    </p:spTree>
    <p:extLst>
      <p:ext uri="{BB962C8B-B14F-4D97-AF65-F5344CB8AC3E}">
        <p14:creationId xmlns:p14="http://schemas.microsoft.com/office/powerpoint/2010/main" val="434628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Effect transition="in" filter="fade">
                                      <p:cBhvr>
                                        <p:cTn id="77" dur="1000"/>
                                        <p:tgtEl>
                                          <p:spTgt spid="4">
                                            <p:txEl>
                                              <p:pRg st="10" end="10"/>
                                            </p:txEl>
                                          </p:spTgt>
                                        </p:tgtEl>
                                      </p:cBhvr>
                                    </p:animEffect>
                                    <p:anim calcmode="lin" valueType="num">
                                      <p:cBhvr>
                                        <p:cTn id="7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04800"/>
            <a:ext cx="7772400" cy="1400383"/>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startAt="3"/>
            </a:pPr>
            <a:r>
              <a:rPr lang="en-US" sz="3600" dirty="0">
                <a:solidFill>
                  <a:prstClr val="white"/>
                </a:solidFill>
                <a:latin typeface="Maiandra GD" pitchFamily="34" charset="0"/>
              </a:rPr>
              <a:t>Possible Your Clothes Could Be Sexually Attractive</a:t>
            </a:r>
          </a:p>
        </p:txBody>
      </p:sp>
      <p:sp>
        <p:nvSpPr>
          <p:cNvPr id="4" name="TextBox 3"/>
          <p:cNvSpPr txBox="1"/>
          <p:nvPr/>
        </p:nvSpPr>
        <p:spPr>
          <a:xfrm>
            <a:off x="457200" y="1905000"/>
            <a:ext cx="8534400" cy="2800767"/>
          </a:xfrm>
          <a:prstGeom prst="rect">
            <a:avLst/>
          </a:prstGeom>
          <a:noFill/>
        </p:spPr>
        <p:txBody>
          <a:bodyPr wrap="square" rtlCol="0">
            <a:spAutoFit/>
          </a:bodyPr>
          <a:lstStyle/>
          <a:p>
            <a:pPr marL="457200" indent="-457200">
              <a:buFont typeface="+mj-lt"/>
              <a:buAutoNum type="alphaUcPeriod"/>
            </a:pPr>
            <a:r>
              <a:rPr lang="en-US" sz="2800" dirty="0">
                <a:effectLst>
                  <a:outerShdw blurRad="38100" dist="38100" dir="2700000" algn="tl">
                    <a:srgbClr val="000000">
                      <a:alpha val="43137"/>
                    </a:srgbClr>
                  </a:outerShdw>
                </a:effectLst>
              </a:rPr>
              <a:t>Clarify “Sexually Attractive”</a:t>
            </a:r>
          </a:p>
          <a:p>
            <a:pPr marL="457200" indent="-457200">
              <a:buFont typeface="+mj-lt"/>
              <a:buAutoNum type="alphaUcPeriod"/>
            </a:pPr>
            <a:r>
              <a:rPr lang="en-US" sz="2800" dirty="0">
                <a:effectLst>
                  <a:outerShdw blurRad="38100" dist="38100" dir="2700000" algn="tl">
                    <a:srgbClr val="000000">
                      <a:alpha val="43137"/>
                    </a:srgbClr>
                  </a:outerShdw>
                </a:effectLst>
              </a:rPr>
              <a:t>Our Clothing Sends a Signal – </a:t>
            </a:r>
            <a:r>
              <a:rPr lang="en-US" sz="2800" i="1" dirty="0">
                <a:effectLst>
                  <a:outerShdw blurRad="38100" dist="38100" dir="2700000" algn="tl">
                    <a:srgbClr val="000000">
                      <a:alpha val="43137"/>
                    </a:srgbClr>
                  </a:outerShdw>
                </a:effectLst>
              </a:rPr>
              <a:t>At Times Sexual</a:t>
            </a:r>
          </a:p>
          <a:p>
            <a:pPr marL="971550" lvl="1" indent="-514350">
              <a:buFont typeface="+mj-lt"/>
              <a:buAutoNum type="arabicPeriod"/>
            </a:pPr>
            <a:r>
              <a:rPr lang="en-US" sz="2400" i="1" dirty="0">
                <a:effectLst>
                  <a:outerShdw blurRad="38100" dist="38100" dir="2700000" algn="tl">
                    <a:srgbClr val="000000">
                      <a:alpha val="43137"/>
                    </a:srgbClr>
                  </a:outerShdw>
                </a:effectLst>
              </a:rPr>
              <a:t>Whether we </a:t>
            </a:r>
            <a:r>
              <a:rPr lang="en-US" sz="2400" i="1" dirty="0">
                <a:solidFill>
                  <a:srgbClr val="FFFF00"/>
                </a:solidFill>
                <a:effectLst>
                  <a:outerShdw blurRad="38100" dist="38100" dir="2700000" algn="tl">
                    <a:srgbClr val="000000">
                      <a:alpha val="43137"/>
                    </a:srgbClr>
                  </a:outerShdw>
                </a:effectLst>
              </a:rPr>
              <a:t>realize</a:t>
            </a:r>
            <a:r>
              <a:rPr lang="en-US" sz="2400" i="1" dirty="0">
                <a:effectLst>
                  <a:outerShdw blurRad="38100" dist="38100" dir="2700000" algn="tl">
                    <a:srgbClr val="000000">
                      <a:alpha val="43137"/>
                    </a:srgbClr>
                  </a:outerShdw>
                </a:effectLst>
              </a:rPr>
              <a:t> it or not</a:t>
            </a:r>
          </a:p>
          <a:p>
            <a:pPr marL="971550" lvl="1" indent="-514350">
              <a:buFont typeface="+mj-lt"/>
              <a:buAutoNum type="arabicPeriod"/>
            </a:pPr>
            <a:r>
              <a:rPr lang="en-US" sz="2400" i="1" dirty="0">
                <a:effectLst>
                  <a:outerShdw blurRad="38100" dist="38100" dir="2700000" algn="tl">
                    <a:srgbClr val="000000">
                      <a:alpha val="43137"/>
                    </a:srgbClr>
                  </a:outerShdw>
                </a:effectLst>
              </a:rPr>
              <a:t>Whether we </a:t>
            </a:r>
            <a:r>
              <a:rPr lang="en-US" sz="2400" i="1" dirty="0">
                <a:solidFill>
                  <a:srgbClr val="FFFF00"/>
                </a:solidFill>
                <a:effectLst>
                  <a:outerShdw blurRad="38100" dist="38100" dir="2700000" algn="tl">
                    <a:srgbClr val="000000">
                      <a:alpha val="43137"/>
                    </a:srgbClr>
                  </a:outerShdw>
                </a:effectLst>
              </a:rPr>
              <a:t>intend</a:t>
            </a:r>
            <a:r>
              <a:rPr lang="en-US" sz="2400" i="1" dirty="0">
                <a:effectLst>
                  <a:outerShdw blurRad="38100" dist="38100" dir="2700000" algn="tl">
                    <a:srgbClr val="000000">
                      <a:alpha val="43137"/>
                    </a:srgbClr>
                  </a:outerShdw>
                </a:effectLst>
              </a:rPr>
              <a:t> it or not</a:t>
            </a:r>
          </a:p>
          <a:p>
            <a:pPr marL="971550" lvl="1" indent="-514350">
              <a:buFont typeface="+mj-lt"/>
              <a:buAutoNum type="arabicPeriod"/>
            </a:pPr>
            <a:r>
              <a:rPr lang="en-US" sz="2400" i="1" dirty="0">
                <a:effectLst>
                  <a:outerShdw blurRad="38100" dist="38100" dir="2700000" algn="tl">
                    <a:srgbClr val="000000">
                      <a:alpha val="43137"/>
                    </a:srgbClr>
                  </a:outerShdw>
                </a:effectLst>
              </a:rPr>
              <a:t>As far as men are concerned: sexually attractive clothing has the same effect whether that is your intent or not!</a:t>
            </a:r>
          </a:p>
          <a:p>
            <a:pPr marL="971550" lvl="1" indent="-514350">
              <a:buFont typeface="+mj-lt"/>
              <a:buAutoNum type="arabicPeriod"/>
            </a:pPr>
            <a:r>
              <a:rPr lang="en-US" sz="2400" i="1" dirty="0">
                <a:effectLst>
                  <a:outerShdw blurRad="38100" dist="38100" dir="2700000" algn="tl">
                    <a:srgbClr val="000000">
                      <a:alpha val="43137"/>
                    </a:srgbClr>
                  </a:outerShdw>
                </a:effectLst>
              </a:rPr>
              <a:t>May be sending signals – not aware you are sending!</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546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64960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5867400"/>
            <a:ext cx="8763000" cy="1015663"/>
          </a:xfrm>
          <a:prstGeom prst="rect">
            <a:avLst/>
          </a:prstGeom>
          <a:noFill/>
        </p:spPr>
        <p:txBody>
          <a:bodyPr wrap="square" rtlCol="0">
            <a:spAutoFit/>
          </a:bodyPr>
          <a:lstStyle/>
          <a:p>
            <a:r>
              <a:rPr lang="en-US" sz="2000" i="1" dirty="0">
                <a:solidFill>
                  <a:schemeClr val="bg1"/>
                </a:solidFill>
              </a:rPr>
              <a:t>Excerpted from “The Male Factor: The Unwritten Rules, Misperceptions, and Secret Beliefs of Men in the Workplace” by </a:t>
            </a:r>
            <a:r>
              <a:rPr lang="en-US" sz="2000" i="1" dirty="0" err="1">
                <a:solidFill>
                  <a:schemeClr val="bg1"/>
                </a:solidFill>
              </a:rPr>
              <a:t>Shaunti</a:t>
            </a:r>
            <a:r>
              <a:rPr lang="en-US" sz="2000" i="1" dirty="0">
                <a:solidFill>
                  <a:schemeClr val="bg1"/>
                </a:solidFill>
              </a:rPr>
              <a:t> </a:t>
            </a:r>
            <a:r>
              <a:rPr lang="en-US" sz="2000" i="1" dirty="0" err="1">
                <a:solidFill>
                  <a:schemeClr val="bg1"/>
                </a:solidFill>
              </a:rPr>
              <a:t>Feldhahn</a:t>
            </a:r>
            <a:r>
              <a:rPr lang="en-US" sz="2000" i="1" dirty="0">
                <a:solidFill>
                  <a:schemeClr val="bg1"/>
                </a:solidFill>
              </a:rPr>
              <a:t> Copyright © 2009 by </a:t>
            </a:r>
            <a:r>
              <a:rPr lang="en-US" sz="2000" i="1" dirty="0" err="1">
                <a:solidFill>
                  <a:schemeClr val="bg1"/>
                </a:solidFill>
              </a:rPr>
              <a:t>Veritas</a:t>
            </a:r>
            <a:r>
              <a:rPr lang="en-US" sz="2000" i="1" dirty="0">
                <a:solidFill>
                  <a:schemeClr val="bg1"/>
                </a:solidFill>
              </a:rPr>
              <a:t> Enterprises. </a:t>
            </a:r>
            <a:endParaRPr lang="en-US" sz="2000" dirty="0">
              <a:solidFill>
                <a:schemeClr val="bg1"/>
              </a:solidFill>
            </a:endParaRPr>
          </a:p>
        </p:txBody>
      </p:sp>
      <p:sp>
        <p:nvSpPr>
          <p:cNvPr id="4" name="TextBox 3"/>
          <p:cNvSpPr txBox="1"/>
          <p:nvPr/>
        </p:nvSpPr>
        <p:spPr>
          <a:xfrm>
            <a:off x="762000" y="2971800"/>
            <a:ext cx="7696200" cy="1938992"/>
          </a:xfrm>
          <a:prstGeom prst="rect">
            <a:avLst/>
          </a:prstGeom>
          <a:solidFill>
            <a:schemeClr val="tx1"/>
          </a:solidFill>
        </p:spPr>
        <p:txBody>
          <a:bodyPr wrap="square" rtlCol="0">
            <a:spAutoFit/>
          </a:bodyPr>
          <a:lstStyle/>
          <a:p>
            <a:r>
              <a:rPr lang="en-US" sz="2400" dirty="0">
                <a:solidFill>
                  <a:schemeClr val="bg1"/>
                </a:solidFill>
                <a:latin typeface="Times New Roman" pitchFamily="18" charset="0"/>
                <a:cs typeface="Times New Roman" pitchFamily="18" charset="0"/>
              </a:rPr>
              <a:t>“And among the thousands of men and women I have interviewed and surveyed over the years, I have found no subject more universally misunderstood than what a man thinks when he sees a women overtly showing a good figure.”</a:t>
            </a:r>
          </a:p>
        </p:txBody>
      </p:sp>
      <p:pic>
        <p:nvPicPr>
          <p:cNvPr id="74756" name="Picture 4" descr="http://msnbcmedia1.msn.com/j/TodayShow/Sections/Personal/Raphael/The%20Male%20Factor_300dpi.grid-2x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52400"/>
            <a:ext cx="1538817" cy="23082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readingeagle.com/REnetImages/2009/04/20/5179981/500x500_shaunti%20feldhah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904875"/>
            <a:ext cx="736549" cy="10287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143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81000"/>
            <a:ext cx="7924800" cy="3416320"/>
          </a:xfrm>
          <a:prstGeom prst="rect">
            <a:avLst/>
          </a:prstGeom>
          <a:solidFill>
            <a:schemeClr val="tx1"/>
          </a:solidFill>
        </p:spPr>
        <p:txBody>
          <a:bodyPr wrap="square" rtlCol="0">
            <a:spAutoFit/>
          </a:bodyPr>
          <a:lstStyle/>
          <a:p>
            <a:r>
              <a:rPr lang="en-US" sz="2400" dirty="0">
                <a:solidFill>
                  <a:schemeClr val="bg1"/>
                </a:solidFill>
                <a:latin typeface="Times New Roman" pitchFamily="18" charset="0"/>
                <a:cs typeface="Times New Roman" pitchFamily="18" charset="0"/>
              </a:rPr>
              <a:t>“We are frequently told “men are visual” — but I’ve realized that many women don’t know what that actually means. According to brain scientists and researchers such as Michael </a:t>
            </a:r>
            <a:r>
              <a:rPr lang="en-US" sz="2400" dirty="0" err="1">
                <a:solidFill>
                  <a:schemeClr val="bg1"/>
                </a:solidFill>
                <a:latin typeface="Times New Roman" pitchFamily="18" charset="0"/>
                <a:cs typeface="Times New Roman" pitchFamily="18" charset="0"/>
              </a:rPr>
              <a:t>Gurian</a:t>
            </a:r>
            <a:r>
              <a:rPr lang="en-US" sz="2400" dirty="0">
                <a:solidFill>
                  <a:schemeClr val="bg1"/>
                </a:solidFill>
                <a:latin typeface="Times New Roman" pitchFamily="18" charset="0"/>
                <a:cs typeface="Times New Roman" pitchFamily="18" charset="0"/>
              </a:rPr>
              <a:t>, some percent of women — perhaps as high as 25 percent — are visual in a similar way to men. If you’re in that category you are more likely to instinctively understand men’s reactions. But the other 75 percent of women who aren’t that “visual” have very little concept, literally, of how men see them.”</a:t>
            </a:r>
          </a:p>
        </p:txBody>
      </p:sp>
    </p:spTree>
    <p:extLst>
      <p:ext uri="{BB962C8B-B14F-4D97-AF65-F5344CB8AC3E}">
        <p14:creationId xmlns:p14="http://schemas.microsoft.com/office/powerpoint/2010/main" val="2599960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830997"/>
          </a:xfrm>
          <a:prstGeom prst="rect">
            <a:avLst/>
          </a:prstGeom>
          <a:solidFill>
            <a:schemeClr val="tx1"/>
          </a:solidFill>
        </p:spPr>
        <p:txBody>
          <a:bodyPr wrap="square" rtlCol="0">
            <a:spAutoFit/>
          </a:bodyPr>
          <a:lstStyle/>
          <a:p>
            <a:r>
              <a:rPr lang="en-US" sz="2400" dirty="0">
                <a:solidFill>
                  <a:schemeClr val="bg1"/>
                </a:solidFill>
                <a:latin typeface="Times New Roman" pitchFamily="18" charset="0"/>
                <a:cs typeface="Times New Roman" pitchFamily="18" charset="0"/>
              </a:rPr>
              <a:t>“And yet, in most instances, the woman has no idea what is really going on inside the minds of the men around her.”</a:t>
            </a:r>
          </a:p>
        </p:txBody>
      </p:sp>
      <p:sp>
        <p:nvSpPr>
          <p:cNvPr id="3" name="TextBox 2"/>
          <p:cNvSpPr txBox="1"/>
          <p:nvPr/>
        </p:nvSpPr>
        <p:spPr>
          <a:xfrm>
            <a:off x="457200" y="1381065"/>
            <a:ext cx="8284029" cy="5324535"/>
          </a:xfrm>
          <a:prstGeom prst="rect">
            <a:avLst/>
          </a:prstGeom>
          <a:solidFill>
            <a:schemeClr val="tx1"/>
          </a:solidFill>
        </p:spPr>
        <p:txBody>
          <a:bodyPr wrap="square" rtlCol="0">
            <a:spAutoFit/>
          </a:bodyPr>
          <a:lstStyle/>
          <a:p>
            <a:pPr fontAlgn="base">
              <a:lnSpc>
                <a:spcPts val="2400"/>
              </a:lnSpc>
            </a:pPr>
            <a:r>
              <a:rPr lang="en-US" sz="2400" dirty="0">
                <a:solidFill>
                  <a:schemeClr val="bg1"/>
                </a:solidFill>
                <a:latin typeface="Times New Roman" pitchFamily="18" charset="0"/>
                <a:cs typeface="Times New Roman" pitchFamily="18" charset="0"/>
              </a:rPr>
              <a:t>“The visual wiring men have presents a similar temptation that men say they often don’t want and wish they could turn off — especially in a business setting. Their visual nature is highly attuned to and predisposed to take in appealing images, including images of an appealing woman. And if that woman is dressing in a way that emphasizes her assets, that fact is not only noticed but often begins a train of thought that more men in business would rather not have.</a:t>
            </a:r>
          </a:p>
          <a:p>
            <a:pPr fontAlgn="base">
              <a:lnSpc>
                <a:spcPts val="2400"/>
              </a:lnSpc>
            </a:pPr>
            <a:r>
              <a:rPr lang="en-US" sz="2400" dirty="0">
                <a:solidFill>
                  <a:srgbClr val="0000FF"/>
                </a:solidFill>
                <a:latin typeface="Times New Roman" pitchFamily="18" charset="0"/>
                <a:cs typeface="Times New Roman" pitchFamily="18" charset="0"/>
              </a:rPr>
              <a:t>But their visual nature isn’t something that can be turned off. They must work to ignore it.</a:t>
            </a:r>
          </a:p>
          <a:p>
            <a:pPr fontAlgn="base">
              <a:lnSpc>
                <a:spcPts val="2400"/>
              </a:lnSpc>
            </a:pPr>
            <a:r>
              <a:rPr lang="en-US" sz="2400" dirty="0">
                <a:solidFill>
                  <a:srgbClr val="0000FF"/>
                </a:solidFill>
                <a:latin typeface="Times New Roman" pitchFamily="18" charset="0"/>
                <a:cs typeface="Times New Roman" pitchFamily="18" charset="0"/>
              </a:rPr>
              <a:t>In talking to men, I found most were incredibly puzzled as to why the woman wouldn’t want to avoid the situation. Why, the men wonder, is a professional woman dressing in a way that is likely to cause men to be distracted and miss some of what she’s saying? And the answer, of course, is that most women have no intention of causing that sort of distraction, and don’t realize that they are doing so.”</a:t>
            </a:r>
          </a:p>
        </p:txBody>
      </p:sp>
    </p:spTree>
    <p:extLst>
      <p:ext uri="{BB962C8B-B14F-4D97-AF65-F5344CB8AC3E}">
        <p14:creationId xmlns:p14="http://schemas.microsoft.com/office/powerpoint/2010/main" val="1304022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33400"/>
            <a:ext cx="8610600" cy="4154984"/>
          </a:xfrm>
          <a:prstGeom prst="rect">
            <a:avLst/>
          </a:prstGeom>
          <a:solidFill>
            <a:schemeClr val="tx1"/>
          </a:solidFill>
        </p:spPr>
        <p:txBody>
          <a:bodyPr wrap="square" rtlCol="0">
            <a:spAutoFit/>
          </a:bodyPr>
          <a:lstStyle/>
          <a:p>
            <a:r>
              <a:rPr lang="en-US" sz="2400" b="1" dirty="0">
                <a:solidFill>
                  <a:schemeClr val="bg1"/>
                </a:solidFill>
                <a:latin typeface="Times New Roman" pitchFamily="18" charset="0"/>
                <a:cs typeface="Times New Roman" pitchFamily="18" charset="0"/>
              </a:rPr>
              <a:t>“The male-female disconnect </a:t>
            </a:r>
            <a:br>
              <a:rPr lang="en-US" sz="2400" b="1" dirty="0">
                <a:solidFill>
                  <a:schemeClr val="bg1"/>
                </a:solidFill>
                <a:latin typeface="Times New Roman" pitchFamily="18" charset="0"/>
                <a:cs typeface="Times New Roman" pitchFamily="18" charset="0"/>
              </a:rPr>
            </a:br>
            <a:r>
              <a:rPr lang="en-US" sz="2400" dirty="0">
                <a:solidFill>
                  <a:schemeClr val="bg1"/>
                </a:solidFill>
                <a:latin typeface="Times New Roman" pitchFamily="18" charset="0"/>
                <a:cs typeface="Times New Roman" pitchFamily="18" charset="0"/>
              </a:rPr>
              <a:t>To test the difference in men’s and women’s perceptions in this area, I asked men what they would think if they saw a woman dressing in a way that emphasized or showed off her figure in some way, such as a low-cut top or a tight skirt. Then I asked white collar women who said they sometimes dressed in that way what was actually going through their minds. Here are the starkly differing results. Seventy-six percent of the men felt the woman wanted the men around her to look at her body. Yet only twenty-three percent of the women actually felt that way. In other words, three out of four women said that was not what they were thinking at all!”</a:t>
            </a:r>
          </a:p>
        </p:txBody>
      </p:sp>
    </p:spTree>
    <p:extLst>
      <p:ext uri="{BB962C8B-B14F-4D97-AF65-F5344CB8AC3E}">
        <p14:creationId xmlns:p14="http://schemas.microsoft.com/office/powerpoint/2010/main" val="3587104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http://t3.gstatic.com/images?q=tbn:ANd9GcTM8zOpKabKO0Yg11xpf3YdflbS26ObInpOzhl7llYvZdJ_WZ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310751"/>
            <a:ext cx="2286000" cy="1515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a:effectLst>
                  <a:outerShdw blurRad="38100" dist="38100" dir="2700000" algn="tl">
                    <a:srgbClr val="000000">
                      <a:alpha val="43137"/>
                    </a:srgbClr>
                  </a:outerShdw>
                </a:effectLst>
              </a:rPr>
              <a:t>Ask That Give This Study Fair Hearing</a:t>
            </a:r>
          </a:p>
        </p:txBody>
      </p:sp>
      <p:sp>
        <p:nvSpPr>
          <p:cNvPr id="4" name="TextBox 3"/>
          <p:cNvSpPr txBox="1"/>
          <p:nvPr/>
        </p:nvSpPr>
        <p:spPr>
          <a:xfrm>
            <a:off x="1066800" y="1768257"/>
            <a:ext cx="7239000" cy="4124206"/>
          </a:xfrm>
          <a:prstGeom prst="rect">
            <a:avLst/>
          </a:prstGeom>
          <a:solidFill>
            <a:srgbClr val="452E0E">
              <a:alpha val="89804"/>
            </a:srgbClr>
          </a:solidFill>
        </p:spPr>
        <p:txBody>
          <a:bodyPr wrap="square" rtlCol="0">
            <a:spAutoFit/>
          </a:bodyPr>
          <a:lstStyle/>
          <a:p>
            <a:pPr marL="285750" indent="-285750">
              <a:buFont typeface="Arial" pitchFamily="34" charset="0"/>
              <a:buChar char="•"/>
            </a:pPr>
            <a:r>
              <a:rPr lang="en-US" sz="2800" dirty="0">
                <a:effectLst>
                  <a:outerShdw blurRad="38100" dist="38100" dir="2700000" algn="tl">
                    <a:srgbClr val="000000">
                      <a:alpha val="43137"/>
                    </a:srgbClr>
                  </a:outerShdw>
                </a:effectLst>
              </a:rPr>
              <a:t>Such studies do more good that credit them.</a:t>
            </a:r>
          </a:p>
          <a:p>
            <a:pPr marL="914400" lvl="1" indent="-457200">
              <a:buFont typeface="Wingdings" pitchFamily="2" charset="2"/>
              <a:buChar char="ü"/>
            </a:pPr>
            <a:r>
              <a:rPr lang="en-US" sz="2800" i="1" dirty="0">
                <a:effectLst>
                  <a:outerShdw blurRad="38100" dist="38100" dir="2700000" algn="tl">
                    <a:srgbClr val="000000">
                      <a:alpha val="43137"/>
                    </a:srgbClr>
                  </a:outerShdw>
                </a:effectLst>
              </a:rPr>
              <a:t>Be worse if didn’t  preach….</a:t>
            </a:r>
          </a:p>
          <a:p>
            <a:pPr marL="914400" lvl="1" indent="-457200">
              <a:buFont typeface="Wingdings" pitchFamily="2" charset="2"/>
              <a:buChar char="ü"/>
            </a:pPr>
            <a:r>
              <a:rPr lang="en-US" sz="2800" i="1" dirty="0">
                <a:effectLst>
                  <a:outerShdw blurRad="38100" dist="38100" dir="2700000" algn="tl">
                    <a:srgbClr val="000000">
                      <a:alpha val="43137"/>
                    </a:srgbClr>
                  </a:outerShdw>
                </a:effectLst>
              </a:rPr>
              <a:t>Is MUCH worse in many churches</a:t>
            </a:r>
          </a:p>
          <a:p>
            <a:pPr marL="914400" lvl="1" indent="-457200">
              <a:buFont typeface="Wingdings" pitchFamily="2" charset="2"/>
              <a:buChar char="ü"/>
            </a:pPr>
            <a:endParaRPr lang="en-US" sz="900" i="1" dirty="0">
              <a:effectLst>
                <a:outerShdw blurRad="38100" dist="38100" dir="2700000" algn="tl">
                  <a:srgbClr val="000000">
                    <a:alpha val="43137"/>
                  </a:srgbClr>
                </a:outerShdw>
              </a:effectLst>
            </a:endParaRPr>
          </a:p>
          <a:p>
            <a:pPr marL="285750" indent="-285750">
              <a:buFont typeface="Arial" pitchFamily="34" charset="0"/>
              <a:buChar char="•"/>
            </a:pPr>
            <a:r>
              <a:rPr lang="en-US" sz="2800" dirty="0">
                <a:effectLst>
                  <a:outerShdw blurRad="38100" dist="38100" dir="2700000" algn="tl">
                    <a:srgbClr val="000000">
                      <a:alpha val="43137"/>
                    </a:srgbClr>
                  </a:outerShdw>
                </a:effectLst>
              </a:rPr>
              <a:t>Not all will accept – 100%</a:t>
            </a:r>
          </a:p>
          <a:p>
            <a:pPr marL="285750" indent="-285750">
              <a:buFont typeface="Arial" pitchFamily="34" charset="0"/>
              <a:buChar char="•"/>
            </a:pPr>
            <a:endParaRPr lang="en-US" sz="900" dirty="0">
              <a:effectLst>
                <a:outerShdw blurRad="38100" dist="38100" dir="2700000" algn="tl">
                  <a:srgbClr val="000000">
                    <a:alpha val="43137"/>
                  </a:srgbClr>
                </a:outerShdw>
              </a:effectLst>
            </a:endParaRPr>
          </a:p>
          <a:p>
            <a:pPr marL="285750" indent="-285750">
              <a:buFont typeface="Arial" pitchFamily="34" charset="0"/>
              <a:buChar char="•"/>
            </a:pPr>
            <a:r>
              <a:rPr lang="en-US" sz="2800" dirty="0">
                <a:effectLst>
                  <a:outerShdw blurRad="38100" dist="38100" dir="2700000" algn="tl">
                    <a:srgbClr val="000000">
                      <a:alpha val="43137"/>
                    </a:srgbClr>
                  </a:outerShdw>
                </a:effectLst>
              </a:rPr>
              <a:t>Not all who accept it 100% will conform to principles</a:t>
            </a:r>
          </a:p>
          <a:p>
            <a:pPr marL="285750" indent="-285750">
              <a:buFont typeface="Arial" pitchFamily="34" charset="0"/>
              <a:buChar char="•"/>
            </a:pPr>
            <a:endParaRPr lang="en-US" sz="1000" dirty="0">
              <a:effectLst>
                <a:outerShdw blurRad="38100" dist="38100" dir="2700000" algn="tl">
                  <a:srgbClr val="000000">
                    <a:alpha val="43137"/>
                  </a:srgbClr>
                </a:outerShdw>
              </a:effectLst>
            </a:endParaRPr>
          </a:p>
          <a:p>
            <a:pPr marL="285750" indent="-285750">
              <a:buFont typeface="Arial" pitchFamily="34" charset="0"/>
              <a:buChar char="•"/>
            </a:pPr>
            <a:r>
              <a:rPr lang="en-US" sz="2800" dirty="0">
                <a:effectLst>
                  <a:outerShdw blurRad="38100" dist="38100" dir="2700000" algn="tl">
                    <a:srgbClr val="000000">
                      <a:alpha val="43137"/>
                    </a:srgbClr>
                  </a:outerShdw>
                </a:effectLst>
              </a:rPr>
              <a:t>Ask: give this a fair &amp; honest hearing</a:t>
            </a:r>
          </a:p>
          <a:p>
            <a:pPr marL="285750" indent="-285750">
              <a:buFont typeface="Arial" pitchFamily="34" charset="0"/>
              <a:buChar char="•"/>
            </a:pPr>
            <a:endParaRPr lang="en-US" sz="1000" dirty="0">
              <a:effectLst>
                <a:outerShdw blurRad="38100" dist="38100" dir="2700000" algn="tl">
                  <a:srgbClr val="000000">
                    <a:alpha val="43137"/>
                  </a:srgbClr>
                </a:outerShdw>
              </a:effectLst>
            </a:endParaRPr>
          </a:p>
          <a:p>
            <a:pPr marL="285750" indent="-285750">
              <a:buFont typeface="Arial" pitchFamily="34" charset="0"/>
              <a:buChar char="•"/>
            </a:pPr>
            <a:r>
              <a:rPr lang="en-US" sz="2800" b="1" i="1" dirty="0">
                <a:solidFill>
                  <a:srgbClr val="FFFF00"/>
                </a:solidFill>
                <a:effectLst>
                  <a:outerShdw blurRad="38100" dist="38100" dir="2700000" algn="tl">
                    <a:srgbClr val="000000">
                      <a:alpha val="43137"/>
                    </a:srgbClr>
                  </a:outerShdw>
                </a:effectLst>
              </a:rPr>
              <a:t>Going to speak plainly &amp; bluntly!</a:t>
            </a:r>
          </a:p>
        </p:txBody>
      </p:sp>
    </p:spTree>
    <p:extLst>
      <p:ext uri="{BB962C8B-B14F-4D97-AF65-F5344CB8AC3E}">
        <p14:creationId xmlns:p14="http://schemas.microsoft.com/office/powerpoint/2010/main" val="3313639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out)">
                                      <p:cBhvr>
                                        <p:cTn id="7" dur="2000"/>
                                        <p:tgtEl>
                                          <p:spTgt spid="4">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ircle(out)">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out)">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ircle(out)">
                                      <p:cBhvr>
                                        <p:cTn id="20" dur="20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circle(out)">
                                      <p:cBhvr>
                                        <p:cTn id="25" dur="20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grpId="0"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circle(out)">
                                      <p:cBhvr>
                                        <p:cTn id="30" dur="20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circle(out)">
                                      <p:cBhvr>
                                        <p:cTn id="35" dur="2000"/>
                                        <p:tgtEl>
                                          <p:spTgt spid="4">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32" fill="hold" grpId="0" nodeType="clickEffect">
                                  <p:stCondLst>
                                    <p:cond delay="0"/>
                                  </p:stCondLst>
                                  <p:childTnLst>
                                    <p:set>
                                      <p:cBhvr>
                                        <p:cTn id="39" dur="1" fill="hold">
                                          <p:stCondLst>
                                            <p:cond delay="0"/>
                                          </p:stCondLst>
                                        </p:cTn>
                                        <p:tgtEl>
                                          <p:spTgt spid="4">
                                            <p:txEl>
                                              <p:pRg st="10" end="10"/>
                                            </p:txEl>
                                          </p:spTgt>
                                        </p:tgtEl>
                                        <p:attrNameLst>
                                          <p:attrName>style.visibility</p:attrName>
                                        </p:attrNameLst>
                                      </p:cBhvr>
                                      <p:to>
                                        <p:strVal val="visible"/>
                                      </p:to>
                                    </p:set>
                                    <p:animEffect transition="in" filter="circle(out)">
                                      <p:cBhvr>
                                        <p:cTn id="40"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04800"/>
            <a:ext cx="7772400" cy="1400383"/>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startAt="3"/>
            </a:pPr>
            <a:r>
              <a:rPr lang="en-US" sz="3600" dirty="0">
                <a:solidFill>
                  <a:prstClr val="white"/>
                </a:solidFill>
                <a:latin typeface="Maiandra GD" pitchFamily="34" charset="0"/>
              </a:rPr>
              <a:t>Possible Your Clothes Could Be Sexually Attractive</a:t>
            </a:r>
          </a:p>
        </p:txBody>
      </p:sp>
      <p:sp>
        <p:nvSpPr>
          <p:cNvPr id="4" name="TextBox 3"/>
          <p:cNvSpPr txBox="1"/>
          <p:nvPr/>
        </p:nvSpPr>
        <p:spPr>
          <a:xfrm>
            <a:off x="457200" y="1905000"/>
            <a:ext cx="8534400" cy="4339650"/>
          </a:xfrm>
          <a:prstGeom prst="rect">
            <a:avLst/>
          </a:prstGeom>
          <a:noFill/>
        </p:spPr>
        <p:txBody>
          <a:bodyPr wrap="square" rtlCol="0">
            <a:spAutoFit/>
          </a:bodyPr>
          <a:lstStyle/>
          <a:p>
            <a:pPr marL="457200" indent="-457200">
              <a:buFont typeface="+mj-lt"/>
              <a:buAutoNum type="alphaUcPeriod"/>
            </a:pPr>
            <a:r>
              <a:rPr lang="en-US" sz="2800" dirty="0">
                <a:effectLst>
                  <a:outerShdw blurRad="38100" dist="38100" dir="2700000" algn="tl">
                    <a:srgbClr val="000000">
                      <a:alpha val="43137"/>
                    </a:srgbClr>
                  </a:outerShdw>
                </a:effectLst>
              </a:rPr>
              <a:t>Clarify “Sexually Attractive”</a:t>
            </a:r>
          </a:p>
          <a:p>
            <a:pPr marL="457200" indent="-457200">
              <a:buFont typeface="+mj-lt"/>
              <a:buAutoNum type="alphaUcPeriod"/>
            </a:pPr>
            <a:r>
              <a:rPr lang="en-US" sz="2800" dirty="0">
                <a:effectLst>
                  <a:outerShdw blurRad="38100" dist="38100" dir="2700000" algn="tl">
                    <a:srgbClr val="000000">
                      <a:alpha val="43137"/>
                    </a:srgbClr>
                  </a:outerShdw>
                </a:effectLst>
              </a:rPr>
              <a:t>Our Clothing Sends a Signal – </a:t>
            </a:r>
            <a:r>
              <a:rPr lang="en-US" sz="2800" i="1" dirty="0">
                <a:effectLst>
                  <a:outerShdw blurRad="38100" dist="38100" dir="2700000" algn="tl">
                    <a:srgbClr val="000000">
                      <a:alpha val="43137"/>
                    </a:srgbClr>
                  </a:outerShdw>
                </a:effectLst>
              </a:rPr>
              <a:t>At Times Sexual</a:t>
            </a:r>
          </a:p>
          <a:p>
            <a:pPr marL="457200" indent="-457200">
              <a:buFont typeface="+mj-lt"/>
              <a:buAutoNum type="alphaUcPeriod"/>
            </a:pPr>
            <a:r>
              <a:rPr lang="en-US" sz="2800" dirty="0">
                <a:effectLst>
                  <a:outerShdw blurRad="38100" dist="38100" dir="2700000" algn="tl">
                    <a:srgbClr val="000000">
                      <a:alpha val="43137"/>
                    </a:srgbClr>
                  </a:outerShdw>
                </a:effectLst>
              </a:rPr>
              <a:t>Testimony From a Prostitute</a:t>
            </a:r>
          </a:p>
          <a:p>
            <a:pPr marL="971550" lvl="1" indent="-514350">
              <a:buFont typeface="+mj-lt"/>
              <a:buAutoNum type="arabicPeriod"/>
            </a:pPr>
            <a:r>
              <a:rPr lang="en-US" sz="2400" i="1" dirty="0">
                <a:effectLst>
                  <a:outerShdw blurRad="38100" dist="38100" dir="2700000" algn="tl">
                    <a:srgbClr val="000000">
                      <a:alpha val="43137"/>
                    </a:srgbClr>
                  </a:outerShdw>
                </a:effectLst>
              </a:rPr>
              <a:t>Attire of a harlot (Prov. 7:10) – says a lot</a:t>
            </a:r>
          </a:p>
          <a:p>
            <a:pPr marL="1428750" lvl="2" indent="-514350">
              <a:buFont typeface="Arial" pitchFamily="34" charset="0"/>
              <a:buChar char="•"/>
            </a:pPr>
            <a:r>
              <a:rPr lang="en-US" sz="2400" dirty="0">
                <a:effectLst>
                  <a:outerShdw blurRad="38100" dist="38100" dir="2700000" algn="tl">
                    <a:srgbClr val="000000">
                      <a:alpha val="43137"/>
                    </a:srgbClr>
                  </a:outerShdw>
                </a:effectLst>
              </a:rPr>
              <a:t>Says she knows how to be </a:t>
            </a:r>
            <a:r>
              <a:rPr lang="en-US" sz="2400" i="1" dirty="0">
                <a:effectLst>
                  <a:outerShdw blurRad="38100" dist="38100" dir="2700000" algn="tl">
                    <a:srgbClr val="000000">
                      <a:alpha val="43137"/>
                    </a:srgbClr>
                  </a:outerShdw>
                </a:effectLst>
              </a:rPr>
              <a:t>sexually attractive</a:t>
            </a:r>
          </a:p>
          <a:p>
            <a:pPr marL="1428750" lvl="2" indent="-514350">
              <a:buFont typeface="Arial" pitchFamily="34" charset="0"/>
              <a:buChar char="•"/>
            </a:pPr>
            <a:r>
              <a:rPr lang="en-US" sz="2400" dirty="0">
                <a:effectLst>
                  <a:outerShdw blurRad="38100" dist="38100" dir="2700000" algn="tl">
                    <a:srgbClr val="000000">
                      <a:alpha val="43137"/>
                    </a:srgbClr>
                  </a:outerShdw>
                </a:effectLst>
              </a:rPr>
              <a:t>Not a “trashy, painted up gal, who walks streets”</a:t>
            </a:r>
          </a:p>
          <a:p>
            <a:pPr marL="1428750" lvl="2" indent="-514350">
              <a:buFont typeface="Arial" pitchFamily="34" charset="0"/>
              <a:buChar char="•"/>
            </a:pPr>
            <a:r>
              <a:rPr lang="en-US" sz="2400" dirty="0">
                <a:effectLst>
                  <a:outerShdw blurRad="38100" dist="38100" dir="2700000" algn="tl">
                    <a:srgbClr val="000000">
                      <a:alpha val="43137"/>
                    </a:srgbClr>
                  </a:outerShdw>
                </a:effectLst>
              </a:rPr>
              <a:t>Clothing that  draws or pulls sexual attention</a:t>
            </a:r>
          </a:p>
          <a:p>
            <a:pPr marL="971550" lvl="1" indent="-514350">
              <a:buFont typeface="+mj-lt"/>
              <a:buAutoNum type="arabicPeriod"/>
            </a:pPr>
            <a:r>
              <a:rPr lang="en-US" sz="2400" i="1" dirty="0">
                <a:effectLst>
                  <a:outerShdw blurRad="38100" dist="38100" dir="2700000" algn="tl">
                    <a:srgbClr val="000000">
                      <a:alpha val="43137"/>
                    </a:srgbClr>
                  </a:outerShdw>
                </a:effectLst>
              </a:rPr>
              <a:t>Years Ago – Gary Henry interviewed a prostitute</a:t>
            </a:r>
          </a:p>
          <a:p>
            <a:pPr marL="1428750" lvl="2" indent="-514350">
              <a:buFont typeface="Arial" pitchFamily="34" charset="0"/>
              <a:buChar char="•"/>
            </a:pPr>
            <a:r>
              <a:rPr lang="en-US" sz="2400" dirty="0">
                <a:effectLst>
                  <a:outerShdw blurRad="38100" dist="38100" dir="2700000" algn="tl">
                    <a:srgbClr val="000000">
                      <a:alpha val="43137"/>
                    </a:srgbClr>
                  </a:outerShdw>
                </a:effectLst>
              </a:rPr>
              <a:t>She rode beside him on a bus trip</a:t>
            </a:r>
          </a:p>
          <a:p>
            <a:pPr marL="1428750" lvl="2" indent="-514350">
              <a:buFont typeface="Arial" pitchFamily="34" charset="0"/>
              <a:buChar char="•"/>
            </a:pPr>
            <a:r>
              <a:rPr lang="en-US" sz="2400" dirty="0">
                <a:effectLst>
                  <a:outerShdw blurRad="38100" dist="38100" dir="2700000" algn="tl">
                    <a:srgbClr val="000000">
                      <a:alpha val="43137"/>
                    </a:srgbClr>
                  </a:outerShdw>
                </a:effectLst>
              </a:rPr>
              <a:t>She was working weekends at a brothel on commission</a:t>
            </a:r>
          </a:p>
          <a:p>
            <a:pPr marL="1428750" lvl="2" indent="-514350">
              <a:buFont typeface="Arial" pitchFamily="34" charset="0"/>
              <a:buChar char="•"/>
            </a:pPr>
            <a:r>
              <a:rPr lang="en-US" sz="2400" dirty="0">
                <a:effectLst>
                  <a:outerShdw blurRad="38100" dist="38100" dir="2700000" algn="tl">
                    <a:srgbClr val="000000">
                      <a:alpha val="43137"/>
                    </a:srgbClr>
                  </a:outerShdw>
                </a:effectLst>
              </a:rPr>
              <a:t>Asked her to define the “attire of a harlot”</a:t>
            </a:r>
          </a:p>
        </p:txBody>
      </p:sp>
    </p:spTree>
    <p:extLst>
      <p:ext uri="{BB962C8B-B14F-4D97-AF65-F5344CB8AC3E}">
        <p14:creationId xmlns:p14="http://schemas.microsoft.com/office/powerpoint/2010/main" val="1613277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Effect transition="in" filter="fade">
                                      <p:cBhvr>
                                        <p:cTn id="56" dur="1000"/>
                                        <p:tgtEl>
                                          <p:spTgt spid="4">
                                            <p:txEl>
                                              <p:pRg st="10" end="10"/>
                                            </p:txEl>
                                          </p:spTgt>
                                        </p:tgtEl>
                                      </p:cBhvr>
                                    </p:animEffect>
                                    <p:anim calcmode="lin" valueType="num">
                                      <p:cBhvr>
                                        <p:cTn id="5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0"/>
            <a:ext cx="433772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cap="none" spc="0" dirty="0">
                <a:ln/>
                <a:solidFill>
                  <a:schemeClr val="accent3"/>
                </a:solidFill>
                <a:effectLst/>
              </a:rPr>
              <a:t>Interview With</a:t>
            </a:r>
          </a:p>
          <a:p>
            <a:pPr algn="ctr"/>
            <a:r>
              <a:rPr lang="en-US" sz="5400" cap="none" spc="0" dirty="0">
                <a:ln/>
                <a:solidFill>
                  <a:schemeClr val="accent3"/>
                </a:solidFill>
                <a:effectLst/>
              </a:rPr>
              <a:t>A Prostitute</a:t>
            </a:r>
          </a:p>
        </p:txBody>
      </p:sp>
      <p:pic>
        <p:nvPicPr>
          <p:cNvPr id="88066" name="Picture 2" descr="http://t0.gstatic.com/images?q=tbn:ANd9GcRmVj898wY3kl6ly2TvmrW2EAC815iMD2xh1DlEwzjCzqPS-zqYm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0" y="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1" y="2133600"/>
            <a:ext cx="7924799"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a:effectLst>
                  <a:outerShdw blurRad="38100" dist="38100" dir="2700000" algn="tl">
                    <a:srgbClr val="000000">
                      <a:alpha val="43137"/>
                    </a:srgbClr>
                  </a:outerShdw>
                </a:effectLst>
              </a:rPr>
              <a:t>How to draw attention to certain parts of your body:</a:t>
            </a:r>
          </a:p>
        </p:txBody>
      </p:sp>
      <p:sp>
        <p:nvSpPr>
          <p:cNvPr id="7" name="TextBox 6"/>
          <p:cNvSpPr txBox="1"/>
          <p:nvPr/>
        </p:nvSpPr>
        <p:spPr>
          <a:xfrm>
            <a:off x="675290" y="3047999"/>
            <a:ext cx="8468709" cy="2554545"/>
          </a:xfrm>
          <a:prstGeom prst="rect">
            <a:avLst/>
          </a:prstGeom>
          <a:noFill/>
        </p:spPr>
        <p:txBody>
          <a:bodyPr wrap="square" rtlCol="0">
            <a:spAutoFit/>
          </a:bodyPr>
          <a:lstStyle/>
          <a:p>
            <a:pPr marL="342900" indent="-342900">
              <a:buFont typeface="+mj-lt"/>
              <a:buAutoNum type="arabicPeriod"/>
            </a:pPr>
            <a:r>
              <a:rPr lang="en-US" sz="3200" dirty="0"/>
              <a:t>Reveal it  </a:t>
            </a:r>
            <a:r>
              <a:rPr lang="en-US" sz="3200" i="1" dirty="0">
                <a:solidFill>
                  <a:srgbClr val="FFFF99"/>
                </a:solidFill>
              </a:rPr>
              <a:t>(Least effective)</a:t>
            </a:r>
          </a:p>
          <a:p>
            <a:pPr marL="342900" indent="-342900">
              <a:buFont typeface="+mj-lt"/>
              <a:buAutoNum type="arabicPeriod"/>
            </a:pPr>
            <a:r>
              <a:rPr lang="en-US" sz="3200" dirty="0"/>
              <a:t>Conceal it and reveal everything else </a:t>
            </a:r>
            <a:r>
              <a:rPr lang="en-US" sz="3200" i="1" dirty="0">
                <a:solidFill>
                  <a:srgbClr val="FFFF99"/>
                </a:solidFill>
              </a:rPr>
              <a:t>(Bikini)</a:t>
            </a:r>
          </a:p>
          <a:p>
            <a:pPr marL="342900" indent="-342900">
              <a:buFont typeface="+mj-lt"/>
              <a:buAutoNum type="arabicPeriod"/>
            </a:pPr>
            <a:r>
              <a:rPr lang="en-US" sz="3200" dirty="0"/>
              <a:t>Reveal just a little of it </a:t>
            </a:r>
            <a:r>
              <a:rPr lang="en-US" sz="3200" i="1" dirty="0">
                <a:solidFill>
                  <a:srgbClr val="FFFF99"/>
                </a:solidFill>
              </a:rPr>
              <a:t>(hint, preview, glimpse)</a:t>
            </a:r>
          </a:p>
          <a:p>
            <a:pPr marL="342900" indent="-342900">
              <a:buFont typeface="+mj-lt"/>
              <a:buAutoNum type="arabicPeriod"/>
            </a:pPr>
            <a:r>
              <a:rPr lang="en-US" sz="3200" dirty="0"/>
              <a:t>Cover it tightly </a:t>
            </a:r>
            <a:r>
              <a:rPr lang="en-US" sz="3200" i="1" dirty="0">
                <a:solidFill>
                  <a:srgbClr val="FFFF99"/>
                </a:solidFill>
              </a:rPr>
              <a:t>(show form)</a:t>
            </a:r>
          </a:p>
          <a:p>
            <a:pPr marL="342900" indent="-342900">
              <a:buFont typeface="+mj-lt"/>
              <a:buAutoNum type="arabicPeriod"/>
            </a:pPr>
            <a:r>
              <a:rPr lang="en-US" sz="3200" dirty="0"/>
              <a:t>Cover it thinly </a:t>
            </a:r>
            <a:r>
              <a:rPr lang="en-US" sz="3200" i="1" dirty="0">
                <a:solidFill>
                  <a:srgbClr val="FFFF99"/>
                </a:solidFill>
              </a:rPr>
              <a:t>(Most provocative)</a:t>
            </a:r>
          </a:p>
        </p:txBody>
      </p:sp>
    </p:spTree>
    <p:extLst>
      <p:ext uri="{BB962C8B-B14F-4D97-AF65-F5344CB8AC3E}">
        <p14:creationId xmlns:p14="http://schemas.microsoft.com/office/powerpoint/2010/main" val="4001676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0"/>
            <a:ext cx="433772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cap="none" spc="0" dirty="0">
                <a:ln/>
                <a:solidFill>
                  <a:schemeClr val="accent3"/>
                </a:solidFill>
                <a:effectLst/>
              </a:rPr>
              <a:t>Interview With</a:t>
            </a:r>
          </a:p>
          <a:p>
            <a:pPr algn="ctr"/>
            <a:r>
              <a:rPr lang="en-US" sz="5400" cap="none" spc="0" dirty="0">
                <a:ln/>
                <a:solidFill>
                  <a:schemeClr val="accent3"/>
                </a:solidFill>
                <a:effectLst/>
              </a:rPr>
              <a:t>A Prostitute</a:t>
            </a:r>
          </a:p>
        </p:txBody>
      </p:sp>
      <p:pic>
        <p:nvPicPr>
          <p:cNvPr id="88066" name="Picture 2" descr="http://t0.gstatic.com/images?q=tbn:ANd9GcRmVj898wY3kl6ly2TvmrW2EAC815iMD2xh1DlEwzjCzqPS-zqYm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0" y="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1437" y="1905000"/>
            <a:ext cx="8607763" cy="4024179"/>
          </a:xfrm>
          <a:prstGeom prst="rect">
            <a:avLst/>
          </a:prstGeom>
          <a:noFill/>
        </p:spPr>
        <p:txBody>
          <a:bodyPr wrap="square" rtlCol="0">
            <a:spAutoFit/>
          </a:bodyPr>
          <a:lstStyle/>
          <a:p>
            <a:r>
              <a:rPr lang="en-US" sz="2800" u="sng" dirty="0">
                <a:solidFill>
                  <a:srgbClr val="FFFF99"/>
                </a:solidFill>
                <a:effectLst>
                  <a:outerShdw blurRad="38100" dist="38100" dir="2700000" algn="tl">
                    <a:srgbClr val="000000">
                      <a:alpha val="43137"/>
                    </a:srgbClr>
                  </a:outerShdw>
                </a:effectLst>
              </a:rPr>
              <a:t>Gary</a:t>
            </a:r>
            <a:r>
              <a:rPr lang="en-US" sz="2800" dirty="0">
                <a:effectLst>
                  <a:outerShdw blurRad="38100" dist="38100" dir="2700000" algn="tl">
                    <a:srgbClr val="000000">
                      <a:alpha val="43137"/>
                    </a:srgbClr>
                  </a:outerShdw>
                </a:effectLst>
              </a:rPr>
              <a:t>: “You know a good bit about  men”</a:t>
            </a:r>
          </a:p>
          <a:p>
            <a:endParaRPr lang="en-US" sz="1050" dirty="0">
              <a:effectLst>
                <a:outerShdw blurRad="38100" dist="38100" dir="2700000" algn="tl">
                  <a:srgbClr val="000000">
                    <a:alpha val="43137"/>
                  </a:srgbClr>
                </a:outerShdw>
              </a:effectLst>
            </a:endParaRPr>
          </a:p>
          <a:p>
            <a:r>
              <a:rPr lang="en-US" sz="2800" u="sng" dirty="0">
                <a:solidFill>
                  <a:srgbClr val="FFFF99"/>
                </a:solidFill>
                <a:effectLst>
                  <a:outerShdw blurRad="38100" dist="38100" dir="2700000" algn="tl">
                    <a:srgbClr val="000000">
                      <a:alpha val="43137"/>
                    </a:srgbClr>
                  </a:outerShdw>
                </a:effectLst>
              </a:rPr>
              <a:t>Prostitute</a:t>
            </a:r>
            <a:r>
              <a:rPr lang="en-US" sz="2800" dirty="0">
                <a:effectLst>
                  <a:outerShdw blurRad="38100" dist="38100" dir="2700000" algn="tl">
                    <a:srgbClr val="000000">
                      <a:alpha val="43137"/>
                    </a:srgbClr>
                  </a:outerShdw>
                </a:effectLst>
              </a:rPr>
              <a:t>: “Its my business to know ..”</a:t>
            </a:r>
          </a:p>
          <a:p>
            <a:endParaRPr lang="en-US" sz="1050" dirty="0">
              <a:effectLst>
                <a:outerShdw blurRad="38100" dist="38100" dir="2700000" algn="tl">
                  <a:srgbClr val="000000">
                    <a:alpha val="43137"/>
                  </a:srgbClr>
                </a:outerShdw>
              </a:effectLst>
            </a:endParaRPr>
          </a:p>
          <a:p>
            <a:r>
              <a:rPr lang="en-US" sz="2800" u="sng" dirty="0">
                <a:solidFill>
                  <a:srgbClr val="FFFF99"/>
                </a:solidFill>
                <a:effectLst>
                  <a:outerShdw blurRad="38100" dist="38100" dir="2700000" algn="tl">
                    <a:srgbClr val="000000">
                      <a:alpha val="43137"/>
                    </a:srgbClr>
                  </a:outerShdw>
                </a:effectLst>
              </a:rPr>
              <a:t>Gary</a:t>
            </a:r>
            <a:r>
              <a:rPr lang="en-US" sz="2800" dirty="0">
                <a:effectLst>
                  <a:outerShdw blurRad="38100" dist="38100" dir="2700000" algn="tl">
                    <a:srgbClr val="000000">
                      <a:alpha val="43137"/>
                    </a:srgbClr>
                  </a:outerShdw>
                </a:effectLst>
              </a:rPr>
              <a:t>: Why religious women often don’t know as much about men</a:t>
            </a:r>
          </a:p>
          <a:p>
            <a:endParaRPr lang="en-US" sz="1050" dirty="0">
              <a:effectLst>
                <a:outerShdw blurRad="38100" dist="38100" dir="2700000" algn="tl">
                  <a:srgbClr val="000000">
                    <a:alpha val="43137"/>
                  </a:srgbClr>
                </a:outerShdw>
              </a:effectLst>
            </a:endParaRPr>
          </a:p>
          <a:p>
            <a:r>
              <a:rPr lang="en-US" sz="2800" u="sng" dirty="0">
                <a:solidFill>
                  <a:srgbClr val="FFFF99"/>
                </a:solidFill>
                <a:effectLst>
                  <a:outerShdw blurRad="38100" dist="38100" dir="2700000" algn="tl">
                    <a:srgbClr val="000000">
                      <a:alpha val="43137"/>
                    </a:srgbClr>
                  </a:outerShdw>
                </a:effectLst>
              </a:rPr>
              <a:t>Prostitute: </a:t>
            </a:r>
            <a:r>
              <a:rPr lang="en-US" sz="2800" dirty="0">
                <a:effectLst>
                  <a:outerShdw blurRad="38100" dist="38100" dir="2700000" algn="tl">
                    <a:srgbClr val="000000">
                      <a:alpha val="43137"/>
                    </a:srgbClr>
                  </a:outerShdw>
                </a:effectLst>
              </a:rPr>
              <a:t>Because they have never been taught about men by anyone but their mothers (who often knew very little themselves). </a:t>
            </a:r>
            <a:r>
              <a:rPr lang="en-US" sz="2800" i="1" dirty="0">
                <a:solidFill>
                  <a:srgbClr val="FFFF00"/>
                </a:solidFill>
                <a:effectLst>
                  <a:outerShdw blurRad="38100" dist="38100" dir="2700000" algn="tl">
                    <a:srgbClr val="000000">
                      <a:alpha val="43137"/>
                    </a:srgbClr>
                  </a:outerShdw>
                </a:effectLst>
              </a:rPr>
              <a:t>Women who know how a man thinks are those who have been taught by a man!</a:t>
            </a:r>
          </a:p>
        </p:txBody>
      </p:sp>
    </p:spTree>
    <p:extLst>
      <p:ext uri="{BB962C8B-B14F-4D97-AF65-F5344CB8AC3E}">
        <p14:creationId xmlns:p14="http://schemas.microsoft.com/office/powerpoint/2010/main" val="3684481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0"/>
            <a:ext cx="433772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cap="none" spc="0" dirty="0">
                <a:ln/>
                <a:solidFill>
                  <a:schemeClr val="accent3"/>
                </a:solidFill>
                <a:effectLst/>
              </a:rPr>
              <a:t>Interview With</a:t>
            </a:r>
          </a:p>
          <a:p>
            <a:pPr algn="ctr"/>
            <a:r>
              <a:rPr lang="en-US" sz="5400" cap="none" spc="0" dirty="0">
                <a:ln/>
                <a:solidFill>
                  <a:schemeClr val="accent3"/>
                </a:solidFill>
                <a:effectLst/>
              </a:rPr>
              <a:t>A Prostitute</a:t>
            </a:r>
          </a:p>
        </p:txBody>
      </p:sp>
      <p:pic>
        <p:nvPicPr>
          <p:cNvPr id="88066" name="Picture 2" descr="http://t0.gstatic.com/images?q=tbn:ANd9GcRmVj898wY3kl6ly2TvmrW2EAC815iMD2xh1DlEwzjCzqPS-zqYm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0" y="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1" y="2133600"/>
            <a:ext cx="7924799"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a:effectLst>
                  <a:outerShdw blurRad="38100" dist="38100" dir="2700000" algn="tl">
                    <a:srgbClr val="000000">
                      <a:alpha val="43137"/>
                    </a:srgbClr>
                  </a:outerShdw>
                </a:effectLst>
              </a:rPr>
              <a:t>How to draw attention to certain parts of your body:</a:t>
            </a:r>
          </a:p>
        </p:txBody>
      </p:sp>
      <p:sp>
        <p:nvSpPr>
          <p:cNvPr id="7" name="TextBox 6"/>
          <p:cNvSpPr txBox="1"/>
          <p:nvPr/>
        </p:nvSpPr>
        <p:spPr>
          <a:xfrm>
            <a:off x="413845" y="4191000"/>
            <a:ext cx="2557955" cy="584775"/>
          </a:xfrm>
          <a:prstGeom prst="rect">
            <a:avLst/>
          </a:prstGeom>
          <a:noFill/>
        </p:spPr>
        <p:txBody>
          <a:bodyPr wrap="square" rtlCol="0">
            <a:spAutoFit/>
          </a:bodyPr>
          <a:lstStyle/>
          <a:p>
            <a:pPr marL="342900" indent="-342900">
              <a:buFont typeface="+mj-lt"/>
              <a:buAutoNum type="arabicPeriod"/>
            </a:pPr>
            <a:r>
              <a:rPr lang="en-US" sz="3200" dirty="0"/>
              <a:t>Reveal it</a:t>
            </a:r>
            <a:endParaRPr lang="en-US" sz="3200" i="1" dirty="0">
              <a:solidFill>
                <a:srgbClr val="FFFF99"/>
              </a:solidFill>
            </a:endParaRPr>
          </a:p>
        </p:txBody>
      </p:sp>
      <p:sp>
        <p:nvSpPr>
          <p:cNvPr id="3" name="Left Brace 2"/>
          <p:cNvSpPr/>
          <p:nvPr/>
        </p:nvSpPr>
        <p:spPr>
          <a:xfrm>
            <a:off x="2438400" y="2895600"/>
            <a:ext cx="1066800" cy="3200400"/>
          </a:xfrm>
          <a:prstGeom prst="leftBrace">
            <a:avLst>
              <a:gd name="adj1" fmla="val 51190"/>
              <a:gd name="adj2" fmla="val 50000"/>
            </a:avLst>
          </a:prstGeom>
          <a:ln>
            <a:solidFill>
              <a:srgbClr val="FFFF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245069" y="2813139"/>
            <a:ext cx="5594131" cy="3416320"/>
          </a:xfrm>
          <a:prstGeom prst="rect">
            <a:avLst/>
          </a:prstGeom>
          <a:noFill/>
        </p:spPr>
        <p:txBody>
          <a:bodyPr wrap="square" rtlCol="0">
            <a:spAutoFit/>
          </a:bodyPr>
          <a:lstStyle/>
          <a:p>
            <a:pPr marL="342900" indent="-342900">
              <a:lnSpc>
                <a:spcPct val="150000"/>
              </a:lnSpc>
              <a:buFont typeface="Wingdings" pitchFamily="2" charset="2"/>
              <a:buChar char="ü"/>
            </a:pPr>
            <a:r>
              <a:rPr lang="en-US" sz="2400" dirty="0">
                <a:effectLst>
                  <a:outerShdw blurRad="38100" dist="38100" dir="2700000" algn="tl">
                    <a:srgbClr val="000000">
                      <a:alpha val="43137"/>
                    </a:srgbClr>
                  </a:outerShdw>
                </a:effectLst>
              </a:rPr>
              <a:t>Show more “skin”</a:t>
            </a:r>
          </a:p>
          <a:p>
            <a:pPr marL="342900" indent="-342900">
              <a:lnSpc>
                <a:spcPct val="150000"/>
              </a:lnSpc>
              <a:buFont typeface="Wingdings" pitchFamily="2" charset="2"/>
              <a:buChar char="ü"/>
            </a:pPr>
            <a:r>
              <a:rPr lang="en-US" sz="2400" dirty="0">
                <a:effectLst>
                  <a:outerShdw blurRad="38100" dist="38100" dir="2700000" algn="tl">
                    <a:srgbClr val="000000">
                      <a:alpha val="43137"/>
                    </a:srgbClr>
                  </a:outerShdw>
                </a:effectLst>
              </a:rPr>
              <a:t>More shown – more attractive</a:t>
            </a:r>
          </a:p>
          <a:p>
            <a:pPr marL="342900" indent="-342900">
              <a:lnSpc>
                <a:spcPct val="150000"/>
              </a:lnSpc>
              <a:buFont typeface="Wingdings" pitchFamily="2" charset="2"/>
              <a:buChar char="ü"/>
            </a:pPr>
            <a:r>
              <a:rPr lang="en-US" sz="2400" dirty="0">
                <a:effectLst>
                  <a:outerShdw blurRad="38100" dist="38100" dir="2700000" algn="tl">
                    <a:srgbClr val="000000">
                      <a:alpha val="43137"/>
                    </a:srgbClr>
                  </a:outerShdw>
                </a:effectLst>
              </a:rPr>
              <a:t>Give them a look at your thighs</a:t>
            </a:r>
          </a:p>
          <a:p>
            <a:pPr marL="342900" indent="-342900">
              <a:lnSpc>
                <a:spcPct val="150000"/>
              </a:lnSpc>
              <a:buFont typeface="Wingdings" pitchFamily="2" charset="2"/>
              <a:buChar char="ü"/>
            </a:pPr>
            <a:r>
              <a:rPr lang="en-US" sz="2400" dirty="0">
                <a:effectLst>
                  <a:outerShdw blurRad="38100" dist="38100" dir="2700000" algn="tl">
                    <a:srgbClr val="000000">
                      <a:alpha val="43137"/>
                    </a:srgbClr>
                  </a:outerShdw>
                </a:effectLst>
              </a:rPr>
              <a:t>Give them a look at breasts (just part)</a:t>
            </a:r>
          </a:p>
          <a:p>
            <a:pPr marL="342900" indent="-342900">
              <a:lnSpc>
                <a:spcPct val="150000"/>
              </a:lnSpc>
              <a:buFont typeface="Wingdings" pitchFamily="2" charset="2"/>
              <a:buChar char="ü"/>
            </a:pPr>
            <a:r>
              <a:rPr lang="en-US" sz="2400" dirty="0">
                <a:effectLst>
                  <a:outerShdw blurRad="38100" dist="38100" dir="2700000" algn="tl">
                    <a:srgbClr val="000000">
                      <a:alpha val="43137"/>
                    </a:srgbClr>
                  </a:outerShdw>
                </a:effectLst>
              </a:rPr>
              <a:t>Let them see your midriff</a:t>
            </a:r>
          </a:p>
          <a:p>
            <a:pPr marL="342900" indent="-342900">
              <a:lnSpc>
                <a:spcPct val="150000"/>
              </a:lnSpc>
              <a:buFont typeface="Wingdings" pitchFamily="2" charset="2"/>
              <a:buChar char="ü"/>
            </a:pPr>
            <a:r>
              <a:rPr lang="en-US" sz="2400" dirty="0">
                <a:effectLst>
                  <a:outerShdw blurRad="38100" dist="38100" dir="2700000" algn="tl">
                    <a:srgbClr val="000000">
                      <a:alpha val="43137"/>
                    </a:srgbClr>
                  </a:outerShdw>
                </a:effectLst>
              </a:rPr>
              <a:t>Show them your back / shoulders</a:t>
            </a:r>
          </a:p>
        </p:txBody>
      </p:sp>
    </p:spTree>
    <p:extLst>
      <p:ext uri="{BB962C8B-B14F-4D97-AF65-F5344CB8AC3E}">
        <p14:creationId xmlns:p14="http://schemas.microsoft.com/office/powerpoint/2010/main" val="1856972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0"/>
            <a:ext cx="433772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cap="none" spc="0" dirty="0">
                <a:ln/>
                <a:solidFill>
                  <a:schemeClr val="accent3"/>
                </a:solidFill>
                <a:effectLst/>
              </a:rPr>
              <a:t>Interview With</a:t>
            </a:r>
          </a:p>
          <a:p>
            <a:pPr algn="ctr"/>
            <a:r>
              <a:rPr lang="en-US" sz="5400" cap="none" spc="0" dirty="0">
                <a:ln/>
                <a:solidFill>
                  <a:schemeClr val="accent3"/>
                </a:solidFill>
                <a:effectLst/>
              </a:rPr>
              <a:t>A Prostitute</a:t>
            </a:r>
          </a:p>
        </p:txBody>
      </p:sp>
      <p:pic>
        <p:nvPicPr>
          <p:cNvPr id="88066" name="Picture 2" descr="http://t0.gstatic.com/images?q=tbn:ANd9GcRmVj898wY3kl6ly2TvmrW2EAC815iMD2xh1DlEwzjCzqPS-zqYm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0" y="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1" y="2133600"/>
            <a:ext cx="7924799"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a:effectLst>
                  <a:outerShdw blurRad="38100" dist="38100" dir="2700000" algn="tl">
                    <a:srgbClr val="000000">
                      <a:alpha val="43137"/>
                    </a:srgbClr>
                  </a:outerShdw>
                </a:effectLst>
              </a:rPr>
              <a:t>How to draw attention to certain parts of your body:</a:t>
            </a:r>
          </a:p>
        </p:txBody>
      </p:sp>
      <p:sp>
        <p:nvSpPr>
          <p:cNvPr id="7" name="TextBox 6"/>
          <p:cNvSpPr txBox="1"/>
          <p:nvPr/>
        </p:nvSpPr>
        <p:spPr>
          <a:xfrm>
            <a:off x="32845" y="3500497"/>
            <a:ext cx="2557955" cy="2062103"/>
          </a:xfrm>
          <a:prstGeom prst="rect">
            <a:avLst/>
          </a:prstGeom>
          <a:noFill/>
        </p:spPr>
        <p:txBody>
          <a:bodyPr wrap="square" rtlCol="0">
            <a:spAutoFit/>
          </a:bodyPr>
          <a:lstStyle/>
          <a:p>
            <a:pPr marL="514350" indent="-514350">
              <a:buFont typeface="+mj-lt"/>
              <a:buAutoNum type="arabicPeriod" startAt="2"/>
            </a:pPr>
            <a:r>
              <a:rPr lang="en-US" sz="3200" dirty="0"/>
              <a:t>Conceal it and reveal  everything else</a:t>
            </a:r>
            <a:endParaRPr lang="en-US" sz="3200" i="1" dirty="0">
              <a:solidFill>
                <a:srgbClr val="FFFF99"/>
              </a:solidFill>
            </a:endParaRPr>
          </a:p>
        </p:txBody>
      </p:sp>
      <p:sp>
        <p:nvSpPr>
          <p:cNvPr id="3" name="Left Brace 2"/>
          <p:cNvSpPr/>
          <p:nvPr/>
        </p:nvSpPr>
        <p:spPr>
          <a:xfrm>
            <a:off x="2438400" y="2895600"/>
            <a:ext cx="1066800" cy="3200400"/>
          </a:xfrm>
          <a:prstGeom prst="leftBrace">
            <a:avLst>
              <a:gd name="adj1" fmla="val 51190"/>
              <a:gd name="adj2" fmla="val 50000"/>
            </a:avLst>
          </a:prstGeom>
          <a:ln>
            <a:solidFill>
              <a:srgbClr val="FFFF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163195" y="3733800"/>
            <a:ext cx="5828405" cy="1143070"/>
          </a:xfrm>
          <a:prstGeom prst="rect">
            <a:avLst/>
          </a:prstGeom>
          <a:noFill/>
        </p:spPr>
        <p:txBody>
          <a:bodyPr wrap="square" rtlCol="0">
            <a:spAutoFit/>
          </a:bodyPr>
          <a:lstStyle/>
          <a:p>
            <a:pPr marL="342900" indent="-342900">
              <a:lnSpc>
                <a:spcPct val="150000"/>
              </a:lnSpc>
              <a:buFont typeface="Wingdings" pitchFamily="2" charset="2"/>
              <a:buChar char="ü"/>
            </a:pPr>
            <a:r>
              <a:rPr lang="en-US" sz="2400" dirty="0"/>
              <a:t>Swimsuits – especially Bikini</a:t>
            </a:r>
          </a:p>
          <a:p>
            <a:pPr marL="342900" indent="-342900">
              <a:lnSpc>
                <a:spcPct val="150000"/>
              </a:lnSpc>
              <a:buFont typeface="Wingdings" pitchFamily="2" charset="2"/>
              <a:buChar char="ü"/>
            </a:pPr>
            <a:r>
              <a:rPr lang="en-US" sz="2400" dirty="0"/>
              <a:t>Draws attention to what remains covered</a:t>
            </a:r>
          </a:p>
        </p:txBody>
      </p:sp>
    </p:spTree>
    <p:extLst>
      <p:ext uri="{BB962C8B-B14F-4D97-AF65-F5344CB8AC3E}">
        <p14:creationId xmlns:p14="http://schemas.microsoft.com/office/powerpoint/2010/main" val="230999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0"/>
            <a:ext cx="433772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cap="none" spc="0" dirty="0">
                <a:ln/>
                <a:solidFill>
                  <a:schemeClr val="accent3"/>
                </a:solidFill>
                <a:effectLst/>
              </a:rPr>
              <a:t>Interview With</a:t>
            </a:r>
          </a:p>
          <a:p>
            <a:pPr algn="ctr"/>
            <a:r>
              <a:rPr lang="en-US" sz="5400" cap="none" spc="0" dirty="0">
                <a:ln/>
                <a:solidFill>
                  <a:schemeClr val="accent3"/>
                </a:solidFill>
                <a:effectLst/>
              </a:rPr>
              <a:t>A Prostitute</a:t>
            </a:r>
          </a:p>
        </p:txBody>
      </p:sp>
      <p:pic>
        <p:nvPicPr>
          <p:cNvPr id="88066" name="Picture 2" descr="http://t0.gstatic.com/images?q=tbn:ANd9GcRmVj898wY3kl6ly2TvmrW2EAC815iMD2xh1DlEwzjCzqPS-zqYm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0" y="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1" y="2133600"/>
            <a:ext cx="7924799"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a:effectLst>
                  <a:outerShdw blurRad="38100" dist="38100" dir="2700000" algn="tl">
                    <a:srgbClr val="000000">
                      <a:alpha val="43137"/>
                    </a:srgbClr>
                  </a:outerShdw>
                </a:effectLst>
              </a:rPr>
              <a:t>How to draw attention to certain parts of your body:</a:t>
            </a:r>
          </a:p>
        </p:txBody>
      </p:sp>
      <p:sp>
        <p:nvSpPr>
          <p:cNvPr id="7" name="TextBox 6"/>
          <p:cNvSpPr txBox="1"/>
          <p:nvPr/>
        </p:nvSpPr>
        <p:spPr>
          <a:xfrm>
            <a:off x="32845" y="3500497"/>
            <a:ext cx="2557955" cy="1569660"/>
          </a:xfrm>
          <a:prstGeom prst="rect">
            <a:avLst/>
          </a:prstGeom>
          <a:noFill/>
        </p:spPr>
        <p:txBody>
          <a:bodyPr wrap="square" rtlCol="0">
            <a:spAutoFit/>
          </a:bodyPr>
          <a:lstStyle/>
          <a:p>
            <a:pPr marL="514350" indent="-514350">
              <a:buFont typeface="+mj-lt"/>
              <a:buAutoNum type="arabicPeriod" startAt="3"/>
            </a:pPr>
            <a:r>
              <a:rPr lang="en-US" sz="3200" dirty="0"/>
              <a:t>Reveal just a little bit of it</a:t>
            </a:r>
            <a:endParaRPr lang="en-US" sz="3200" i="1" dirty="0">
              <a:solidFill>
                <a:srgbClr val="FFFF99"/>
              </a:solidFill>
            </a:endParaRPr>
          </a:p>
        </p:txBody>
      </p:sp>
      <p:sp>
        <p:nvSpPr>
          <p:cNvPr id="3" name="Left Brace 2"/>
          <p:cNvSpPr/>
          <p:nvPr/>
        </p:nvSpPr>
        <p:spPr>
          <a:xfrm>
            <a:off x="2438400" y="2895600"/>
            <a:ext cx="1066800" cy="3200400"/>
          </a:xfrm>
          <a:prstGeom prst="leftBrace">
            <a:avLst>
              <a:gd name="adj1" fmla="val 51190"/>
              <a:gd name="adj2" fmla="val 50000"/>
            </a:avLst>
          </a:prstGeom>
          <a:ln>
            <a:solidFill>
              <a:srgbClr val="FFFF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163195" y="3200400"/>
            <a:ext cx="5828405" cy="2251065"/>
          </a:xfrm>
          <a:prstGeom prst="rect">
            <a:avLst/>
          </a:prstGeom>
          <a:noFill/>
        </p:spPr>
        <p:txBody>
          <a:bodyPr wrap="square" rtlCol="0">
            <a:spAutoFit/>
          </a:bodyPr>
          <a:lstStyle/>
          <a:p>
            <a:pPr marL="342900" indent="-342900">
              <a:lnSpc>
                <a:spcPct val="150000"/>
              </a:lnSpc>
              <a:buFont typeface="Wingdings" pitchFamily="2" charset="2"/>
              <a:buChar char="ü"/>
            </a:pPr>
            <a:r>
              <a:rPr lang="en-US" sz="2400" dirty="0"/>
              <a:t>Give a glimpse of the thigh</a:t>
            </a:r>
          </a:p>
          <a:p>
            <a:pPr marL="342900" indent="-342900">
              <a:lnSpc>
                <a:spcPct val="150000"/>
              </a:lnSpc>
              <a:buFont typeface="Wingdings" pitchFamily="2" charset="2"/>
              <a:buChar char="ü"/>
            </a:pPr>
            <a:r>
              <a:rPr lang="en-US" sz="2400" dirty="0"/>
              <a:t>Dress / skirt not real short (get a hint)</a:t>
            </a:r>
          </a:p>
          <a:p>
            <a:pPr marL="342900" indent="-342900">
              <a:lnSpc>
                <a:spcPct val="150000"/>
              </a:lnSpc>
              <a:buFont typeface="Wingdings" pitchFamily="2" charset="2"/>
              <a:buChar char="ü"/>
            </a:pPr>
            <a:r>
              <a:rPr lang="en-US" sz="2400" dirty="0"/>
              <a:t>Jeans that play peek-a-boo with low back</a:t>
            </a:r>
          </a:p>
          <a:p>
            <a:pPr marL="342900" indent="-342900">
              <a:lnSpc>
                <a:spcPct val="150000"/>
              </a:lnSpc>
              <a:buFont typeface="Wingdings" pitchFamily="2" charset="2"/>
              <a:buChar char="ü"/>
            </a:pPr>
            <a:r>
              <a:rPr lang="en-US" sz="2400" dirty="0"/>
              <a:t>Cleavage – gives a preview of breast</a:t>
            </a:r>
          </a:p>
        </p:txBody>
      </p:sp>
    </p:spTree>
    <p:extLst>
      <p:ext uri="{BB962C8B-B14F-4D97-AF65-F5344CB8AC3E}">
        <p14:creationId xmlns:p14="http://schemas.microsoft.com/office/powerpoint/2010/main" val="2593901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0"/>
            <a:ext cx="433772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cap="none" spc="0" dirty="0">
                <a:ln/>
                <a:solidFill>
                  <a:schemeClr val="accent3"/>
                </a:solidFill>
                <a:effectLst/>
              </a:rPr>
              <a:t>Interview With</a:t>
            </a:r>
          </a:p>
          <a:p>
            <a:pPr algn="ctr"/>
            <a:r>
              <a:rPr lang="en-US" sz="5400" cap="none" spc="0" dirty="0">
                <a:ln/>
                <a:solidFill>
                  <a:schemeClr val="accent3"/>
                </a:solidFill>
                <a:effectLst/>
              </a:rPr>
              <a:t>A Prostitute</a:t>
            </a:r>
          </a:p>
        </p:txBody>
      </p:sp>
      <p:pic>
        <p:nvPicPr>
          <p:cNvPr id="88066" name="Picture 2" descr="http://t0.gstatic.com/images?q=tbn:ANd9GcRmVj898wY3kl6ly2TvmrW2EAC815iMD2xh1DlEwzjCzqPS-zqYm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0" y="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1" y="2133600"/>
            <a:ext cx="7924799"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a:effectLst>
                  <a:outerShdw blurRad="38100" dist="38100" dir="2700000" algn="tl">
                    <a:srgbClr val="000000">
                      <a:alpha val="43137"/>
                    </a:srgbClr>
                  </a:outerShdw>
                </a:effectLst>
              </a:rPr>
              <a:t>How to draw attention to certain parts of your body:</a:t>
            </a:r>
          </a:p>
        </p:txBody>
      </p:sp>
      <p:sp>
        <p:nvSpPr>
          <p:cNvPr id="7" name="TextBox 6"/>
          <p:cNvSpPr txBox="1"/>
          <p:nvPr/>
        </p:nvSpPr>
        <p:spPr>
          <a:xfrm>
            <a:off x="413845" y="3886200"/>
            <a:ext cx="2557955" cy="1077218"/>
          </a:xfrm>
          <a:prstGeom prst="rect">
            <a:avLst/>
          </a:prstGeom>
          <a:noFill/>
        </p:spPr>
        <p:txBody>
          <a:bodyPr wrap="square" rtlCol="0">
            <a:spAutoFit/>
          </a:bodyPr>
          <a:lstStyle/>
          <a:p>
            <a:pPr marL="514350" indent="-514350">
              <a:buFont typeface="+mj-lt"/>
              <a:buAutoNum type="arabicPeriod" startAt="4"/>
            </a:pPr>
            <a:r>
              <a:rPr lang="en-US" sz="3200" dirty="0"/>
              <a:t>Cover it tightly</a:t>
            </a:r>
            <a:endParaRPr lang="en-US" sz="3200" i="1" dirty="0">
              <a:solidFill>
                <a:srgbClr val="FFFF99"/>
              </a:solidFill>
            </a:endParaRPr>
          </a:p>
        </p:txBody>
      </p:sp>
      <p:sp>
        <p:nvSpPr>
          <p:cNvPr id="3" name="Left Brace 2"/>
          <p:cNvSpPr/>
          <p:nvPr/>
        </p:nvSpPr>
        <p:spPr>
          <a:xfrm>
            <a:off x="2438400" y="2895600"/>
            <a:ext cx="1066800" cy="3200400"/>
          </a:xfrm>
          <a:prstGeom prst="leftBrace">
            <a:avLst>
              <a:gd name="adj1" fmla="val 51190"/>
              <a:gd name="adj2" fmla="val 50000"/>
            </a:avLst>
          </a:prstGeom>
          <a:ln>
            <a:solidFill>
              <a:srgbClr val="FFFF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245069" y="2813139"/>
            <a:ext cx="5365531" cy="2862322"/>
          </a:xfrm>
          <a:prstGeom prst="rect">
            <a:avLst/>
          </a:prstGeom>
          <a:noFill/>
        </p:spPr>
        <p:txBody>
          <a:bodyPr wrap="square" rtlCol="0">
            <a:spAutoFit/>
          </a:bodyPr>
          <a:lstStyle/>
          <a:p>
            <a:pPr marL="342900" indent="-342900">
              <a:lnSpc>
                <a:spcPct val="150000"/>
              </a:lnSpc>
              <a:buFont typeface="Wingdings" pitchFamily="2" charset="2"/>
              <a:buChar char="ü"/>
            </a:pPr>
            <a:r>
              <a:rPr lang="en-US" sz="2400" dirty="0">
                <a:effectLst>
                  <a:outerShdw blurRad="38100" dist="38100" dir="2700000" algn="tl">
                    <a:srgbClr val="000000">
                      <a:alpha val="43137"/>
                    </a:srgbClr>
                  </a:outerShdw>
                </a:effectLst>
              </a:rPr>
              <a:t>One piece swimsuits</a:t>
            </a:r>
          </a:p>
          <a:p>
            <a:pPr marL="342900" indent="-342900">
              <a:lnSpc>
                <a:spcPct val="150000"/>
              </a:lnSpc>
              <a:buFont typeface="Wingdings" pitchFamily="2" charset="2"/>
              <a:buChar char="ü"/>
            </a:pPr>
            <a:r>
              <a:rPr lang="en-US" sz="2400" dirty="0">
                <a:effectLst>
                  <a:outerShdw blurRad="38100" dist="38100" dir="2700000" algn="tl">
                    <a:srgbClr val="000000">
                      <a:alpha val="43137"/>
                    </a:srgbClr>
                  </a:outerShdw>
                </a:effectLst>
              </a:rPr>
              <a:t> Tight jeans / pants</a:t>
            </a:r>
          </a:p>
          <a:p>
            <a:pPr marL="342900" indent="-342900">
              <a:lnSpc>
                <a:spcPct val="150000"/>
              </a:lnSpc>
              <a:buFont typeface="Wingdings" pitchFamily="2" charset="2"/>
              <a:buChar char="ü"/>
            </a:pPr>
            <a:r>
              <a:rPr lang="en-US" sz="2400" dirty="0">
                <a:effectLst>
                  <a:outerShdw blurRad="38100" dist="38100" dir="2700000" algn="tl">
                    <a:srgbClr val="000000">
                      <a:alpha val="43137"/>
                    </a:srgbClr>
                  </a:outerShdw>
                </a:effectLst>
              </a:rPr>
              <a:t>Tops that reveal shape of breast</a:t>
            </a:r>
          </a:p>
          <a:p>
            <a:pPr marL="342900" indent="-342900">
              <a:lnSpc>
                <a:spcPct val="150000"/>
              </a:lnSpc>
              <a:buFont typeface="Wingdings" pitchFamily="2" charset="2"/>
              <a:buChar char="ü"/>
            </a:pPr>
            <a:r>
              <a:rPr lang="en-US" sz="2400" dirty="0">
                <a:effectLst>
                  <a:outerShdw blurRad="38100" dist="38100" dir="2700000" algn="tl">
                    <a:srgbClr val="000000">
                      <a:alpha val="43137"/>
                    </a:srgbClr>
                  </a:outerShdw>
                </a:effectLst>
              </a:rPr>
              <a:t>Snug fit (dress / skirt) over back side</a:t>
            </a:r>
          </a:p>
          <a:p>
            <a:pPr marL="342900" indent="-342900">
              <a:lnSpc>
                <a:spcPct val="150000"/>
              </a:lnSpc>
              <a:buFont typeface="Wingdings" pitchFamily="2" charset="2"/>
              <a:buChar char="ü"/>
            </a:pPr>
            <a:r>
              <a:rPr lang="en-US" sz="2400" dirty="0">
                <a:effectLst>
                  <a:outerShdw blurRad="38100" dist="38100" dir="2700000" algn="tl">
                    <a:srgbClr val="000000">
                      <a:alpha val="43137"/>
                    </a:srgbClr>
                  </a:outerShdw>
                </a:effectLst>
              </a:rPr>
              <a:t>Lines of undergarment clearly marked</a:t>
            </a:r>
          </a:p>
        </p:txBody>
      </p:sp>
    </p:spTree>
    <p:extLst>
      <p:ext uri="{BB962C8B-B14F-4D97-AF65-F5344CB8AC3E}">
        <p14:creationId xmlns:p14="http://schemas.microsoft.com/office/powerpoint/2010/main" val="3467269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0"/>
            <a:ext cx="433772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cap="none" spc="0" dirty="0">
                <a:ln/>
                <a:solidFill>
                  <a:schemeClr val="accent3"/>
                </a:solidFill>
                <a:effectLst/>
              </a:rPr>
              <a:t>Interview With</a:t>
            </a:r>
          </a:p>
          <a:p>
            <a:pPr algn="ctr"/>
            <a:r>
              <a:rPr lang="en-US" sz="5400" cap="none" spc="0" dirty="0">
                <a:ln/>
                <a:solidFill>
                  <a:schemeClr val="accent3"/>
                </a:solidFill>
                <a:effectLst/>
              </a:rPr>
              <a:t>A Prostitute</a:t>
            </a:r>
          </a:p>
        </p:txBody>
      </p:sp>
      <p:pic>
        <p:nvPicPr>
          <p:cNvPr id="88066" name="Picture 2" descr="http://t0.gstatic.com/images?q=tbn:ANd9GcRmVj898wY3kl6ly2TvmrW2EAC815iMD2xh1DlEwzjCzqPS-zqYmg"/>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0" y="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01" y="2133600"/>
            <a:ext cx="7924799"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a:effectLst>
                  <a:outerShdw blurRad="38100" dist="38100" dir="2700000" algn="tl">
                    <a:srgbClr val="000000">
                      <a:alpha val="43137"/>
                    </a:srgbClr>
                  </a:outerShdw>
                </a:effectLst>
              </a:rPr>
              <a:t>How to draw attention to certain parts of your body:</a:t>
            </a:r>
          </a:p>
        </p:txBody>
      </p:sp>
      <p:sp>
        <p:nvSpPr>
          <p:cNvPr id="7" name="TextBox 6"/>
          <p:cNvSpPr txBox="1"/>
          <p:nvPr/>
        </p:nvSpPr>
        <p:spPr>
          <a:xfrm>
            <a:off x="413845" y="3886200"/>
            <a:ext cx="2557955" cy="1077218"/>
          </a:xfrm>
          <a:prstGeom prst="rect">
            <a:avLst/>
          </a:prstGeom>
          <a:noFill/>
        </p:spPr>
        <p:txBody>
          <a:bodyPr wrap="square" rtlCol="0">
            <a:spAutoFit/>
          </a:bodyPr>
          <a:lstStyle/>
          <a:p>
            <a:pPr marL="514350" indent="-514350">
              <a:buFont typeface="+mj-lt"/>
              <a:buAutoNum type="arabicPeriod" startAt="5"/>
            </a:pPr>
            <a:r>
              <a:rPr lang="en-US" sz="3200" dirty="0"/>
              <a:t>Cover it thinly</a:t>
            </a:r>
            <a:endParaRPr lang="en-US" sz="3200" i="1" dirty="0">
              <a:solidFill>
                <a:srgbClr val="FFFF99"/>
              </a:solidFill>
            </a:endParaRPr>
          </a:p>
        </p:txBody>
      </p:sp>
      <p:sp>
        <p:nvSpPr>
          <p:cNvPr id="3" name="Left Brace 2"/>
          <p:cNvSpPr/>
          <p:nvPr/>
        </p:nvSpPr>
        <p:spPr>
          <a:xfrm>
            <a:off x="2438400" y="2895600"/>
            <a:ext cx="1066800" cy="3200400"/>
          </a:xfrm>
          <a:prstGeom prst="leftBrace">
            <a:avLst>
              <a:gd name="adj1" fmla="val 51190"/>
              <a:gd name="adj2" fmla="val 50000"/>
            </a:avLst>
          </a:prstGeom>
          <a:ln>
            <a:solidFill>
              <a:srgbClr val="FFFF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245069" y="2813139"/>
            <a:ext cx="5670331" cy="1754326"/>
          </a:xfrm>
          <a:prstGeom prst="rect">
            <a:avLst/>
          </a:prstGeom>
          <a:noFill/>
        </p:spPr>
        <p:txBody>
          <a:bodyPr wrap="square" rtlCol="0">
            <a:spAutoFit/>
          </a:bodyPr>
          <a:lstStyle/>
          <a:p>
            <a:pPr marL="342900" indent="-342900">
              <a:lnSpc>
                <a:spcPct val="150000"/>
              </a:lnSpc>
              <a:buFont typeface="Wingdings" pitchFamily="2" charset="2"/>
              <a:buChar char="ü"/>
            </a:pPr>
            <a:r>
              <a:rPr lang="en-US" sz="2400" dirty="0">
                <a:effectLst>
                  <a:outerShdw blurRad="38100" dist="38100" dir="2700000" algn="tl">
                    <a:srgbClr val="000000">
                      <a:alpha val="43137"/>
                    </a:srgbClr>
                  </a:outerShdw>
                </a:effectLst>
              </a:rPr>
              <a:t>White / thin tops – reveal undergarment</a:t>
            </a:r>
          </a:p>
          <a:p>
            <a:pPr marL="342900" indent="-342900">
              <a:lnSpc>
                <a:spcPct val="150000"/>
              </a:lnSpc>
              <a:buFont typeface="Wingdings" pitchFamily="2" charset="2"/>
              <a:buChar char="ü"/>
            </a:pPr>
            <a:r>
              <a:rPr lang="en-US" sz="2400" dirty="0">
                <a:effectLst>
                  <a:outerShdw blurRad="38100" dist="38100" dir="2700000" algn="tl">
                    <a:srgbClr val="000000">
                      <a:alpha val="43137"/>
                    </a:srgbClr>
                  </a:outerShdw>
                </a:effectLst>
              </a:rPr>
              <a:t>Thin pants – outline underwear</a:t>
            </a:r>
          </a:p>
          <a:p>
            <a:pPr marL="342900" indent="-342900">
              <a:lnSpc>
                <a:spcPct val="150000"/>
              </a:lnSpc>
              <a:buFont typeface="Wingdings" pitchFamily="2" charset="2"/>
              <a:buChar char="ü"/>
            </a:pPr>
            <a:r>
              <a:rPr lang="en-US" sz="2400" dirty="0">
                <a:effectLst>
                  <a:outerShdw blurRad="38100" dist="38100" dir="2700000" algn="tl">
                    <a:srgbClr val="000000">
                      <a:alpha val="43137"/>
                    </a:srgbClr>
                  </a:outerShdw>
                </a:effectLst>
              </a:rPr>
              <a:t>Material so thin – clings to body</a:t>
            </a:r>
          </a:p>
        </p:txBody>
      </p:sp>
    </p:spTree>
    <p:extLst>
      <p:ext uri="{BB962C8B-B14F-4D97-AF65-F5344CB8AC3E}">
        <p14:creationId xmlns:p14="http://schemas.microsoft.com/office/powerpoint/2010/main" val="2910713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04800"/>
            <a:ext cx="7772400" cy="1400383"/>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startAt="3"/>
            </a:pPr>
            <a:r>
              <a:rPr lang="en-US" sz="3600" dirty="0">
                <a:solidFill>
                  <a:prstClr val="white"/>
                </a:solidFill>
                <a:latin typeface="Maiandra GD" pitchFamily="34" charset="0"/>
              </a:rPr>
              <a:t>Possible Your Clothes Could Be Sexually Attractive</a:t>
            </a:r>
          </a:p>
        </p:txBody>
      </p:sp>
      <p:sp>
        <p:nvSpPr>
          <p:cNvPr id="4" name="TextBox 3"/>
          <p:cNvSpPr txBox="1"/>
          <p:nvPr/>
        </p:nvSpPr>
        <p:spPr>
          <a:xfrm>
            <a:off x="457200" y="1905000"/>
            <a:ext cx="8534400" cy="2246769"/>
          </a:xfrm>
          <a:prstGeom prst="rect">
            <a:avLst/>
          </a:prstGeom>
          <a:noFill/>
        </p:spPr>
        <p:txBody>
          <a:bodyPr wrap="square" rtlCol="0">
            <a:spAutoFit/>
          </a:bodyPr>
          <a:lstStyle/>
          <a:p>
            <a:pPr marL="457200" indent="-457200">
              <a:buFont typeface="+mj-lt"/>
              <a:buAutoNum type="alphaUcPeriod"/>
            </a:pPr>
            <a:r>
              <a:rPr lang="en-US" sz="2800" dirty="0">
                <a:effectLst>
                  <a:outerShdw blurRad="38100" dist="38100" dir="2700000" algn="tl">
                    <a:srgbClr val="000000">
                      <a:alpha val="43137"/>
                    </a:srgbClr>
                  </a:outerShdw>
                </a:effectLst>
              </a:rPr>
              <a:t>Clarify “Sexually Attractive”</a:t>
            </a:r>
          </a:p>
          <a:p>
            <a:pPr marL="457200" indent="-457200">
              <a:buFont typeface="+mj-lt"/>
              <a:buAutoNum type="alphaUcPeriod"/>
            </a:pPr>
            <a:r>
              <a:rPr lang="en-US" sz="2800" dirty="0">
                <a:effectLst>
                  <a:outerShdw blurRad="38100" dist="38100" dir="2700000" algn="tl">
                    <a:srgbClr val="000000">
                      <a:alpha val="43137"/>
                    </a:srgbClr>
                  </a:outerShdw>
                </a:effectLst>
              </a:rPr>
              <a:t>Our Clothing Sends a Signal – </a:t>
            </a:r>
            <a:r>
              <a:rPr lang="en-US" sz="2800" i="1" dirty="0">
                <a:effectLst>
                  <a:outerShdw blurRad="38100" dist="38100" dir="2700000" algn="tl">
                    <a:srgbClr val="000000">
                      <a:alpha val="43137"/>
                    </a:srgbClr>
                  </a:outerShdw>
                </a:effectLst>
              </a:rPr>
              <a:t>At Times Sexual</a:t>
            </a:r>
          </a:p>
          <a:p>
            <a:pPr marL="457200" indent="-457200">
              <a:buFont typeface="+mj-lt"/>
              <a:buAutoNum type="alphaUcPeriod"/>
            </a:pPr>
            <a:r>
              <a:rPr lang="en-US" sz="2800" dirty="0">
                <a:effectLst>
                  <a:outerShdw blurRad="38100" dist="38100" dir="2700000" algn="tl">
                    <a:srgbClr val="000000">
                      <a:alpha val="43137"/>
                    </a:srgbClr>
                  </a:outerShdw>
                </a:effectLst>
              </a:rPr>
              <a:t>Testimony From a Prostitute</a:t>
            </a:r>
          </a:p>
          <a:p>
            <a:pPr marL="457200" indent="-457200">
              <a:buFont typeface="+mj-lt"/>
              <a:buAutoNum type="alphaUcPeriod"/>
            </a:pPr>
            <a:r>
              <a:rPr lang="en-US" sz="2800" dirty="0">
                <a:effectLst>
                  <a:outerShdw blurRad="38100" dist="38100" dir="2700000" algn="tl">
                    <a:srgbClr val="000000">
                      <a:alpha val="43137"/>
                    </a:srgbClr>
                  </a:outerShdw>
                </a:effectLst>
              </a:rPr>
              <a:t>Revealing Clothing – More Sexually Attractive than Nudity</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4224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838200"/>
            <a:ext cx="6602105" cy="526297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"An astonishingly great number of men are of the opinion that women are more attractive partly dressed - than nude. They prefer to see women partially disrobed to the sight of complete nakedness. In many cases the development of sexual excitement is retarded or weakened by the nude body while the sight of the partly unclothed female body affects these men as exciting”</a:t>
            </a:r>
          </a:p>
          <a:p>
            <a:endParaRPr lang="en-US" sz="28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(Theodore </a:t>
            </a:r>
            <a:r>
              <a:rPr lang="en-US" sz="2800" dirty="0" err="1">
                <a:effectLst>
                  <a:outerShdw blurRad="38100" dist="38100" dir="2700000" algn="tl">
                    <a:srgbClr val="000000">
                      <a:alpha val="43137"/>
                    </a:srgbClr>
                  </a:outerShdw>
                </a:effectLst>
              </a:rPr>
              <a:t>Reik</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Of Love and Lust</a:t>
            </a:r>
            <a:r>
              <a:rPr lang="en-US" sz="2800" dirty="0">
                <a:effectLst>
                  <a:outerShdw blurRad="38100" dist="38100" dir="2700000" algn="tl">
                    <a:srgbClr val="000000">
                      <a:alpha val="43137"/>
                    </a:srgbClr>
                  </a:outerShdw>
                </a:effectLst>
              </a:rPr>
              <a:t> 465)</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393" r="17652"/>
          <a:stretch/>
        </p:blipFill>
        <p:spPr>
          <a:xfrm rot="21228488">
            <a:off x="156112" y="142941"/>
            <a:ext cx="1856095" cy="2857500"/>
          </a:xfrm>
          <a:prstGeom prst="rect">
            <a:avLst/>
          </a:prstGeom>
          <a:ln>
            <a:solidFill>
              <a:srgbClr val="FFFFFF"/>
            </a:solidFill>
          </a:ln>
        </p:spPr>
      </p:pic>
    </p:spTree>
    <p:extLst>
      <p:ext uri="{BB962C8B-B14F-4D97-AF65-F5344CB8AC3E}">
        <p14:creationId xmlns:p14="http://schemas.microsoft.com/office/powerpoint/2010/main" val="3550633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4610" name="Rectangle 2"/>
          <p:cNvSpPr>
            <a:spLocks noChangeArrowheads="1"/>
          </p:cNvSpPr>
          <p:nvPr/>
        </p:nvSpPr>
        <p:spPr bwMode="auto">
          <a:xfrm>
            <a:off x="5029200" y="1752600"/>
            <a:ext cx="3429000" cy="4572000"/>
          </a:xfrm>
          <a:prstGeom prst="rect">
            <a:avLst/>
          </a:prstGeom>
          <a:solidFill>
            <a:srgbClr val="FFFFCC"/>
          </a:solidFill>
          <a:ln w="28575">
            <a:solidFill>
              <a:srgbClr val="0000CC"/>
            </a:solidFill>
            <a:miter lim="800000"/>
            <a:headEnd/>
            <a:tailEnd/>
          </a:ln>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CC"/>
              </a:solidFill>
              <a:effectLst/>
              <a:uLnTx/>
              <a:uFillTx/>
              <a:latin typeface="Comic Sans MS" pitchFamily="66"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CC"/>
                </a:solidFill>
                <a:effectLst/>
                <a:uLnTx/>
                <a:uFillTx/>
                <a:latin typeface="Comic Sans MS" pitchFamily="66" charset="0"/>
                <a:ea typeface="+mn-ea"/>
                <a:cs typeface="+mn-cs"/>
              </a:rPr>
              <a:t>You Want</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CC"/>
                </a:solidFill>
                <a:effectLst/>
                <a:uLnTx/>
                <a:uFillTx/>
                <a:latin typeface="Comic Sans MS" pitchFamily="66" charset="0"/>
                <a:ea typeface="+mn-ea"/>
                <a:cs typeface="+mn-cs"/>
              </a:rPr>
              <a:t>To Dress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CC"/>
                </a:solidFill>
                <a:effectLst/>
                <a:uLnTx/>
                <a:uFillTx/>
                <a:latin typeface="Comic Sans MS" pitchFamily="66" charset="0"/>
                <a:ea typeface="+mn-ea"/>
                <a:cs typeface="+mn-cs"/>
              </a:rPr>
              <a:t>In Harmony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CC"/>
                </a:solidFill>
                <a:effectLst/>
                <a:uLnTx/>
                <a:uFillTx/>
                <a:latin typeface="Comic Sans MS" pitchFamily="66" charset="0"/>
                <a:ea typeface="+mn-ea"/>
                <a:cs typeface="+mn-cs"/>
              </a:rPr>
              <a:t>With The Bible</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 </a:t>
            </a:r>
            <a:r>
              <a:rPr kumimoji="0" lang="en-US" sz="2000" b="0" i="0" u="sng" strike="noStrike" kern="1200" cap="none" spc="0" normalizeH="0" baseline="0" noProof="0">
                <a:ln>
                  <a:noFill/>
                </a:ln>
                <a:solidFill>
                  <a:srgbClr val="000000"/>
                </a:solidFill>
                <a:effectLst/>
                <a:uLnTx/>
                <a:uFillTx/>
                <a:latin typeface="Comic Sans MS" pitchFamily="66" charset="0"/>
                <a:ea typeface="+mn-ea"/>
                <a:cs typeface="+mn-cs"/>
              </a:rPr>
              <a:t>If so – will listen</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0" i="0" u="sng" strike="noStrike" kern="1200" cap="none" spc="0" normalizeH="0" baseline="0" noProof="0">
                <a:ln>
                  <a:noFill/>
                </a:ln>
                <a:solidFill>
                  <a:srgbClr val="000000"/>
                </a:solidFill>
                <a:effectLst/>
                <a:uLnTx/>
                <a:uFillTx/>
                <a:latin typeface="Comic Sans MS" pitchFamily="66" charset="0"/>
                <a:ea typeface="+mn-ea"/>
                <a:cs typeface="+mn-cs"/>
              </a:rPr>
              <a:t>&amp; appreciate</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(Jas. 1:21-22)</a:t>
            </a:r>
          </a:p>
          <a:p>
            <a:pPr marL="0" marR="0" lvl="0" indent="0" algn="r" defTabSz="914400" rtl="0" eaLnBrk="1" fontAlgn="base" latinLnBrk="0" hangingPunct="1">
              <a:lnSpc>
                <a:spcPct val="100000"/>
              </a:lnSpc>
              <a:spcBef>
                <a:spcPct val="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 </a:t>
            </a:r>
            <a:r>
              <a:rPr kumimoji="0" lang="en-US" sz="2000" b="0" i="0" u="sng" strike="noStrike" kern="1200" cap="none" spc="0" normalizeH="0" baseline="0" noProof="0">
                <a:ln>
                  <a:noFill/>
                </a:ln>
                <a:solidFill>
                  <a:srgbClr val="000000"/>
                </a:solidFill>
                <a:effectLst/>
                <a:uLnTx/>
                <a:uFillTx/>
                <a:latin typeface="Comic Sans MS" pitchFamily="66" charset="0"/>
                <a:ea typeface="+mn-ea"/>
                <a:cs typeface="+mn-cs"/>
              </a:rPr>
              <a:t>If not – rejected</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0" i="0" u="sng" strike="noStrike" kern="1200" cap="none" spc="0" normalizeH="0" baseline="0" noProof="0">
                <a:ln>
                  <a:noFill/>
                </a:ln>
                <a:solidFill>
                  <a:srgbClr val="000000"/>
                </a:solidFill>
                <a:effectLst/>
                <a:uLnTx/>
                <a:uFillTx/>
                <a:latin typeface="Comic Sans MS" pitchFamily="66" charset="0"/>
                <a:ea typeface="+mn-ea"/>
                <a:cs typeface="+mn-cs"/>
              </a:rPr>
              <a:t>God himself</a:t>
            </a: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(Jno. 12:48)</a:t>
            </a:r>
            <a:endParaRPr kumimoji="0" lang="en-US" sz="2000" b="0" i="0" u="sng" strike="noStrike" kern="1200" cap="none" spc="0" normalizeH="0" baseline="0" noProof="0">
              <a:ln>
                <a:noFill/>
              </a:ln>
              <a:solidFill>
                <a:srgbClr val="000000"/>
              </a:solidFill>
              <a:effectLst/>
              <a:uLnTx/>
              <a:uFillTx/>
              <a:latin typeface="Comic Sans MS" pitchFamily="66"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 typeface="Wingdings" pitchFamily="2" charset="2"/>
              <a:buChar char="q"/>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nvGrpSpPr>
          <p:cNvPr id="2" name="Group 4"/>
          <p:cNvGrpSpPr>
            <a:grpSpLocks/>
          </p:cNvGrpSpPr>
          <p:nvPr/>
        </p:nvGrpSpPr>
        <p:grpSpPr bwMode="auto">
          <a:xfrm>
            <a:off x="609600" y="1752600"/>
            <a:ext cx="3429000" cy="4572000"/>
            <a:chOff x="384" y="1344"/>
            <a:chExt cx="2160" cy="2880"/>
          </a:xfrm>
        </p:grpSpPr>
        <p:sp>
          <p:nvSpPr>
            <p:cNvPr id="1030" name="Rectangle 5"/>
            <p:cNvSpPr>
              <a:spLocks noChangeArrowheads="1"/>
            </p:cNvSpPr>
            <p:nvPr/>
          </p:nvSpPr>
          <p:spPr bwMode="auto">
            <a:xfrm>
              <a:off x="384" y="1344"/>
              <a:ext cx="2160" cy="2880"/>
            </a:xfrm>
            <a:prstGeom prst="rect">
              <a:avLst/>
            </a:prstGeom>
            <a:solidFill>
              <a:srgbClr val="FFFFCC"/>
            </a:solidFill>
            <a:ln w="28575">
              <a:solidFill>
                <a:srgbClr val="0000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CC"/>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CC"/>
                  </a:solidFill>
                  <a:effectLst/>
                  <a:uLnTx/>
                  <a:uFillTx/>
                  <a:latin typeface="Comic Sans MS" pitchFamily="66" charset="0"/>
                  <a:ea typeface="+mn-ea"/>
                  <a:cs typeface="+mn-cs"/>
                </a:rPr>
                <a:t>Bible Sets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CC"/>
                  </a:solidFill>
                  <a:effectLst/>
                  <a:uLnTx/>
                  <a:uFillTx/>
                  <a:latin typeface="Comic Sans MS" pitchFamily="66" charset="0"/>
                  <a:ea typeface="+mn-ea"/>
                  <a:cs typeface="+mn-cs"/>
                </a:rPr>
                <a:t>Guidelines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CC"/>
                  </a:solidFill>
                  <a:effectLst/>
                  <a:uLnTx/>
                  <a:uFillTx/>
                  <a:latin typeface="Comic Sans MS" pitchFamily="66" charset="0"/>
                  <a:ea typeface="+mn-ea"/>
                  <a:cs typeface="+mn-cs"/>
                </a:rPr>
                <a:t>About Dress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 </a:t>
              </a:r>
              <a:r>
                <a:rPr kumimoji="0" lang="en-US" sz="2000" b="0" i="0" u="sng" strike="noStrike" kern="1200" cap="none" spc="0" normalizeH="0" baseline="0" noProof="0">
                  <a:ln>
                    <a:noFill/>
                  </a:ln>
                  <a:solidFill>
                    <a:srgbClr val="000000"/>
                  </a:solidFill>
                  <a:effectLst/>
                  <a:uLnTx/>
                  <a:uFillTx/>
                  <a:latin typeface="Comic Sans MS" pitchFamily="66" charset="0"/>
                  <a:ea typeface="+mn-ea"/>
                  <a:cs typeface="+mn-cs"/>
                </a:rPr>
                <a:t>Thus Violation = Sin</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 </a:t>
              </a:r>
              <a:r>
                <a:rPr kumimoji="0" lang="en-US" sz="2000" b="0" i="0" u="sng" strike="noStrike" kern="1200" cap="none" spc="0" normalizeH="0" baseline="0" noProof="0">
                  <a:ln>
                    <a:noFill/>
                  </a:ln>
                  <a:solidFill>
                    <a:srgbClr val="000000"/>
                  </a:solidFill>
                  <a:effectLst/>
                  <a:uLnTx/>
                  <a:uFillTx/>
                  <a:latin typeface="Comic Sans MS" pitchFamily="66" charset="0"/>
                  <a:ea typeface="+mn-ea"/>
                  <a:cs typeface="+mn-cs"/>
                </a:rPr>
                <a:t>Bible = Standard</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sz="2000" b="0" i="0" u="sng" strike="noStrike" kern="1200" cap="none" spc="0" normalizeH="0" baseline="0" noProof="0">
                <a:ln>
                  <a:noFill/>
                </a:ln>
                <a:solidFill>
                  <a:srgbClr val="000000"/>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 World</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 Parents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 Preacher</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 Elders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 Always Thought / Done</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31" name="Text Box 6"/>
            <p:cNvSpPr txBox="1">
              <a:spLocks noChangeArrowheads="1"/>
            </p:cNvSpPr>
            <p:nvPr/>
          </p:nvSpPr>
          <p:spPr bwMode="auto">
            <a:xfrm>
              <a:off x="409" y="3225"/>
              <a:ext cx="215" cy="23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CC6600"/>
                  </a:solidFill>
                  <a:effectLst/>
                  <a:uLnTx/>
                  <a:uFillTx/>
                  <a:latin typeface="Tahoma" pitchFamily="34" charset="0"/>
                  <a:ea typeface="+mn-ea"/>
                  <a:cs typeface="+mn-cs"/>
                </a:rPr>
                <a:t>X</a:t>
              </a:r>
            </a:p>
          </p:txBody>
        </p:sp>
        <p:sp>
          <p:nvSpPr>
            <p:cNvPr id="1032" name="Text Box 7"/>
            <p:cNvSpPr txBox="1">
              <a:spLocks noChangeArrowheads="1"/>
            </p:cNvSpPr>
            <p:nvPr/>
          </p:nvSpPr>
          <p:spPr bwMode="auto">
            <a:xfrm>
              <a:off x="409" y="3417"/>
              <a:ext cx="215" cy="23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CC6600"/>
                  </a:solidFill>
                  <a:effectLst/>
                  <a:uLnTx/>
                  <a:uFillTx/>
                  <a:latin typeface="Tahoma" pitchFamily="34" charset="0"/>
                  <a:ea typeface="+mn-ea"/>
                  <a:cs typeface="+mn-cs"/>
                </a:rPr>
                <a:t>X</a:t>
              </a:r>
            </a:p>
          </p:txBody>
        </p:sp>
        <p:sp>
          <p:nvSpPr>
            <p:cNvPr id="1033" name="Text Box 8"/>
            <p:cNvSpPr txBox="1">
              <a:spLocks noChangeArrowheads="1"/>
            </p:cNvSpPr>
            <p:nvPr/>
          </p:nvSpPr>
          <p:spPr bwMode="auto">
            <a:xfrm>
              <a:off x="409" y="3609"/>
              <a:ext cx="215" cy="23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CC6600"/>
                  </a:solidFill>
                  <a:effectLst/>
                  <a:uLnTx/>
                  <a:uFillTx/>
                  <a:latin typeface="Tahoma" pitchFamily="34" charset="0"/>
                  <a:ea typeface="+mn-ea"/>
                  <a:cs typeface="+mn-cs"/>
                </a:rPr>
                <a:t>X</a:t>
              </a:r>
            </a:p>
          </p:txBody>
        </p:sp>
        <p:sp>
          <p:nvSpPr>
            <p:cNvPr id="1034" name="Text Box 9"/>
            <p:cNvSpPr txBox="1">
              <a:spLocks noChangeArrowheads="1"/>
            </p:cNvSpPr>
            <p:nvPr/>
          </p:nvSpPr>
          <p:spPr bwMode="auto">
            <a:xfrm>
              <a:off x="409" y="3801"/>
              <a:ext cx="215" cy="23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CC6600"/>
                  </a:solidFill>
                  <a:effectLst/>
                  <a:uLnTx/>
                  <a:uFillTx/>
                  <a:latin typeface="Tahoma" pitchFamily="34" charset="0"/>
                  <a:ea typeface="+mn-ea"/>
                  <a:cs typeface="+mn-cs"/>
                </a:rPr>
                <a:t>X</a:t>
              </a:r>
            </a:p>
          </p:txBody>
        </p:sp>
        <p:sp>
          <p:nvSpPr>
            <p:cNvPr id="1035" name="Text Box 10"/>
            <p:cNvSpPr txBox="1">
              <a:spLocks noChangeArrowheads="1"/>
            </p:cNvSpPr>
            <p:nvPr/>
          </p:nvSpPr>
          <p:spPr bwMode="auto">
            <a:xfrm>
              <a:off x="409" y="3993"/>
              <a:ext cx="215" cy="23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CC6600"/>
                  </a:solidFill>
                  <a:effectLst/>
                  <a:uLnTx/>
                  <a:uFillTx/>
                  <a:latin typeface="Tahoma" pitchFamily="34" charset="0"/>
                  <a:ea typeface="+mn-ea"/>
                  <a:cs typeface="+mn-cs"/>
                </a:rPr>
                <a:t>X</a:t>
              </a:r>
            </a:p>
          </p:txBody>
        </p:sp>
      </p:grpSp>
      <p:graphicFrame>
        <p:nvGraphicFramePr>
          <p:cNvPr id="1026" name="Object 11"/>
          <p:cNvGraphicFramePr>
            <a:graphicFrameLocks noChangeAspect="1"/>
          </p:cNvGraphicFramePr>
          <p:nvPr/>
        </p:nvGraphicFramePr>
        <p:xfrm>
          <a:off x="3276600" y="1447800"/>
          <a:ext cx="2343150" cy="1419225"/>
        </p:xfrm>
        <a:graphic>
          <a:graphicData uri="http://schemas.openxmlformats.org/presentationml/2006/ole">
            <mc:AlternateContent xmlns:mc="http://schemas.openxmlformats.org/markup-compatibility/2006">
              <mc:Choice xmlns:v="urn:schemas-microsoft-com:vml" Requires="v">
                <p:oleObj spid="_x0000_s88076" name="Drawing" r:id="rId3" imgW="2343240" imgH="1419120" progId="WPDraw30.Drawing">
                  <p:embed/>
                </p:oleObj>
              </mc:Choice>
              <mc:Fallback>
                <p:oleObj name="Drawing" r:id="rId3" imgW="2343240" imgH="1419120" progId="WPDraw30.Drawing">
                  <p:embed/>
                  <p:pic>
                    <p:nvPicPr>
                      <p:cNvPr id="1026"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447800"/>
                        <a:ext cx="23431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515115" y="381000"/>
            <a:ext cx="8095485" cy="830997"/>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solidFill>
                  <a:srgbClr val="ACB3C1"/>
                </a:solidFill>
                <a:effectLst/>
                <a:uLnTx/>
                <a:uFillTx/>
                <a:latin typeface="Arial Rounded MT Bold" pitchFamily="34" charset="0"/>
                <a:ea typeface="+mn-ea"/>
                <a:cs typeface="+mn-cs"/>
              </a:rPr>
              <a:t>Beginning Considerations</a:t>
            </a:r>
          </a:p>
        </p:txBody>
      </p:sp>
    </p:spTree>
    <p:extLst>
      <p:ext uri="{BB962C8B-B14F-4D97-AF65-F5344CB8AC3E}">
        <p14:creationId xmlns:p14="http://schemas.microsoft.com/office/powerpoint/2010/main" val="2968433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24610"/>
                                        </p:tgtEl>
                                        <p:attrNameLst>
                                          <p:attrName>style.visibility</p:attrName>
                                        </p:attrNameLst>
                                      </p:cBhvr>
                                      <p:to>
                                        <p:strVal val="visible"/>
                                      </p:to>
                                    </p:set>
                                    <p:animEffect transition="in" filter="wipe(up)">
                                      <p:cBhvr>
                                        <p:cTn id="12" dur="2000"/>
                                        <p:tgtEl>
                                          <p:spTgt spid="324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s Vegas Skyline"/>
          <p:cNvPicPr>
            <a:picLocks noChangeAspect="1" noChangeArrowheads="1"/>
          </p:cNvPicPr>
          <p:nvPr/>
        </p:nvPicPr>
        <p:blipFill rotWithShape="1">
          <a:blip r:embed="rId2">
            <a:extLst>
              <a:ext uri="{28A0092B-C50C-407E-A947-70E740481C1C}">
                <a14:useLocalDpi xmlns:a14="http://schemas.microsoft.com/office/drawing/2010/main" val="0"/>
              </a:ext>
            </a:extLst>
          </a:blip>
          <a:srcRect l="34421" t="1735" r="24670" b="-1735"/>
          <a:stretch/>
        </p:blipFill>
        <p:spPr bwMode="auto">
          <a:xfrm>
            <a:off x="381000" y="4267200"/>
            <a:ext cx="150607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62200" y="1981200"/>
            <a:ext cx="6629401" cy="2708434"/>
          </a:xfrm>
          <a:prstGeom prst="rect">
            <a:avLst/>
          </a:prstGeom>
          <a:noFill/>
        </p:spPr>
        <p:txBody>
          <a:bodyPr wrap="square" rtlCol="0">
            <a:spAutoFit/>
          </a:bodyPr>
          <a:lstStyle/>
          <a:p>
            <a:pPr marL="857250" indent="-857250">
              <a:lnSpc>
                <a:spcPts val="5100"/>
              </a:lnSpc>
              <a:buFont typeface="+mj-lt"/>
              <a:buAutoNum type="romanUcPeriod"/>
            </a:pPr>
            <a:r>
              <a:rPr lang="en-US" sz="3600" dirty="0">
                <a:solidFill>
                  <a:schemeClr val="bg2"/>
                </a:solidFill>
                <a:latin typeface="Maiandra GD" pitchFamily="34" charset="0"/>
              </a:rPr>
              <a:t>Simple Principles For Dress</a:t>
            </a:r>
          </a:p>
          <a:p>
            <a:pPr marL="857250" indent="-857250">
              <a:lnSpc>
                <a:spcPts val="5100"/>
              </a:lnSpc>
              <a:buFont typeface="+mj-lt"/>
              <a:buAutoNum type="romanUcPeriod"/>
            </a:pPr>
            <a:r>
              <a:rPr lang="en-US" sz="3600" dirty="0">
                <a:solidFill>
                  <a:schemeClr val="bg2"/>
                </a:solidFill>
                <a:latin typeface="Maiandra GD" pitchFamily="34" charset="0"/>
              </a:rPr>
              <a:t>Possible Your Clothes Could Be Sexually Attractive </a:t>
            </a:r>
          </a:p>
          <a:p>
            <a:pPr marL="857250" indent="-857250">
              <a:lnSpc>
                <a:spcPts val="5100"/>
              </a:lnSpc>
              <a:buFont typeface="+mj-lt"/>
              <a:buAutoNum type="romanUcPeriod"/>
            </a:pPr>
            <a:r>
              <a:rPr lang="en-US" sz="3600" dirty="0">
                <a:solidFill>
                  <a:prstClr val="white"/>
                </a:solidFill>
                <a:latin typeface="Maiandra GD" pitchFamily="34" charset="0"/>
              </a:rPr>
              <a:t>Objections</a:t>
            </a:r>
          </a:p>
        </p:txBody>
      </p:sp>
      <p:sp>
        <p:nvSpPr>
          <p:cNvPr id="8" name="Rectangle 7"/>
          <p:cNvSpPr/>
          <p:nvPr/>
        </p:nvSpPr>
        <p:spPr>
          <a:xfrm>
            <a:off x="381001" y="381000"/>
            <a:ext cx="8695764" cy="79765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ts val="5500"/>
              </a:lnSpc>
            </a:pPr>
            <a:r>
              <a:rPr lang="en-US" sz="48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rPr>
              <a:t>Sexually Attractive Dress</a:t>
            </a:r>
            <a:endParaRPr lang="en-US" sz="60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endParaRPr>
          </a:p>
        </p:txBody>
      </p:sp>
      <p:pic>
        <p:nvPicPr>
          <p:cNvPr id="11" name="Picture 2" descr="http://www.singleswarehouse.co.uk/warehouselife/wp-content/uploads/2011/09/number.image_.singledatingdiv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528"/>
          <a:stretch/>
        </p:blipFill>
        <p:spPr bwMode="auto">
          <a:xfrm rot="20662344">
            <a:off x="916755" y="1206894"/>
            <a:ext cx="1299883" cy="1893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62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startAt="3"/>
            </a:pPr>
            <a:r>
              <a:rPr lang="en-US" sz="3600" dirty="0">
                <a:solidFill>
                  <a:prstClr val="white"/>
                </a:solidFill>
                <a:latin typeface="Maiandra GD" pitchFamily="34" charset="0"/>
              </a:rPr>
              <a:t>Objections</a:t>
            </a:r>
          </a:p>
        </p:txBody>
      </p:sp>
      <p:sp>
        <p:nvSpPr>
          <p:cNvPr id="4" name="TextBox 3"/>
          <p:cNvSpPr txBox="1"/>
          <p:nvPr/>
        </p:nvSpPr>
        <p:spPr>
          <a:xfrm>
            <a:off x="304800" y="1447800"/>
            <a:ext cx="8763000" cy="3108543"/>
          </a:xfrm>
          <a:prstGeom prst="rect">
            <a:avLst/>
          </a:prstGeom>
          <a:noFill/>
        </p:spPr>
        <p:txBody>
          <a:bodyPr wrap="square" rtlCol="0">
            <a:spAutoFit/>
          </a:bodyPr>
          <a:lstStyle/>
          <a:p>
            <a:pPr marL="457200" indent="-457200">
              <a:buFont typeface="+mj-lt"/>
              <a:buAutoNum type="alphaUcPeriod"/>
            </a:pPr>
            <a:r>
              <a:rPr lang="en-US" sz="2800" dirty="0">
                <a:solidFill>
                  <a:srgbClr val="FFFF99"/>
                </a:solidFill>
                <a:effectLst>
                  <a:outerShdw blurRad="38100" dist="38100" dir="2700000" algn="tl">
                    <a:srgbClr val="000000">
                      <a:alpha val="43137"/>
                    </a:srgbClr>
                  </a:outerShdw>
                </a:effectLst>
              </a:rPr>
              <a:t>“If somebody thinks something – that’s their problem”</a:t>
            </a:r>
          </a:p>
          <a:p>
            <a:pPr marL="914400" lvl="1" indent="-457200">
              <a:buFont typeface="+mj-lt"/>
              <a:buAutoNum type="arabicPeriod"/>
            </a:pPr>
            <a:r>
              <a:rPr lang="en-US" sz="2400" i="1" dirty="0">
                <a:effectLst>
                  <a:outerShdw blurRad="38100" dist="38100" dir="2700000" algn="tl">
                    <a:srgbClr val="000000">
                      <a:alpha val="43137"/>
                    </a:srgbClr>
                  </a:outerShdw>
                </a:effectLst>
              </a:rPr>
              <a:t>Their problem is secondary </a:t>
            </a:r>
          </a:p>
          <a:p>
            <a:pPr marL="914400" lvl="1" indent="-457200">
              <a:buFont typeface="+mj-lt"/>
              <a:buAutoNum type="arabicPeriod"/>
            </a:pPr>
            <a:r>
              <a:rPr lang="en-US" sz="2400" i="1" dirty="0">
                <a:solidFill>
                  <a:srgbClr val="FFFF00"/>
                </a:solidFill>
                <a:effectLst>
                  <a:outerShdw blurRad="38100" dist="38100" dir="2700000" algn="tl">
                    <a:srgbClr val="000000">
                      <a:alpha val="43137"/>
                    </a:srgbClr>
                  </a:outerShdw>
                </a:effectLst>
              </a:rPr>
              <a:t>Main problem is: parts of your body (including your thigh, form, cleavage) should not be shown to any man!</a:t>
            </a:r>
          </a:p>
          <a:p>
            <a:pPr marL="914400" lvl="1" indent="-457200">
              <a:buFont typeface="+mj-lt"/>
              <a:buAutoNum type="arabicPeriod"/>
            </a:pPr>
            <a:r>
              <a:rPr lang="en-US" sz="2400" i="1" dirty="0">
                <a:effectLst>
                  <a:outerShdw blurRad="38100" dist="38100" dir="2700000" algn="tl">
                    <a:srgbClr val="000000">
                      <a:alpha val="43137"/>
                    </a:srgbClr>
                  </a:outerShdw>
                </a:effectLst>
              </a:rPr>
              <a:t>One who causes another to stumble or initiates the process – bears guilt</a:t>
            </a:r>
          </a:p>
          <a:p>
            <a:pPr marL="1371600" lvl="2" indent="-457200">
              <a:buFont typeface="Arial" pitchFamily="34" charset="0"/>
              <a:buChar char="•"/>
            </a:pPr>
            <a:r>
              <a:rPr lang="en-US" sz="2400" dirty="0">
                <a:effectLst>
                  <a:outerShdw blurRad="38100" dist="38100" dir="2700000" algn="tl">
                    <a:srgbClr val="000000">
                      <a:alpha val="43137"/>
                    </a:srgbClr>
                  </a:outerShdw>
                </a:effectLst>
              </a:rPr>
              <a:t>Luke 17:1-2</a:t>
            </a:r>
          </a:p>
          <a:p>
            <a:pPr marL="1371600" lvl="2" indent="-457200">
              <a:buFont typeface="Arial" pitchFamily="34" charset="0"/>
              <a:buChar char="•"/>
            </a:pPr>
            <a:r>
              <a:rPr lang="en-US" sz="2400" dirty="0">
                <a:effectLst>
                  <a:outerShdw blurRad="38100" dist="38100" dir="2700000" algn="tl">
                    <a:srgbClr val="000000">
                      <a:alpha val="43137"/>
                    </a:srgbClr>
                  </a:outerShdw>
                </a:effectLst>
              </a:rPr>
              <a:t>Jezebel (1 Kings 21:25)</a:t>
            </a:r>
          </a:p>
        </p:txBody>
      </p:sp>
    </p:spTree>
    <p:extLst>
      <p:ext uri="{BB962C8B-B14F-4D97-AF65-F5344CB8AC3E}">
        <p14:creationId xmlns:p14="http://schemas.microsoft.com/office/powerpoint/2010/main" val="899135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startAt="3"/>
            </a:pPr>
            <a:r>
              <a:rPr lang="en-US" sz="3600" dirty="0">
                <a:solidFill>
                  <a:prstClr val="white"/>
                </a:solidFill>
                <a:latin typeface="Maiandra GD" pitchFamily="34" charset="0"/>
              </a:rPr>
              <a:t>Objections</a:t>
            </a:r>
          </a:p>
        </p:txBody>
      </p:sp>
      <p:sp>
        <p:nvSpPr>
          <p:cNvPr id="4" name="TextBox 3"/>
          <p:cNvSpPr txBox="1"/>
          <p:nvPr/>
        </p:nvSpPr>
        <p:spPr>
          <a:xfrm>
            <a:off x="304800" y="1447800"/>
            <a:ext cx="8763000" cy="4278094"/>
          </a:xfrm>
          <a:prstGeom prst="rect">
            <a:avLst/>
          </a:prstGeom>
          <a:noFill/>
        </p:spPr>
        <p:txBody>
          <a:bodyPr wrap="square" rtlCol="0">
            <a:spAutoFit/>
          </a:bodyPr>
          <a:lstStyle/>
          <a:p>
            <a:pPr marL="457200" indent="-457200">
              <a:buFont typeface="+mj-lt"/>
              <a:buAutoNum type="alphaUcPeriod"/>
            </a:pPr>
            <a:r>
              <a:rPr lang="en-US" sz="2800" dirty="0">
                <a:solidFill>
                  <a:srgbClr val="FFFF99"/>
                </a:solidFill>
                <a:effectLst>
                  <a:outerShdw blurRad="38100" dist="38100" dir="2700000" algn="tl">
                    <a:srgbClr val="000000">
                      <a:alpha val="43137"/>
                    </a:srgbClr>
                  </a:outerShdw>
                </a:effectLst>
              </a:rPr>
              <a:t>“If somebody thinks something – that’s their problem”</a:t>
            </a:r>
          </a:p>
          <a:p>
            <a:pPr marL="457200" indent="-457200">
              <a:buFont typeface="+mj-lt"/>
              <a:buAutoNum type="alphaUcPeriod"/>
            </a:pPr>
            <a:r>
              <a:rPr lang="en-US" sz="2800" dirty="0">
                <a:solidFill>
                  <a:srgbClr val="FFFF99"/>
                </a:solidFill>
                <a:effectLst>
                  <a:outerShdw blurRad="38100" dist="38100" dir="2700000" algn="tl">
                    <a:srgbClr val="000000">
                      <a:alpha val="43137"/>
                    </a:srgbClr>
                  </a:outerShdw>
                </a:effectLst>
              </a:rPr>
              <a:t>“Can’t know where to draw line”</a:t>
            </a:r>
          </a:p>
          <a:p>
            <a:pPr marL="914400" lvl="1" indent="-457200">
              <a:buFont typeface="+mj-lt"/>
              <a:buAutoNum type="arabicPeriod"/>
            </a:pPr>
            <a:r>
              <a:rPr lang="en-US" sz="2400" i="1" dirty="0">
                <a:effectLst>
                  <a:outerShdw blurRad="38100" dist="38100" dir="2700000" algn="tl">
                    <a:srgbClr val="000000">
                      <a:alpha val="43137"/>
                    </a:srgbClr>
                  </a:outerShdw>
                </a:effectLst>
              </a:rPr>
              <a:t>Certainly – some areas of judgment</a:t>
            </a:r>
          </a:p>
          <a:p>
            <a:pPr marL="914400" lvl="1" indent="-457200">
              <a:buFont typeface="+mj-lt"/>
              <a:buAutoNum type="arabicPeriod"/>
            </a:pPr>
            <a:r>
              <a:rPr lang="en-US" sz="2400" i="1" dirty="0">
                <a:effectLst>
                  <a:outerShdw blurRad="38100" dist="38100" dir="2700000" algn="tl">
                    <a:srgbClr val="000000">
                      <a:alpha val="43137"/>
                    </a:srgbClr>
                  </a:outerShdw>
                </a:effectLst>
              </a:rPr>
              <a:t>To say can’t draw line – puts us in real strange position</a:t>
            </a:r>
          </a:p>
          <a:p>
            <a:pPr marL="1371600" lvl="2" indent="-457200">
              <a:buFont typeface="Wingdings" pitchFamily="2" charset="2"/>
              <a:buChar char="ü"/>
            </a:pPr>
            <a:r>
              <a:rPr lang="en-US" sz="2400" dirty="0">
                <a:effectLst>
                  <a:outerShdw blurRad="38100" dist="38100" dir="2700000" algn="tl">
                    <a:srgbClr val="000000">
                      <a:alpha val="43137"/>
                    </a:srgbClr>
                  </a:outerShdw>
                </a:effectLst>
              </a:rPr>
              <a:t>Let the length get shorter, then shorter, then….</a:t>
            </a:r>
          </a:p>
          <a:p>
            <a:pPr marL="1371600" lvl="2" indent="-457200">
              <a:buFont typeface="Wingdings" pitchFamily="2" charset="2"/>
              <a:buChar char="ü"/>
            </a:pPr>
            <a:r>
              <a:rPr lang="en-US" sz="2400" dirty="0">
                <a:effectLst>
                  <a:outerShdw blurRad="38100" dist="38100" dir="2700000" algn="tl">
                    <a:srgbClr val="000000">
                      <a:alpha val="43137"/>
                    </a:srgbClr>
                  </a:outerShdw>
                </a:effectLst>
              </a:rPr>
              <a:t>Let the top get low and lower, then lower, then…</a:t>
            </a:r>
          </a:p>
          <a:p>
            <a:pPr marL="914400" lvl="1" indent="-457200">
              <a:buFont typeface="+mj-lt"/>
              <a:buAutoNum type="arabicPeriod"/>
            </a:pPr>
            <a:r>
              <a:rPr lang="en-US" sz="2400" i="1" dirty="0">
                <a:effectLst>
                  <a:outerShdw blurRad="38100" dist="38100" dir="2700000" algn="tl">
                    <a:srgbClr val="000000">
                      <a:alpha val="43137"/>
                    </a:srgbClr>
                  </a:outerShdw>
                </a:effectLst>
              </a:rPr>
              <a:t>If you draw ANY line (it would be arbitrary)</a:t>
            </a:r>
          </a:p>
          <a:p>
            <a:pPr marL="914400" lvl="1" indent="-457200">
              <a:buFont typeface="+mj-lt"/>
              <a:buAutoNum type="arabicPeriod"/>
            </a:pPr>
            <a:r>
              <a:rPr lang="en-US" sz="2400" i="1" dirty="0">
                <a:effectLst>
                  <a:outerShdw blurRad="38100" dist="38100" dir="2700000" algn="tl">
                    <a:srgbClr val="000000">
                      <a:alpha val="43137"/>
                    </a:srgbClr>
                  </a:outerShdw>
                </a:effectLst>
              </a:rPr>
              <a:t>Can draw a line:</a:t>
            </a:r>
          </a:p>
          <a:p>
            <a:pPr marL="1371600" lvl="2" indent="-457200">
              <a:buFont typeface="Wingdings" pitchFamily="2" charset="2"/>
              <a:buChar char="ü"/>
            </a:pPr>
            <a:r>
              <a:rPr lang="en-US" sz="2400" dirty="0">
                <a:effectLst>
                  <a:outerShdw blurRad="38100" dist="38100" dir="2700000" algn="tl">
                    <a:srgbClr val="000000">
                      <a:alpha val="43137"/>
                    </a:srgbClr>
                  </a:outerShdw>
                </a:effectLst>
              </a:rPr>
              <a:t>From shoulder to knees (Tunic – Gen. 3:21)</a:t>
            </a:r>
          </a:p>
          <a:p>
            <a:pPr marL="1371600" lvl="2" indent="-457200">
              <a:buFont typeface="Wingdings" pitchFamily="2" charset="2"/>
              <a:buChar char="ü"/>
            </a:pPr>
            <a:r>
              <a:rPr lang="en-US" sz="2400" dirty="0">
                <a:effectLst>
                  <a:outerShdw blurRad="38100" dist="38100" dir="2700000" algn="tl">
                    <a:srgbClr val="000000">
                      <a:alpha val="43137"/>
                    </a:srgbClr>
                  </a:outerShdw>
                </a:effectLst>
              </a:rPr>
              <a:t>Thighs are part of nakedness (</a:t>
            </a:r>
            <a:r>
              <a:rPr lang="en-US" sz="2400" dirty="0" err="1">
                <a:effectLst>
                  <a:outerShdw blurRad="38100" dist="38100" dir="2700000" algn="tl">
                    <a:srgbClr val="000000">
                      <a:alpha val="43137"/>
                    </a:srgbClr>
                  </a:outerShdw>
                </a:effectLst>
              </a:rPr>
              <a:t>Exo</a:t>
            </a:r>
            <a:r>
              <a:rPr lang="en-US" sz="2400" dirty="0">
                <a:effectLst>
                  <a:outerShdw blurRad="38100" dist="38100" dir="2700000" algn="tl">
                    <a:srgbClr val="000000">
                      <a:alpha val="43137"/>
                    </a:srgbClr>
                  </a:outerShdw>
                </a:effectLst>
              </a:rPr>
              <a:t>. 28:42)</a:t>
            </a:r>
          </a:p>
          <a:p>
            <a:pPr marL="1371600" lvl="2" indent="-457200">
              <a:buFont typeface="Wingdings" pitchFamily="2" charset="2"/>
              <a:buChar char="ü"/>
            </a:pPr>
            <a:r>
              <a:rPr lang="en-US" sz="2400" dirty="0">
                <a:effectLst>
                  <a:outerShdw blurRad="38100" dist="38100" dir="2700000" algn="tl">
                    <a:srgbClr val="000000">
                      <a:alpha val="43137"/>
                    </a:srgbClr>
                  </a:outerShdw>
                </a:effectLst>
              </a:rPr>
              <a:t>That which is sexually attractive</a:t>
            </a:r>
          </a:p>
        </p:txBody>
      </p:sp>
    </p:spTree>
    <p:extLst>
      <p:ext uri="{BB962C8B-B14F-4D97-AF65-F5344CB8AC3E}">
        <p14:creationId xmlns:p14="http://schemas.microsoft.com/office/powerpoint/2010/main" val="1687159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1000"/>
                                        <p:tgtEl>
                                          <p:spTgt spid="4">
                                            <p:txEl>
                                              <p:pRg st="8" end="8"/>
                                            </p:txEl>
                                          </p:spTgt>
                                        </p:tgtEl>
                                      </p:cBhvr>
                                    </p:animEffect>
                                    <p:anim calcmode="lin" valueType="num">
                                      <p:cBhvr>
                                        <p:cTn id="5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fade">
                                      <p:cBhvr>
                                        <p:cTn id="56" dur="1000"/>
                                        <p:tgtEl>
                                          <p:spTgt spid="4">
                                            <p:txEl>
                                              <p:pRg st="9" end="9"/>
                                            </p:txEl>
                                          </p:spTgt>
                                        </p:tgtEl>
                                      </p:cBhvr>
                                    </p:animEffect>
                                    <p:anim calcmode="lin" valueType="num">
                                      <p:cBhvr>
                                        <p:cTn id="5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Effect transition="in" filter="fade">
                                      <p:cBhvr>
                                        <p:cTn id="63" dur="1000"/>
                                        <p:tgtEl>
                                          <p:spTgt spid="4">
                                            <p:txEl>
                                              <p:pRg st="10" end="10"/>
                                            </p:txEl>
                                          </p:spTgt>
                                        </p:tgtEl>
                                      </p:cBhvr>
                                    </p:animEffect>
                                    <p:anim calcmode="lin" valueType="num">
                                      <p:cBhvr>
                                        <p:cTn id="6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304800"/>
            <a:ext cx="6629401" cy="691856"/>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lnSpc>
                <a:spcPts val="5100"/>
              </a:lnSpc>
              <a:buFont typeface="+mj-lt"/>
              <a:buAutoNum type="romanUcPeriod" startAt="3"/>
            </a:pPr>
            <a:r>
              <a:rPr lang="en-US" sz="3600" dirty="0">
                <a:solidFill>
                  <a:prstClr val="white"/>
                </a:solidFill>
                <a:latin typeface="Maiandra GD" pitchFamily="34" charset="0"/>
              </a:rPr>
              <a:t>Objections</a:t>
            </a:r>
          </a:p>
        </p:txBody>
      </p:sp>
      <p:sp>
        <p:nvSpPr>
          <p:cNvPr id="4" name="TextBox 3"/>
          <p:cNvSpPr txBox="1"/>
          <p:nvPr/>
        </p:nvSpPr>
        <p:spPr>
          <a:xfrm>
            <a:off x="304800" y="1447800"/>
            <a:ext cx="8763000" cy="2492990"/>
          </a:xfrm>
          <a:prstGeom prst="rect">
            <a:avLst/>
          </a:prstGeom>
          <a:noFill/>
        </p:spPr>
        <p:txBody>
          <a:bodyPr wrap="square" rtlCol="0">
            <a:spAutoFit/>
          </a:bodyPr>
          <a:lstStyle/>
          <a:p>
            <a:pPr marL="457200" indent="-457200">
              <a:buFont typeface="+mj-lt"/>
              <a:buAutoNum type="alphaUcPeriod"/>
            </a:pPr>
            <a:r>
              <a:rPr lang="en-US" sz="2800" dirty="0">
                <a:solidFill>
                  <a:srgbClr val="FFFF99"/>
                </a:solidFill>
                <a:effectLst>
                  <a:outerShdw blurRad="38100" dist="38100" dir="2700000" algn="tl">
                    <a:srgbClr val="000000">
                      <a:alpha val="43137"/>
                    </a:srgbClr>
                  </a:outerShdw>
                </a:effectLst>
              </a:rPr>
              <a:t>“If somebody thinks something – that’s their problem”</a:t>
            </a:r>
          </a:p>
          <a:p>
            <a:pPr marL="457200" indent="-457200">
              <a:buFont typeface="+mj-lt"/>
              <a:buAutoNum type="alphaUcPeriod"/>
            </a:pPr>
            <a:r>
              <a:rPr lang="en-US" sz="2800" dirty="0">
                <a:solidFill>
                  <a:srgbClr val="FFFF99"/>
                </a:solidFill>
                <a:effectLst>
                  <a:outerShdw blurRad="38100" dist="38100" dir="2700000" algn="tl">
                    <a:srgbClr val="000000">
                      <a:alpha val="43137"/>
                    </a:srgbClr>
                  </a:outerShdw>
                </a:effectLst>
              </a:rPr>
              <a:t>“Can’t know where to draw line”</a:t>
            </a:r>
          </a:p>
          <a:p>
            <a:pPr marL="457200" indent="-457200">
              <a:buFont typeface="+mj-lt"/>
              <a:buAutoNum type="alphaUcPeriod"/>
            </a:pPr>
            <a:r>
              <a:rPr lang="en-US" sz="2800" dirty="0">
                <a:solidFill>
                  <a:srgbClr val="FFFF99"/>
                </a:solidFill>
                <a:effectLst>
                  <a:outerShdw blurRad="38100" dist="38100" dir="2700000" algn="tl">
                    <a:srgbClr val="000000">
                      <a:alpha val="43137"/>
                    </a:srgbClr>
                  </a:outerShdw>
                </a:effectLst>
              </a:rPr>
              <a:t>“Really hard to find modest clothes”</a:t>
            </a:r>
          </a:p>
          <a:p>
            <a:pPr marL="914400" lvl="1" indent="-457200">
              <a:buFont typeface="+mj-lt"/>
              <a:buAutoNum type="arabicPeriod"/>
            </a:pPr>
            <a:r>
              <a:rPr lang="en-US" sz="2400" i="1" dirty="0">
                <a:effectLst>
                  <a:outerShdw blurRad="38100" dist="38100" dir="2700000" algn="tl">
                    <a:srgbClr val="000000">
                      <a:alpha val="43137"/>
                    </a:srgbClr>
                  </a:outerShdw>
                </a:effectLst>
              </a:rPr>
              <a:t>Hard – but not impossible</a:t>
            </a:r>
          </a:p>
          <a:p>
            <a:pPr marL="914400" lvl="1" indent="-457200">
              <a:buFont typeface="+mj-lt"/>
              <a:buAutoNum type="arabicPeriod"/>
            </a:pPr>
            <a:r>
              <a:rPr lang="en-US" sz="2400" i="1" dirty="0">
                <a:effectLst>
                  <a:outerShdw blurRad="38100" dist="38100" dir="2700000" algn="tl">
                    <a:srgbClr val="000000">
                      <a:alpha val="43137"/>
                    </a:srgbClr>
                  </a:outerShdw>
                </a:effectLst>
              </a:rPr>
              <a:t>If couldn’t be found – could not conform to God’s will</a:t>
            </a:r>
          </a:p>
          <a:p>
            <a:pPr marL="914400" lvl="1" indent="-457200">
              <a:buFont typeface="+mj-lt"/>
              <a:buAutoNum type="arabicPeriod"/>
            </a:pPr>
            <a:r>
              <a:rPr lang="en-US" sz="2400" i="1" dirty="0">
                <a:effectLst>
                  <a:outerShdw blurRad="38100" dist="38100" dir="2700000" algn="tl">
                    <a:srgbClr val="000000">
                      <a:alpha val="43137"/>
                    </a:srgbClr>
                  </a:outerShdw>
                </a:effectLst>
              </a:rPr>
              <a:t>Way of Lord not always easy (Matt. 7:14)</a:t>
            </a:r>
          </a:p>
        </p:txBody>
      </p:sp>
    </p:spTree>
    <p:extLst>
      <p:ext uri="{BB962C8B-B14F-4D97-AF65-F5344CB8AC3E}">
        <p14:creationId xmlns:p14="http://schemas.microsoft.com/office/powerpoint/2010/main" val="3759164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0" y="1283281"/>
            <a:ext cx="4191000" cy="4462760"/>
          </a:xfrm>
          <a:prstGeom prst="rect">
            <a:avLst/>
          </a:prstGeom>
          <a:noFill/>
        </p:spPr>
        <p:txBody>
          <a:bodyPr wrap="square" rtlCol="0">
            <a:spAutoFit/>
          </a:bodyPr>
          <a:lstStyle/>
          <a:p>
            <a:r>
              <a:rPr lang="en-US" sz="2800" dirty="0">
                <a:solidFill>
                  <a:prstClr val="white"/>
                </a:solidFill>
              </a:rPr>
              <a:t>To be identified with God’s people – required to wear</a:t>
            </a:r>
          </a:p>
          <a:p>
            <a:endParaRPr lang="en-US" sz="2800" dirty="0">
              <a:solidFill>
                <a:prstClr val="white"/>
              </a:solidFill>
            </a:endParaRPr>
          </a:p>
          <a:p>
            <a:pPr algn="ctr"/>
            <a:r>
              <a:rPr lang="en-US" sz="3200" b="1" dirty="0">
                <a:solidFill>
                  <a:srgbClr val="D6862D"/>
                </a:solidFill>
              </a:rPr>
              <a:t>Orange Coveralls</a:t>
            </a:r>
          </a:p>
          <a:p>
            <a:endParaRPr lang="en-US" sz="2800" dirty="0">
              <a:solidFill>
                <a:prstClr val="white"/>
              </a:solidFill>
            </a:endParaRPr>
          </a:p>
          <a:p>
            <a:pPr marL="342900" indent="-342900">
              <a:buFont typeface="Wingdings" pitchFamily="2" charset="2"/>
              <a:buChar char="ü"/>
            </a:pPr>
            <a:r>
              <a:rPr lang="en-US" sz="2800" dirty="0">
                <a:solidFill>
                  <a:prstClr val="white"/>
                </a:solidFill>
              </a:rPr>
              <a:t>What would you do?</a:t>
            </a:r>
          </a:p>
          <a:p>
            <a:pPr marL="342900" indent="-342900">
              <a:buFont typeface="Wingdings" pitchFamily="2" charset="2"/>
              <a:buChar char="ü"/>
            </a:pPr>
            <a:r>
              <a:rPr lang="en-US" sz="2800" dirty="0">
                <a:solidFill>
                  <a:prstClr val="white"/>
                </a:solidFill>
              </a:rPr>
              <a:t>Rather look like world?</a:t>
            </a:r>
          </a:p>
          <a:p>
            <a:pPr marL="342900" indent="-342900">
              <a:buFont typeface="Wingdings" pitchFamily="2" charset="2"/>
              <a:buChar char="ü"/>
            </a:pPr>
            <a:r>
              <a:rPr lang="en-US" sz="2800" dirty="0">
                <a:solidFill>
                  <a:prstClr val="white"/>
                </a:solidFill>
              </a:rPr>
              <a:t>Worth the sacrifice?</a:t>
            </a:r>
          </a:p>
          <a:p>
            <a:pPr marL="342900" indent="-342900">
              <a:buFont typeface="Wingdings" pitchFamily="2" charset="2"/>
              <a:buChar char="ü"/>
            </a:pPr>
            <a:r>
              <a:rPr lang="en-US" sz="2800" dirty="0">
                <a:solidFill>
                  <a:prstClr val="white"/>
                </a:solidFill>
              </a:rPr>
              <a:t>Make sure yours were orange?</a:t>
            </a:r>
            <a:endParaRPr lang="en-US" sz="2400" dirty="0">
              <a:solidFill>
                <a:prstClr val="white"/>
              </a:solidFill>
            </a:endParaRPr>
          </a:p>
        </p:txBody>
      </p:sp>
      <p:pic>
        <p:nvPicPr>
          <p:cNvPr id="88068" name="Picture 4" descr="http://wpecdn.com/media/catalog/product/cache/1/image/400x/9df78eab33525d08d6e5fb8d27136e95/i/m/image_49323.jpg"/>
          <p:cNvPicPr>
            <a:picLocks noChangeAspect="1" noChangeArrowheads="1"/>
          </p:cNvPicPr>
          <p:nvPr/>
        </p:nvPicPr>
        <p:blipFill rotWithShape="1">
          <a:blip r:embed="rId2">
            <a:extLst>
              <a:ext uri="{28A0092B-C50C-407E-A947-70E740481C1C}">
                <a14:useLocalDpi xmlns:a14="http://schemas.microsoft.com/office/drawing/2010/main" val="0"/>
              </a:ext>
            </a:extLst>
          </a:blip>
          <a:srcRect l="15837" r="19412"/>
          <a:stretch/>
        </p:blipFill>
        <p:spPr bwMode="auto">
          <a:xfrm>
            <a:off x="685800" y="1156926"/>
            <a:ext cx="2664373"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29504" y="140052"/>
            <a:ext cx="275428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dirty="0">
                <a:ln/>
                <a:solidFill>
                  <a:srgbClr val="D6862D"/>
                </a:solidFill>
                <a:effectLst>
                  <a:outerShdw blurRad="19685" dist="12700" dir="5400000" algn="tl" rotWithShape="0">
                    <a:srgbClr val="873624">
                      <a:satMod val="130000"/>
                      <a:alpha val="60000"/>
                    </a:srgbClr>
                  </a:outerShdw>
                  <a:reflection blurRad="10000" stA="55000" endPos="48000" dist="500" dir="5400000" sy="-100000" algn="bl" rotWithShape="0"/>
                </a:effectLst>
              </a:rPr>
              <a:t>Suppose</a:t>
            </a:r>
          </a:p>
        </p:txBody>
      </p:sp>
      <p:sp>
        <p:nvSpPr>
          <p:cNvPr id="9" name="TextBox 8"/>
          <p:cNvSpPr txBox="1"/>
          <p:nvPr/>
        </p:nvSpPr>
        <p:spPr>
          <a:xfrm>
            <a:off x="4191000" y="5974223"/>
            <a:ext cx="4908331" cy="646331"/>
          </a:xfrm>
          <a:prstGeom prst="rect">
            <a:avLst/>
          </a:prstGeom>
          <a:noFill/>
        </p:spPr>
        <p:txBody>
          <a:bodyPr wrap="square" rtlCol="0">
            <a:spAutoFit/>
          </a:bodyPr>
          <a:lstStyle/>
          <a:p>
            <a:pPr algn="ctr"/>
            <a:r>
              <a:rPr lang="en-US" sz="3600" dirty="0">
                <a:solidFill>
                  <a:srgbClr val="FFFF00"/>
                </a:solidFill>
                <a:effectLst>
                  <a:outerShdw blurRad="38100" dist="38100" dir="2700000" algn="tl">
                    <a:srgbClr val="000000">
                      <a:alpha val="43137"/>
                    </a:srgbClr>
                  </a:outerShdw>
                </a:effectLst>
              </a:rPr>
              <a:t>2 Cor. 6:14-17</a:t>
            </a:r>
          </a:p>
        </p:txBody>
      </p:sp>
    </p:spTree>
    <p:extLst>
      <p:ext uri="{BB962C8B-B14F-4D97-AF65-F5344CB8AC3E}">
        <p14:creationId xmlns:p14="http://schemas.microsoft.com/office/powerpoint/2010/main" val="1419251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outVertical)">
                                      <p:cBhvr>
                                        <p:cTn id="4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as Vegas Skyline"/>
          <p:cNvPicPr>
            <a:picLocks noChangeAspect="1" noChangeArrowheads="1"/>
          </p:cNvPicPr>
          <p:nvPr/>
        </p:nvPicPr>
        <p:blipFill rotWithShape="1">
          <a:blip r:embed="rId2">
            <a:extLst>
              <a:ext uri="{28A0092B-C50C-407E-A947-70E740481C1C}">
                <a14:useLocalDpi xmlns:a14="http://schemas.microsoft.com/office/drawing/2010/main" val="0"/>
              </a:ext>
            </a:extLst>
          </a:blip>
          <a:srcRect l="34421" t="1735" r="24670" b="-1735"/>
          <a:stretch/>
        </p:blipFill>
        <p:spPr bwMode="auto">
          <a:xfrm>
            <a:off x="381000" y="4267200"/>
            <a:ext cx="150607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62200" y="1981200"/>
            <a:ext cx="6629401" cy="2708434"/>
          </a:xfrm>
          <a:prstGeom prst="rect">
            <a:avLst/>
          </a:prstGeom>
          <a:noFill/>
        </p:spPr>
        <p:txBody>
          <a:bodyPr wrap="square" rtlCol="0">
            <a:spAutoFit/>
          </a:bodyPr>
          <a:lstStyle/>
          <a:p>
            <a:pPr marL="857250" indent="-857250">
              <a:lnSpc>
                <a:spcPts val="5100"/>
              </a:lnSpc>
              <a:buFont typeface="+mj-lt"/>
              <a:buAutoNum type="romanUcPeriod"/>
            </a:pPr>
            <a:r>
              <a:rPr lang="en-US" sz="3600" dirty="0">
                <a:solidFill>
                  <a:prstClr val="white"/>
                </a:solidFill>
                <a:latin typeface="Maiandra GD" pitchFamily="34" charset="0"/>
              </a:rPr>
              <a:t>Simple Principles For Dress</a:t>
            </a:r>
          </a:p>
          <a:p>
            <a:pPr marL="857250" indent="-857250">
              <a:lnSpc>
                <a:spcPts val="5100"/>
              </a:lnSpc>
              <a:buFont typeface="+mj-lt"/>
              <a:buAutoNum type="romanUcPeriod"/>
            </a:pPr>
            <a:r>
              <a:rPr lang="en-US" sz="3600" dirty="0">
                <a:solidFill>
                  <a:prstClr val="white"/>
                </a:solidFill>
                <a:latin typeface="Maiandra GD" pitchFamily="34" charset="0"/>
              </a:rPr>
              <a:t>Possible Your Clothes Could Be Sexually Attractive </a:t>
            </a:r>
          </a:p>
          <a:p>
            <a:pPr marL="857250" indent="-857250">
              <a:lnSpc>
                <a:spcPts val="5100"/>
              </a:lnSpc>
              <a:buFont typeface="+mj-lt"/>
              <a:buAutoNum type="romanUcPeriod"/>
            </a:pPr>
            <a:r>
              <a:rPr lang="en-US" sz="3600" dirty="0">
                <a:solidFill>
                  <a:prstClr val="white"/>
                </a:solidFill>
                <a:latin typeface="Maiandra GD" pitchFamily="34" charset="0"/>
              </a:rPr>
              <a:t>Objections</a:t>
            </a:r>
          </a:p>
        </p:txBody>
      </p:sp>
      <p:sp>
        <p:nvSpPr>
          <p:cNvPr id="8" name="Rectangle 7"/>
          <p:cNvSpPr/>
          <p:nvPr/>
        </p:nvSpPr>
        <p:spPr>
          <a:xfrm>
            <a:off x="381001" y="381000"/>
            <a:ext cx="8695764" cy="79765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ts val="5500"/>
              </a:lnSpc>
            </a:pPr>
            <a:r>
              <a:rPr lang="en-US" sz="48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rPr>
              <a:t>Sexually Attractive Dress</a:t>
            </a:r>
            <a:endParaRPr lang="en-US" sz="6000" b="1" i="1" dirty="0">
              <a:ln w="11430"/>
              <a:gradFill>
                <a:gsLst>
                  <a:gs pos="0">
                    <a:srgbClr val="AEB795">
                      <a:tint val="90000"/>
                      <a:satMod val="120000"/>
                    </a:srgbClr>
                  </a:gs>
                  <a:gs pos="25000">
                    <a:srgbClr val="AEB795">
                      <a:tint val="93000"/>
                      <a:satMod val="120000"/>
                    </a:srgbClr>
                  </a:gs>
                  <a:gs pos="50000">
                    <a:srgbClr val="AEB795">
                      <a:shade val="89000"/>
                      <a:satMod val="110000"/>
                    </a:srgbClr>
                  </a:gs>
                  <a:gs pos="75000">
                    <a:srgbClr val="AEB795">
                      <a:tint val="93000"/>
                      <a:satMod val="120000"/>
                    </a:srgbClr>
                  </a:gs>
                  <a:gs pos="100000">
                    <a:srgbClr val="AEB795">
                      <a:tint val="90000"/>
                      <a:satMod val="120000"/>
                    </a:srgbClr>
                  </a:gs>
                </a:gsLst>
                <a:lin ang="5400000"/>
              </a:gradFill>
              <a:effectLst>
                <a:outerShdw blurRad="80000" dist="40000" dir="5040000" algn="tl">
                  <a:srgbClr val="000000">
                    <a:alpha val="30000"/>
                  </a:srgbClr>
                </a:outerShdw>
              </a:effectLst>
              <a:latin typeface="Maiandra GD" pitchFamily="34" charset="0"/>
            </a:endParaRPr>
          </a:p>
        </p:txBody>
      </p:sp>
      <p:pic>
        <p:nvPicPr>
          <p:cNvPr id="11" name="Picture 2" descr="http://www.singleswarehouse.co.uk/warehouselife/wp-content/uploads/2011/09/number.image_.singledatingdiv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528"/>
          <a:stretch/>
        </p:blipFill>
        <p:spPr bwMode="auto">
          <a:xfrm rot="20662344">
            <a:off x="916755" y="1206894"/>
            <a:ext cx="1299883" cy="1893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62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WordArt 2"/>
          <p:cNvSpPr>
            <a:spLocks noChangeArrowheads="1" noChangeShapeType="1" noTextEdit="1"/>
          </p:cNvSpPr>
          <p:nvPr/>
        </p:nvSpPr>
        <p:spPr bwMode="auto">
          <a:xfrm>
            <a:off x="304800" y="228600"/>
            <a:ext cx="5495925" cy="1309687"/>
          </a:xfrm>
          <a:prstGeom prst="rect">
            <a:avLst/>
          </a:prstGeom>
        </p:spPr>
        <p:txBody>
          <a:bodyPr wrap="none" fromWordArt="1">
            <a:prstTxWarp prst="textPlain">
              <a:avLst>
                <a:gd name="adj" fmla="val 45032"/>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10" cap="none" spc="0" normalizeH="0" baseline="0" noProof="0" dirty="0">
                <a:ln w="9525">
                  <a:solidFill>
                    <a:srgbClr val="000000"/>
                  </a:solidFill>
                  <a:round/>
                  <a:headEnd/>
                  <a:tailEnd/>
                </a:ln>
                <a:solidFill>
                  <a:srgbClr val="FFFFFF"/>
                </a:solidFill>
                <a:effectLst>
                  <a:outerShdw dist="35921" dir="2700000" algn="ctr" rotWithShape="0">
                    <a:srgbClr val="808080">
                      <a:alpha val="79999"/>
                    </a:srgbClr>
                  </a:outerShdw>
                </a:effectLst>
                <a:uLnTx/>
                <a:uFillTx/>
                <a:latin typeface="Arial Black"/>
                <a:ea typeface="+mn-ea"/>
                <a:cs typeface="+mn-cs"/>
              </a:rPr>
              <a:t>Conclusion</a:t>
            </a:r>
          </a:p>
        </p:txBody>
      </p:sp>
      <p:sp>
        <p:nvSpPr>
          <p:cNvPr id="360451" name="Rectangle 3"/>
          <p:cNvSpPr>
            <a:spLocks noChangeArrowheads="1"/>
          </p:cNvSpPr>
          <p:nvPr/>
        </p:nvSpPr>
        <p:spPr bwMode="auto">
          <a:xfrm>
            <a:off x="533400" y="1828800"/>
            <a:ext cx="2362200" cy="4648200"/>
          </a:xfrm>
          <a:prstGeom prst="rect">
            <a:avLst/>
          </a:prstGeom>
          <a:solidFill>
            <a:srgbClr val="000066"/>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99"/>
                </a:solidFill>
                <a:effectLst/>
                <a:uLnTx/>
                <a:uFillTx/>
                <a:latin typeface="Arial" charset="0"/>
                <a:ea typeface="+mn-ea"/>
                <a:cs typeface="+mn-cs"/>
              </a:rPr>
              <a:t>Applies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99"/>
                </a:solidFill>
                <a:effectLst/>
                <a:uLnTx/>
                <a:uFillTx/>
                <a:latin typeface="Arial" charset="0"/>
                <a:ea typeface="+mn-ea"/>
                <a:cs typeface="+mn-cs"/>
              </a:rPr>
              <a:t>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sng" strike="noStrike" kern="1200" cap="none" spc="0" normalizeH="0" baseline="0" noProof="0">
                <a:ln>
                  <a:noFill/>
                </a:ln>
                <a:solidFill>
                  <a:srgbClr val="FFFFFF"/>
                </a:solidFill>
                <a:effectLst/>
                <a:uLnTx/>
                <a:uFillTx/>
                <a:latin typeface="Arial" charset="0"/>
                <a:ea typeface="+mn-ea"/>
                <a:cs typeface="+mn-cs"/>
              </a:rPr>
              <a:t>Men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99"/>
                </a:solidFill>
                <a:effectLst/>
                <a:uLnTx/>
                <a:uFillTx/>
                <a:latin typeface="Arial" charset="0"/>
                <a:ea typeface="+mn-ea"/>
                <a:cs typeface="+mn-cs"/>
              </a:rPr>
              <a:t>as well as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99"/>
                </a:solidFill>
                <a:effectLst/>
                <a:uLnTx/>
                <a:uFillTx/>
                <a:latin typeface="Arial" charset="0"/>
                <a:ea typeface="+mn-ea"/>
                <a:cs typeface="+mn-cs"/>
              </a:rPr>
              <a:t>Women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99"/>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99"/>
                </a:solidFill>
                <a:effectLst/>
                <a:uLnTx/>
                <a:uFillTx/>
                <a:latin typeface="Arial" charset="0"/>
                <a:ea typeface="+mn-ea"/>
                <a:cs typeface="+mn-cs"/>
              </a:rPr>
              <a:t>Gen. 3:21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99"/>
              </a:solidFill>
              <a:effectLst/>
              <a:uLnTx/>
              <a:uFillTx/>
              <a:latin typeface="Arial" charset="0"/>
              <a:ea typeface="+mn-ea"/>
              <a:cs typeface="+mn-cs"/>
            </a:endParaRPr>
          </a:p>
        </p:txBody>
      </p:sp>
      <p:sp>
        <p:nvSpPr>
          <p:cNvPr id="360452" name="Rectangle 4"/>
          <p:cNvSpPr>
            <a:spLocks noChangeArrowheads="1"/>
          </p:cNvSpPr>
          <p:nvPr/>
        </p:nvSpPr>
        <p:spPr bwMode="auto">
          <a:xfrm>
            <a:off x="3390900" y="1828800"/>
            <a:ext cx="2362200" cy="4648200"/>
          </a:xfrm>
          <a:prstGeom prst="rect">
            <a:avLst/>
          </a:prstGeom>
          <a:solidFill>
            <a:srgbClr val="000066"/>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99"/>
                </a:solidFill>
                <a:effectLst/>
                <a:uLnTx/>
                <a:uFillTx/>
                <a:latin typeface="Arial" charset="0"/>
                <a:ea typeface="+mn-ea"/>
                <a:cs typeface="+mn-cs"/>
              </a:rPr>
              <a:t>Applies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99"/>
                </a:solidFill>
                <a:effectLst/>
                <a:uLnTx/>
                <a:uFillTx/>
                <a:latin typeface="Arial" charset="0"/>
                <a:ea typeface="+mn-ea"/>
                <a:cs typeface="+mn-cs"/>
              </a:rPr>
              <a:t>when: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99"/>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sng" strike="noStrike" kern="1200" cap="none" spc="0" normalizeH="0" baseline="0" noProof="0">
                <a:ln>
                  <a:noFill/>
                </a:ln>
                <a:solidFill>
                  <a:srgbClr val="E5FFFF"/>
                </a:solidFill>
                <a:effectLst/>
                <a:uLnTx/>
                <a:uFillTx/>
                <a:latin typeface="Arial" charset="0"/>
                <a:ea typeface="+mn-ea"/>
                <a:cs typeface="+mn-cs"/>
              </a:rPr>
              <a:t>Stand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sng" strike="noStrike" kern="1200" cap="none" spc="0" normalizeH="0" baseline="0" noProof="0">
                <a:ln>
                  <a:noFill/>
                </a:ln>
                <a:solidFill>
                  <a:srgbClr val="E5FFFF"/>
                </a:solidFill>
                <a:effectLst/>
                <a:uLnTx/>
                <a:uFillTx/>
                <a:latin typeface="Arial" charset="0"/>
                <a:ea typeface="+mn-ea"/>
                <a:cs typeface="+mn-cs"/>
              </a:rPr>
              <a:t>Sit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sng" strike="noStrike" kern="1200" cap="none" spc="0" normalizeH="0" baseline="0" noProof="0">
                <a:ln>
                  <a:noFill/>
                </a:ln>
                <a:solidFill>
                  <a:srgbClr val="E5FFFF"/>
                </a:solidFill>
                <a:effectLst/>
                <a:uLnTx/>
                <a:uFillTx/>
                <a:latin typeface="Arial" charset="0"/>
                <a:ea typeface="+mn-ea"/>
                <a:cs typeface="+mn-cs"/>
              </a:rPr>
              <a:t>Bend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sng" strike="noStrike" kern="1200" cap="none" spc="0" normalizeH="0" baseline="0" noProof="0">
                <a:ln>
                  <a:noFill/>
                </a:ln>
                <a:solidFill>
                  <a:srgbClr val="E5FFFF"/>
                </a:solidFill>
                <a:effectLst/>
                <a:uLnTx/>
                <a:uFillTx/>
                <a:latin typeface="Arial" charset="0"/>
                <a:ea typeface="+mn-ea"/>
                <a:cs typeface="+mn-cs"/>
              </a:rPr>
              <a:t>Lean</a:t>
            </a:r>
          </a:p>
        </p:txBody>
      </p:sp>
      <p:sp>
        <p:nvSpPr>
          <p:cNvPr id="360453" name="Rectangle 5"/>
          <p:cNvSpPr>
            <a:spLocks noChangeArrowheads="1"/>
          </p:cNvSpPr>
          <p:nvPr/>
        </p:nvSpPr>
        <p:spPr bwMode="auto">
          <a:xfrm>
            <a:off x="6248400" y="1828800"/>
            <a:ext cx="2362200" cy="4648200"/>
          </a:xfrm>
          <a:prstGeom prst="rect">
            <a:avLst/>
          </a:prstGeom>
          <a:solidFill>
            <a:srgbClr val="000066"/>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99"/>
                </a:solidFill>
                <a:effectLst/>
                <a:uLnTx/>
                <a:uFillTx/>
                <a:latin typeface="Arial" charset="0"/>
                <a:ea typeface="+mn-ea"/>
                <a:cs typeface="+mn-cs"/>
              </a:rPr>
              <a:t>Applies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99"/>
                </a:solidFill>
                <a:effectLst/>
                <a:uLnTx/>
                <a:uFillTx/>
                <a:latin typeface="Arial" charset="0"/>
                <a:ea typeface="+mn-ea"/>
                <a:cs typeface="+mn-cs"/>
              </a:rPr>
              <a:t>to more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99"/>
                </a:solidFill>
                <a:effectLst/>
                <a:uLnTx/>
                <a:uFillTx/>
                <a:latin typeface="Arial" charset="0"/>
                <a:ea typeface="+mn-ea"/>
                <a:cs typeface="+mn-cs"/>
              </a:rPr>
              <a:t>more than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99"/>
                </a:solidFill>
                <a:effectLst/>
                <a:uLnTx/>
                <a:uFillTx/>
                <a:latin typeface="Arial" charset="0"/>
                <a:ea typeface="+mn-ea"/>
                <a:cs typeface="+mn-cs"/>
              </a:rPr>
              <a:t>length of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99"/>
                </a:solidFill>
                <a:effectLst/>
                <a:uLnTx/>
                <a:uFillTx/>
                <a:latin typeface="Arial" charset="0"/>
                <a:ea typeface="+mn-ea"/>
                <a:cs typeface="+mn-cs"/>
              </a:rPr>
              <a:t>clothing: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99"/>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sng" strike="noStrike" kern="1200" cap="none" spc="0" normalizeH="0" baseline="0" noProof="0">
                <a:ln>
                  <a:noFill/>
                </a:ln>
                <a:solidFill>
                  <a:srgbClr val="FFFFFF"/>
                </a:solidFill>
                <a:effectLst/>
                <a:uLnTx/>
                <a:uFillTx/>
                <a:latin typeface="Arial" charset="0"/>
                <a:ea typeface="+mn-ea"/>
                <a:cs typeface="+mn-cs"/>
              </a:rPr>
              <a:t>Tight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sng" strike="noStrike" kern="1200" cap="none" spc="0" normalizeH="0" baseline="0" noProof="0">
                <a:ln>
                  <a:noFill/>
                </a:ln>
                <a:solidFill>
                  <a:srgbClr val="FFFFFF"/>
                </a:solidFill>
                <a:effectLst/>
                <a:uLnTx/>
                <a:uFillTx/>
                <a:latin typeface="Arial" charset="0"/>
                <a:ea typeface="+mn-ea"/>
                <a:cs typeface="+mn-cs"/>
              </a:rPr>
              <a:t>Form Fitting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sng" strike="noStrike" kern="1200" cap="none" spc="0" normalizeH="0" baseline="0" noProof="0">
                <a:ln>
                  <a:noFill/>
                </a:ln>
                <a:solidFill>
                  <a:srgbClr val="FFFFFF"/>
                </a:solidFill>
                <a:effectLst/>
                <a:uLnTx/>
                <a:uFillTx/>
                <a:latin typeface="Arial" charset="0"/>
                <a:ea typeface="+mn-ea"/>
                <a:cs typeface="+mn-cs"/>
              </a:rPr>
              <a:t>See Through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1" u="sng"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853241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60451"/>
                                        </p:tgtEl>
                                        <p:attrNameLst>
                                          <p:attrName>style.visibility</p:attrName>
                                        </p:attrNameLst>
                                      </p:cBhvr>
                                      <p:to>
                                        <p:strVal val="visible"/>
                                      </p:to>
                                    </p:set>
                                    <p:anim calcmode="lin" valueType="num">
                                      <p:cBhvr>
                                        <p:cTn id="7" dur="1000" fill="hold"/>
                                        <p:tgtEl>
                                          <p:spTgt spid="360451"/>
                                        </p:tgtEl>
                                        <p:attrNameLst>
                                          <p:attrName>ppt_x</p:attrName>
                                        </p:attrNameLst>
                                      </p:cBhvr>
                                      <p:tavLst>
                                        <p:tav tm="0">
                                          <p:val>
                                            <p:strVal val="#ppt_x-.2"/>
                                          </p:val>
                                        </p:tav>
                                        <p:tav tm="100000">
                                          <p:val>
                                            <p:strVal val="#ppt_x"/>
                                          </p:val>
                                        </p:tav>
                                      </p:tavLst>
                                    </p:anim>
                                    <p:anim calcmode="lin" valueType="num">
                                      <p:cBhvr>
                                        <p:cTn id="8" dur="1000" fill="hold"/>
                                        <p:tgtEl>
                                          <p:spTgt spid="3604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045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60452"/>
                                        </p:tgtEl>
                                        <p:attrNameLst>
                                          <p:attrName>style.visibility</p:attrName>
                                        </p:attrNameLst>
                                      </p:cBhvr>
                                      <p:to>
                                        <p:strVal val="visible"/>
                                      </p:to>
                                    </p:set>
                                    <p:anim calcmode="lin" valueType="num">
                                      <p:cBhvr>
                                        <p:cTn id="14" dur="1000" fill="hold"/>
                                        <p:tgtEl>
                                          <p:spTgt spid="360452"/>
                                        </p:tgtEl>
                                        <p:attrNameLst>
                                          <p:attrName>ppt_x</p:attrName>
                                        </p:attrNameLst>
                                      </p:cBhvr>
                                      <p:tavLst>
                                        <p:tav tm="0">
                                          <p:val>
                                            <p:strVal val="#ppt_x-.2"/>
                                          </p:val>
                                        </p:tav>
                                        <p:tav tm="100000">
                                          <p:val>
                                            <p:strVal val="#ppt_x"/>
                                          </p:val>
                                        </p:tav>
                                      </p:tavLst>
                                    </p:anim>
                                    <p:anim calcmode="lin" valueType="num">
                                      <p:cBhvr>
                                        <p:cTn id="15" dur="1000" fill="hold"/>
                                        <p:tgtEl>
                                          <p:spTgt spid="36045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6045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60453"/>
                                        </p:tgtEl>
                                        <p:attrNameLst>
                                          <p:attrName>style.visibility</p:attrName>
                                        </p:attrNameLst>
                                      </p:cBhvr>
                                      <p:to>
                                        <p:strVal val="visible"/>
                                      </p:to>
                                    </p:set>
                                    <p:anim calcmode="lin" valueType="num">
                                      <p:cBhvr>
                                        <p:cTn id="21" dur="1000" fill="hold"/>
                                        <p:tgtEl>
                                          <p:spTgt spid="360453"/>
                                        </p:tgtEl>
                                        <p:attrNameLst>
                                          <p:attrName>ppt_x</p:attrName>
                                        </p:attrNameLst>
                                      </p:cBhvr>
                                      <p:tavLst>
                                        <p:tav tm="0">
                                          <p:val>
                                            <p:strVal val="#ppt_x-.2"/>
                                          </p:val>
                                        </p:tav>
                                        <p:tav tm="100000">
                                          <p:val>
                                            <p:strVal val="#ppt_x"/>
                                          </p:val>
                                        </p:tav>
                                      </p:tavLst>
                                    </p:anim>
                                    <p:anim calcmode="lin" valueType="num">
                                      <p:cBhvr>
                                        <p:cTn id="22" dur="1000" fill="hold"/>
                                        <p:tgtEl>
                                          <p:spTgt spid="36045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60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animBg="1"/>
      <p:bldP spid="360452" grpId="0" animBg="1"/>
      <p:bldP spid="36045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457200"/>
            <a:ext cx="8153400" cy="1323439"/>
          </a:xfrm>
          <a:prstGeom prst="rect">
            <a:avLst/>
          </a:prstGeom>
          <a:noFill/>
        </p:spPr>
        <p:txBody>
          <a:bodyPr wrap="square" rtlCol="0">
            <a:spAutoFit/>
          </a:bodyPr>
          <a:lstStyle/>
          <a:p>
            <a:pPr algn="ctr"/>
            <a:r>
              <a:rPr lang="en-US" sz="4000" dirty="0"/>
              <a:t>Could You Say That One Is Trying Not To Be “Sexually Attractive” When: </a:t>
            </a:r>
          </a:p>
        </p:txBody>
      </p:sp>
      <p:pic>
        <p:nvPicPr>
          <p:cNvPr id="91138" name="Picture 2" descr="http://cdn.yoox.biz/34/34204967XV_12_F.jpg"/>
          <p:cNvPicPr>
            <a:picLocks noChangeAspect="1" noChangeArrowheads="1"/>
          </p:cNvPicPr>
          <p:nvPr/>
        </p:nvPicPr>
        <p:blipFill rotWithShape="1">
          <a:blip r:embed="rId2">
            <a:extLst>
              <a:ext uri="{28A0092B-C50C-407E-A947-70E740481C1C}">
                <a14:useLocalDpi xmlns:a14="http://schemas.microsoft.com/office/drawing/2010/main" val="0"/>
              </a:ext>
            </a:extLst>
          </a:blip>
          <a:srcRect l="24378" r="25154"/>
          <a:stretch/>
        </p:blipFill>
        <p:spPr bwMode="auto">
          <a:xfrm>
            <a:off x="838200" y="2057400"/>
            <a:ext cx="1860333" cy="46672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95600" y="2327103"/>
            <a:ext cx="5943600" cy="3108543"/>
          </a:xfrm>
          <a:prstGeom prst="rect">
            <a:avLst/>
          </a:prstGeom>
          <a:noFill/>
        </p:spPr>
        <p:txBody>
          <a:bodyPr wrap="square" rtlCol="0">
            <a:spAutoFit/>
          </a:bodyPr>
          <a:lstStyle/>
          <a:p>
            <a:pPr marL="342900" indent="-342900">
              <a:buFont typeface="Arial" pitchFamily="34" charset="0"/>
              <a:buChar char="•"/>
            </a:pPr>
            <a:r>
              <a:rPr lang="en-US" sz="2800" dirty="0">
                <a:solidFill>
                  <a:srgbClr val="FFFF99"/>
                </a:solidFill>
              </a:rPr>
              <a:t>If an additional ½” of skin were shown “nakedness”  is exposed?</a:t>
            </a:r>
          </a:p>
          <a:p>
            <a:pPr marL="342900" indent="-342900">
              <a:buFont typeface="Arial" pitchFamily="34" charset="0"/>
              <a:buChar char="•"/>
            </a:pPr>
            <a:endParaRPr lang="en-US" sz="1400" dirty="0">
              <a:solidFill>
                <a:srgbClr val="FFFF99"/>
              </a:solidFill>
            </a:endParaRPr>
          </a:p>
          <a:p>
            <a:pPr marL="342900" indent="-342900">
              <a:buFont typeface="Arial" pitchFamily="34" charset="0"/>
              <a:buChar char="•"/>
            </a:pPr>
            <a:r>
              <a:rPr lang="en-US" sz="2800" dirty="0">
                <a:solidFill>
                  <a:srgbClr val="FFFF99"/>
                </a:solidFill>
              </a:rPr>
              <a:t>If move, bend or sit – show “nakedness”?</a:t>
            </a:r>
          </a:p>
          <a:p>
            <a:pPr marL="342900" indent="-342900">
              <a:buFont typeface="Arial" pitchFamily="34" charset="0"/>
              <a:buChar char="•"/>
            </a:pPr>
            <a:endParaRPr lang="en-US" sz="1400" dirty="0">
              <a:solidFill>
                <a:srgbClr val="FFFF99"/>
              </a:solidFill>
            </a:endParaRPr>
          </a:p>
          <a:p>
            <a:pPr marL="342900" indent="-342900">
              <a:buFont typeface="Arial" pitchFamily="34" charset="0"/>
              <a:buChar char="•"/>
            </a:pPr>
            <a:r>
              <a:rPr lang="en-US" sz="2800" dirty="0">
                <a:solidFill>
                  <a:srgbClr val="FFFF99"/>
                </a:solidFill>
              </a:rPr>
              <a:t>If  it were to be ¼” tighter – clearly mark out form?</a:t>
            </a:r>
          </a:p>
        </p:txBody>
      </p:sp>
    </p:spTree>
    <p:extLst>
      <p:ext uri="{BB962C8B-B14F-4D97-AF65-F5344CB8AC3E}">
        <p14:creationId xmlns:p14="http://schemas.microsoft.com/office/powerpoint/2010/main" val="3962856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042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8610600" cy="1077218"/>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3200" dirty="0">
                <a:solidFill>
                  <a:srgbClr val="FFFF00"/>
                </a:solidFill>
              </a:rPr>
              <a:t>Must Admit: Great Portion of Today’s Clothing is Sexually Attractive</a:t>
            </a:r>
          </a:p>
        </p:txBody>
      </p:sp>
      <p:sp>
        <p:nvSpPr>
          <p:cNvPr id="2" name="TextBox 1"/>
          <p:cNvSpPr txBox="1"/>
          <p:nvPr/>
        </p:nvSpPr>
        <p:spPr>
          <a:xfrm rot="21001056">
            <a:off x="329817" y="1597968"/>
            <a:ext cx="1981200" cy="461665"/>
          </a:xfrm>
          <a:prstGeom prst="rect">
            <a:avLst/>
          </a:prstGeom>
          <a:noFill/>
        </p:spPr>
        <p:txBody>
          <a:bodyPr wrap="square" rtlCol="0">
            <a:spAutoFit/>
          </a:bodyPr>
          <a:lstStyle/>
          <a:p>
            <a:pPr algn="ctr"/>
            <a:r>
              <a:rPr lang="en-US" sz="2400" dirty="0"/>
              <a:t>Low Cut Tops</a:t>
            </a:r>
          </a:p>
        </p:txBody>
      </p:sp>
      <p:sp>
        <p:nvSpPr>
          <p:cNvPr id="12" name="TextBox 11"/>
          <p:cNvSpPr txBox="1"/>
          <p:nvPr/>
        </p:nvSpPr>
        <p:spPr>
          <a:xfrm rot="672115">
            <a:off x="1345435" y="1997022"/>
            <a:ext cx="1981200" cy="461665"/>
          </a:xfrm>
          <a:prstGeom prst="rect">
            <a:avLst/>
          </a:prstGeom>
          <a:noFill/>
        </p:spPr>
        <p:txBody>
          <a:bodyPr wrap="square" rtlCol="0">
            <a:spAutoFit/>
          </a:bodyPr>
          <a:lstStyle/>
          <a:p>
            <a:pPr algn="ctr"/>
            <a:r>
              <a:rPr lang="en-US" sz="2400" dirty="0"/>
              <a:t>Short Shorts</a:t>
            </a:r>
          </a:p>
        </p:txBody>
      </p:sp>
      <p:sp>
        <p:nvSpPr>
          <p:cNvPr id="13" name="TextBox 12"/>
          <p:cNvSpPr txBox="1"/>
          <p:nvPr/>
        </p:nvSpPr>
        <p:spPr>
          <a:xfrm>
            <a:off x="2159571" y="1597967"/>
            <a:ext cx="1981200" cy="461665"/>
          </a:xfrm>
          <a:prstGeom prst="rect">
            <a:avLst/>
          </a:prstGeom>
          <a:noFill/>
        </p:spPr>
        <p:txBody>
          <a:bodyPr wrap="square" rtlCol="0">
            <a:spAutoFit/>
          </a:bodyPr>
          <a:lstStyle/>
          <a:p>
            <a:pPr algn="ctr"/>
            <a:r>
              <a:rPr lang="en-US" sz="2400" dirty="0"/>
              <a:t>Tight Jeans</a:t>
            </a:r>
          </a:p>
        </p:txBody>
      </p:sp>
      <p:sp>
        <p:nvSpPr>
          <p:cNvPr id="14" name="TextBox 13"/>
          <p:cNvSpPr txBox="1"/>
          <p:nvPr/>
        </p:nvSpPr>
        <p:spPr>
          <a:xfrm rot="20725352">
            <a:off x="3150171" y="1739616"/>
            <a:ext cx="1981200" cy="461665"/>
          </a:xfrm>
          <a:prstGeom prst="rect">
            <a:avLst/>
          </a:prstGeom>
          <a:noFill/>
        </p:spPr>
        <p:txBody>
          <a:bodyPr wrap="square" rtlCol="0">
            <a:spAutoFit/>
          </a:bodyPr>
          <a:lstStyle/>
          <a:p>
            <a:pPr algn="ctr"/>
            <a:r>
              <a:rPr lang="en-US" sz="2400" dirty="0"/>
              <a:t>Form Fitting</a:t>
            </a:r>
          </a:p>
        </p:txBody>
      </p:sp>
      <p:sp>
        <p:nvSpPr>
          <p:cNvPr id="15" name="TextBox 14"/>
          <p:cNvSpPr txBox="1"/>
          <p:nvPr/>
        </p:nvSpPr>
        <p:spPr>
          <a:xfrm>
            <a:off x="4293170" y="2153053"/>
            <a:ext cx="2564830" cy="461665"/>
          </a:xfrm>
          <a:prstGeom prst="rect">
            <a:avLst/>
          </a:prstGeom>
          <a:noFill/>
        </p:spPr>
        <p:txBody>
          <a:bodyPr wrap="square" rtlCol="0">
            <a:spAutoFit/>
          </a:bodyPr>
          <a:lstStyle/>
          <a:p>
            <a:pPr algn="ctr"/>
            <a:r>
              <a:rPr lang="en-US" sz="2400" dirty="0"/>
              <a:t>Wording on Rear</a:t>
            </a:r>
          </a:p>
        </p:txBody>
      </p:sp>
      <p:sp>
        <p:nvSpPr>
          <p:cNvPr id="16" name="TextBox 15"/>
          <p:cNvSpPr txBox="1"/>
          <p:nvPr/>
        </p:nvSpPr>
        <p:spPr>
          <a:xfrm rot="924179">
            <a:off x="4800600" y="1683775"/>
            <a:ext cx="2564830" cy="461665"/>
          </a:xfrm>
          <a:prstGeom prst="rect">
            <a:avLst/>
          </a:prstGeom>
          <a:noFill/>
        </p:spPr>
        <p:txBody>
          <a:bodyPr wrap="square" rtlCol="0">
            <a:spAutoFit/>
          </a:bodyPr>
          <a:lstStyle/>
          <a:p>
            <a:pPr algn="ctr"/>
            <a:r>
              <a:rPr lang="en-US" sz="2400" dirty="0"/>
              <a:t>Short Skirts</a:t>
            </a:r>
          </a:p>
        </p:txBody>
      </p:sp>
      <p:sp>
        <p:nvSpPr>
          <p:cNvPr id="17" name="TextBox 16"/>
          <p:cNvSpPr txBox="1"/>
          <p:nvPr/>
        </p:nvSpPr>
        <p:spPr>
          <a:xfrm rot="20971714">
            <a:off x="6558574" y="1923826"/>
            <a:ext cx="2564830" cy="461665"/>
          </a:xfrm>
          <a:prstGeom prst="rect">
            <a:avLst/>
          </a:prstGeom>
          <a:noFill/>
        </p:spPr>
        <p:txBody>
          <a:bodyPr wrap="square" rtlCol="0">
            <a:spAutoFit/>
          </a:bodyPr>
          <a:lstStyle/>
          <a:p>
            <a:pPr algn="ctr"/>
            <a:r>
              <a:rPr lang="en-US" sz="2400" dirty="0"/>
              <a:t>Splits in Dress</a:t>
            </a:r>
          </a:p>
        </p:txBody>
      </p:sp>
      <p:pic>
        <p:nvPicPr>
          <p:cNvPr id="18" name="Picture 4" descr="Mmm, those eggs are definitely over easy."/>
          <p:cNvPicPr>
            <a:picLocks noChangeAspect="1" noChangeArrowheads="1"/>
          </p:cNvPicPr>
          <p:nvPr/>
        </p:nvPicPr>
        <p:blipFill rotWithShape="1">
          <a:blip r:embed="rId2">
            <a:extLst>
              <a:ext uri="{28A0092B-C50C-407E-A947-70E740481C1C}">
                <a14:useLocalDpi xmlns:a14="http://schemas.microsoft.com/office/drawing/2010/main" val="0"/>
              </a:ext>
            </a:extLst>
          </a:blip>
          <a:srcRect b="43222"/>
          <a:stretch/>
        </p:blipFill>
        <p:spPr bwMode="auto">
          <a:xfrm>
            <a:off x="914400" y="2538789"/>
            <a:ext cx="1509964" cy="1118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5419" y="2861043"/>
            <a:ext cx="6172200" cy="523220"/>
          </a:xfrm>
          <a:prstGeom prst="rect">
            <a:avLst/>
          </a:prstGeom>
          <a:noFill/>
        </p:spPr>
        <p:txBody>
          <a:bodyPr wrap="square" rtlCol="0">
            <a:spAutoFit/>
          </a:bodyPr>
          <a:lstStyle/>
          <a:p>
            <a:r>
              <a:rPr lang="en-US" sz="2800" b="1" dirty="0">
                <a:latin typeface="+mj-lt"/>
              </a:rPr>
              <a:t>Draws Attention to Female Body</a:t>
            </a:r>
          </a:p>
        </p:txBody>
      </p:sp>
      <p:sp>
        <p:nvSpPr>
          <p:cNvPr id="4" name="TextBox 3"/>
          <p:cNvSpPr txBox="1"/>
          <p:nvPr/>
        </p:nvSpPr>
        <p:spPr>
          <a:xfrm>
            <a:off x="521270" y="3886200"/>
            <a:ext cx="7543800" cy="2677656"/>
          </a:xfrm>
          <a:prstGeom prst="rect">
            <a:avLst/>
          </a:prstGeom>
          <a:noFill/>
        </p:spPr>
        <p:txBody>
          <a:bodyPr wrap="square" rtlCol="0">
            <a:spAutoFit/>
          </a:bodyPr>
          <a:lstStyle/>
          <a:p>
            <a:pPr marL="342900" indent="-342900">
              <a:buBlip>
                <a:blip r:embed="rId3"/>
              </a:buBlip>
            </a:pPr>
            <a:r>
              <a:rPr lang="en-US" sz="2400" dirty="0">
                <a:solidFill>
                  <a:srgbClr val="FFFFFF"/>
                </a:solidFill>
                <a:effectLst>
                  <a:outerShdw blurRad="38100" dist="38100" dir="2700000" algn="tl">
                    <a:srgbClr val="000000"/>
                  </a:outerShdw>
                </a:effectLst>
              </a:rPr>
              <a:t>Mary Quant (designer of mini-skirt): </a:t>
            </a:r>
            <a:r>
              <a:rPr lang="en-US" sz="2400" i="1" dirty="0">
                <a:solidFill>
                  <a:srgbClr val="FFFF00"/>
                </a:solidFill>
                <a:effectLst>
                  <a:outerShdw blurRad="38100" dist="38100" dir="2700000" algn="tl">
                    <a:srgbClr val="000000"/>
                  </a:outerShdw>
                </a:effectLst>
              </a:rPr>
              <a:t>“Mini-clothes are symbolic of those women who want to seduce a man” </a:t>
            </a:r>
            <a:r>
              <a:rPr lang="en-US" sz="2400" dirty="0"/>
              <a:t>When asked where this is all headed, she said, </a:t>
            </a:r>
            <a:r>
              <a:rPr lang="en-US" sz="2400" i="1" dirty="0">
                <a:solidFill>
                  <a:srgbClr val="FFFF00"/>
                </a:solidFill>
              </a:rPr>
              <a:t>“Sex”</a:t>
            </a:r>
          </a:p>
          <a:p>
            <a:pPr marL="342900" indent="-342900">
              <a:buBlip>
                <a:blip r:embed="rId3"/>
              </a:buBlip>
            </a:pPr>
            <a:r>
              <a:rPr lang="en-US" sz="2400" dirty="0">
                <a:effectLst>
                  <a:outerShdw blurRad="38100" dist="38100" dir="2700000" algn="tl">
                    <a:srgbClr val="000000"/>
                  </a:outerShdw>
                </a:effectLst>
              </a:rPr>
              <a:t>Life Magazine reported that short shorts were favored to Bermuda shorts because Bermuda shorts emphasized the least attractive part of the legs – the knee and calf.  (Sept. 10, 1956)</a:t>
            </a:r>
          </a:p>
        </p:txBody>
      </p:sp>
    </p:spTree>
    <p:extLst>
      <p:ext uri="{BB962C8B-B14F-4D97-AF65-F5344CB8AC3E}">
        <p14:creationId xmlns:p14="http://schemas.microsoft.com/office/powerpoint/2010/main" val="1925309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1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1000"/>
                                        <p:tgtEl>
                                          <p:spTgt spid="1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barn(outVertical)">
                                      <p:cBhvr>
                                        <p:cTn id="38" dur="125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barn(outVertical)">
                                      <p:cBhvr>
                                        <p:cTn id="43" dur="1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P spid="3" grpId="0"/>
      <p:bldP spid="4"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8610600" cy="1077218"/>
          </a:xfrm>
          <a:prstGeom prst="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3200" dirty="0">
                <a:solidFill>
                  <a:srgbClr val="FFFF00"/>
                </a:solidFill>
              </a:rPr>
              <a:t>Must Admit: Great Portion of Today’s Clothing is Sexually Attractive</a:t>
            </a:r>
          </a:p>
        </p:txBody>
      </p:sp>
      <p:sp>
        <p:nvSpPr>
          <p:cNvPr id="2" name="TextBox 1"/>
          <p:cNvSpPr txBox="1"/>
          <p:nvPr/>
        </p:nvSpPr>
        <p:spPr>
          <a:xfrm rot="21001056">
            <a:off x="329817" y="1597968"/>
            <a:ext cx="1981200" cy="461665"/>
          </a:xfrm>
          <a:prstGeom prst="rect">
            <a:avLst/>
          </a:prstGeom>
          <a:noFill/>
        </p:spPr>
        <p:txBody>
          <a:bodyPr wrap="square" rtlCol="0">
            <a:spAutoFit/>
          </a:bodyPr>
          <a:lstStyle/>
          <a:p>
            <a:pPr algn="ctr"/>
            <a:r>
              <a:rPr lang="en-US" sz="2400" dirty="0"/>
              <a:t>Low Cut Tops</a:t>
            </a:r>
          </a:p>
        </p:txBody>
      </p:sp>
      <p:sp>
        <p:nvSpPr>
          <p:cNvPr id="12" name="TextBox 11"/>
          <p:cNvSpPr txBox="1"/>
          <p:nvPr/>
        </p:nvSpPr>
        <p:spPr>
          <a:xfrm rot="672115">
            <a:off x="1345435" y="1997022"/>
            <a:ext cx="1981200" cy="461665"/>
          </a:xfrm>
          <a:prstGeom prst="rect">
            <a:avLst/>
          </a:prstGeom>
          <a:noFill/>
        </p:spPr>
        <p:txBody>
          <a:bodyPr wrap="square" rtlCol="0">
            <a:spAutoFit/>
          </a:bodyPr>
          <a:lstStyle/>
          <a:p>
            <a:pPr algn="ctr"/>
            <a:r>
              <a:rPr lang="en-US" sz="2400" dirty="0"/>
              <a:t>Short Shorts</a:t>
            </a:r>
          </a:p>
        </p:txBody>
      </p:sp>
      <p:sp>
        <p:nvSpPr>
          <p:cNvPr id="13" name="TextBox 12"/>
          <p:cNvSpPr txBox="1"/>
          <p:nvPr/>
        </p:nvSpPr>
        <p:spPr>
          <a:xfrm>
            <a:off x="2159571" y="1597967"/>
            <a:ext cx="1981200" cy="461665"/>
          </a:xfrm>
          <a:prstGeom prst="rect">
            <a:avLst/>
          </a:prstGeom>
          <a:noFill/>
        </p:spPr>
        <p:txBody>
          <a:bodyPr wrap="square" rtlCol="0">
            <a:spAutoFit/>
          </a:bodyPr>
          <a:lstStyle/>
          <a:p>
            <a:pPr algn="ctr"/>
            <a:r>
              <a:rPr lang="en-US" sz="2400" dirty="0"/>
              <a:t>Tight Jeans</a:t>
            </a:r>
          </a:p>
        </p:txBody>
      </p:sp>
      <p:sp>
        <p:nvSpPr>
          <p:cNvPr id="14" name="TextBox 13"/>
          <p:cNvSpPr txBox="1"/>
          <p:nvPr/>
        </p:nvSpPr>
        <p:spPr>
          <a:xfrm rot="20725352">
            <a:off x="3150171" y="1739616"/>
            <a:ext cx="1981200" cy="461665"/>
          </a:xfrm>
          <a:prstGeom prst="rect">
            <a:avLst/>
          </a:prstGeom>
          <a:noFill/>
        </p:spPr>
        <p:txBody>
          <a:bodyPr wrap="square" rtlCol="0">
            <a:spAutoFit/>
          </a:bodyPr>
          <a:lstStyle/>
          <a:p>
            <a:pPr algn="ctr"/>
            <a:r>
              <a:rPr lang="en-US" sz="2400" dirty="0"/>
              <a:t>Form Fitting</a:t>
            </a:r>
          </a:p>
        </p:txBody>
      </p:sp>
      <p:sp>
        <p:nvSpPr>
          <p:cNvPr id="15" name="TextBox 14"/>
          <p:cNvSpPr txBox="1"/>
          <p:nvPr/>
        </p:nvSpPr>
        <p:spPr>
          <a:xfrm>
            <a:off x="4293170" y="2153053"/>
            <a:ext cx="2564830" cy="461665"/>
          </a:xfrm>
          <a:prstGeom prst="rect">
            <a:avLst/>
          </a:prstGeom>
          <a:noFill/>
        </p:spPr>
        <p:txBody>
          <a:bodyPr wrap="square" rtlCol="0">
            <a:spAutoFit/>
          </a:bodyPr>
          <a:lstStyle/>
          <a:p>
            <a:pPr algn="ctr"/>
            <a:r>
              <a:rPr lang="en-US" sz="2400" dirty="0"/>
              <a:t>Wording on Rear</a:t>
            </a:r>
          </a:p>
        </p:txBody>
      </p:sp>
      <p:sp>
        <p:nvSpPr>
          <p:cNvPr id="16" name="TextBox 15"/>
          <p:cNvSpPr txBox="1"/>
          <p:nvPr/>
        </p:nvSpPr>
        <p:spPr>
          <a:xfrm rot="924179">
            <a:off x="4800600" y="1683775"/>
            <a:ext cx="2564830" cy="461665"/>
          </a:xfrm>
          <a:prstGeom prst="rect">
            <a:avLst/>
          </a:prstGeom>
          <a:noFill/>
        </p:spPr>
        <p:txBody>
          <a:bodyPr wrap="square" rtlCol="0">
            <a:spAutoFit/>
          </a:bodyPr>
          <a:lstStyle/>
          <a:p>
            <a:pPr algn="ctr"/>
            <a:r>
              <a:rPr lang="en-US" sz="2400" dirty="0"/>
              <a:t>Short Skirts</a:t>
            </a:r>
          </a:p>
        </p:txBody>
      </p:sp>
      <p:sp>
        <p:nvSpPr>
          <p:cNvPr id="17" name="TextBox 16"/>
          <p:cNvSpPr txBox="1"/>
          <p:nvPr/>
        </p:nvSpPr>
        <p:spPr>
          <a:xfrm rot="20971714">
            <a:off x="6558574" y="1923826"/>
            <a:ext cx="2564830" cy="461665"/>
          </a:xfrm>
          <a:prstGeom prst="rect">
            <a:avLst/>
          </a:prstGeom>
          <a:noFill/>
        </p:spPr>
        <p:txBody>
          <a:bodyPr wrap="square" rtlCol="0">
            <a:spAutoFit/>
          </a:bodyPr>
          <a:lstStyle/>
          <a:p>
            <a:pPr algn="ctr"/>
            <a:r>
              <a:rPr lang="en-US" sz="2400" dirty="0"/>
              <a:t>Splits in Dress</a:t>
            </a:r>
          </a:p>
        </p:txBody>
      </p:sp>
      <p:pic>
        <p:nvPicPr>
          <p:cNvPr id="18" name="Picture 4" descr="Mmm, those eggs are definitely over easy."/>
          <p:cNvPicPr>
            <a:picLocks noChangeAspect="1" noChangeArrowheads="1"/>
          </p:cNvPicPr>
          <p:nvPr/>
        </p:nvPicPr>
        <p:blipFill rotWithShape="1">
          <a:blip r:embed="rId2">
            <a:extLst>
              <a:ext uri="{28A0092B-C50C-407E-A947-70E740481C1C}">
                <a14:useLocalDpi xmlns:a14="http://schemas.microsoft.com/office/drawing/2010/main" val="0"/>
              </a:ext>
            </a:extLst>
          </a:blip>
          <a:srcRect b="43222"/>
          <a:stretch/>
        </p:blipFill>
        <p:spPr bwMode="auto">
          <a:xfrm>
            <a:off x="914400" y="2538789"/>
            <a:ext cx="1509964" cy="1118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5419" y="2861043"/>
            <a:ext cx="6172200" cy="523220"/>
          </a:xfrm>
          <a:prstGeom prst="rect">
            <a:avLst/>
          </a:prstGeom>
          <a:noFill/>
        </p:spPr>
        <p:txBody>
          <a:bodyPr wrap="square" rtlCol="0">
            <a:spAutoFit/>
          </a:bodyPr>
          <a:lstStyle/>
          <a:p>
            <a:r>
              <a:rPr lang="en-US" sz="2800" b="1" dirty="0">
                <a:latin typeface="+mj-lt"/>
              </a:rPr>
              <a:t>Draws Attention to Female Body</a:t>
            </a:r>
          </a:p>
        </p:txBody>
      </p:sp>
      <p:sp>
        <p:nvSpPr>
          <p:cNvPr id="5" name="Snip Single Corner Rectangle 4"/>
          <p:cNvSpPr/>
          <p:nvPr/>
        </p:nvSpPr>
        <p:spPr>
          <a:xfrm>
            <a:off x="685800" y="3810000"/>
            <a:ext cx="3454971" cy="2667000"/>
          </a:xfrm>
          <a:prstGeom prst="snip1Rect">
            <a:avLst/>
          </a:prstGeom>
          <a:blipFill>
            <a:blip r:embed="rId3"/>
            <a:tile tx="0" ty="0" sx="100000" sy="100000" flip="none" algn="tl"/>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38100" dist="38100" dir="2700000" algn="tl">
                    <a:srgbClr val="000000">
                      <a:alpha val="43137"/>
                    </a:srgbClr>
                  </a:outerShdw>
                </a:effectLst>
              </a:rPr>
              <a:t>Culture Thinks </a:t>
            </a:r>
          </a:p>
          <a:p>
            <a:pPr algn="ctr"/>
            <a:r>
              <a:rPr lang="en-US" sz="3200" b="1" dirty="0">
                <a:solidFill>
                  <a:schemeClr val="tx1"/>
                </a:solidFill>
                <a:effectLst>
                  <a:outerShdw blurRad="38100" dist="38100" dir="2700000" algn="tl">
                    <a:srgbClr val="000000">
                      <a:alpha val="43137"/>
                    </a:srgbClr>
                  </a:outerShdw>
                </a:effectLst>
              </a:rPr>
              <a:t>It Is Good</a:t>
            </a:r>
          </a:p>
          <a:p>
            <a:pPr algn="ctr"/>
            <a:endParaRPr lang="en-US" sz="1000" b="1" dirty="0">
              <a:solidFill>
                <a:schemeClr val="tx1"/>
              </a:solidFill>
              <a:effectLst>
                <a:outerShdw blurRad="38100" dist="38100" dir="2700000" algn="tl">
                  <a:srgbClr val="000000">
                    <a:alpha val="43137"/>
                  </a:srgbClr>
                </a:outerShdw>
              </a:effectLst>
            </a:endParaRPr>
          </a:p>
          <a:p>
            <a:pPr algn="ctr"/>
            <a:r>
              <a:rPr lang="en-US" sz="2800" b="1" dirty="0">
                <a:solidFill>
                  <a:srgbClr val="FFFF99"/>
                </a:solidFill>
                <a:effectLst>
                  <a:outerShdw blurRad="38100" dist="38100" dir="2700000" algn="tl">
                    <a:srgbClr val="000000">
                      <a:alpha val="43137"/>
                    </a:srgbClr>
                  </a:outerShdw>
                </a:effectLst>
              </a:rPr>
              <a:t>Isa. 5:20</a:t>
            </a:r>
          </a:p>
          <a:p>
            <a:pPr algn="ctr"/>
            <a:r>
              <a:rPr lang="en-US" sz="2800" b="1" dirty="0">
                <a:solidFill>
                  <a:srgbClr val="FFFF99"/>
                </a:solidFill>
                <a:effectLst>
                  <a:outerShdw blurRad="38100" dist="38100" dir="2700000" algn="tl">
                    <a:srgbClr val="000000">
                      <a:alpha val="43137"/>
                    </a:srgbClr>
                  </a:outerShdw>
                </a:effectLst>
              </a:rPr>
              <a:t>Phil. 3:19</a:t>
            </a:r>
          </a:p>
        </p:txBody>
      </p:sp>
      <p:sp>
        <p:nvSpPr>
          <p:cNvPr id="19" name="Snip Single Corner Rectangle 18"/>
          <p:cNvSpPr/>
          <p:nvPr/>
        </p:nvSpPr>
        <p:spPr>
          <a:xfrm flipH="1">
            <a:off x="4850829" y="3810000"/>
            <a:ext cx="3454971" cy="2667000"/>
          </a:xfrm>
          <a:prstGeom prst="snip1Rect">
            <a:avLst/>
          </a:prstGeom>
          <a:blipFill>
            <a:blip r:embed="rId3"/>
            <a:tile tx="0" ty="0" sx="100000" sy="100000" flip="none" algn="tl"/>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38100" dist="38100" dir="2700000" algn="tl">
                    <a:srgbClr val="000000">
                      <a:alpha val="43137"/>
                    </a:srgbClr>
                  </a:outerShdw>
                </a:effectLst>
              </a:rPr>
              <a:t>Naïve to Think</a:t>
            </a:r>
          </a:p>
          <a:p>
            <a:pPr algn="ctr"/>
            <a:r>
              <a:rPr lang="en-US" sz="3200" b="1" dirty="0">
                <a:solidFill>
                  <a:schemeClr val="tx1"/>
                </a:solidFill>
                <a:effectLst>
                  <a:outerShdw blurRad="38100" dist="38100" dir="2700000" algn="tl">
                    <a:srgbClr val="000000">
                      <a:alpha val="43137"/>
                    </a:srgbClr>
                  </a:outerShdw>
                </a:effectLst>
              </a:rPr>
              <a:t>Our Culture</a:t>
            </a:r>
          </a:p>
          <a:p>
            <a:pPr algn="ctr"/>
            <a:r>
              <a:rPr lang="en-US" sz="3200" b="1" dirty="0">
                <a:solidFill>
                  <a:schemeClr val="tx1"/>
                </a:solidFill>
                <a:effectLst>
                  <a:outerShdw blurRad="38100" dist="38100" dir="2700000" algn="tl">
                    <a:srgbClr val="000000">
                      <a:alpha val="43137"/>
                    </a:srgbClr>
                  </a:outerShdw>
                </a:effectLst>
              </a:rPr>
              <a:t>Does Not Rub </a:t>
            </a:r>
          </a:p>
          <a:p>
            <a:pPr algn="ctr"/>
            <a:r>
              <a:rPr lang="en-US" sz="3200" b="1" dirty="0">
                <a:solidFill>
                  <a:schemeClr val="tx1"/>
                </a:solidFill>
                <a:effectLst>
                  <a:outerShdw blurRad="38100" dist="38100" dir="2700000" algn="tl">
                    <a:srgbClr val="000000">
                      <a:alpha val="43137"/>
                    </a:srgbClr>
                  </a:outerShdw>
                </a:effectLst>
              </a:rPr>
              <a:t>Off on Us!</a:t>
            </a:r>
            <a:endParaRPr lang="en-US" sz="28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3568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6658" name="Rectangle 2"/>
          <p:cNvSpPr>
            <a:spLocks noChangeArrowheads="1"/>
          </p:cNvSpPr>
          <p:nvPr/>
        </p:nvSpPr>
        <p:spPr bwMode="auto">
          <a:xfrm>
            <a:off x="0" y="0"/>
            <a:ext cx="9144000" cy="1447800"/>
          </a:xfrm>
          <a:prstGeom prst="rect">
            <a:avLst/>
          </a:prstGeom>
          <a:solidFill>
            <a:schemeClr val="tx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26659" name="Rectangle 3"/>
          <p:cNvSpPr>
            <a:spLocks noGrp="1" noChangeArrowheads="1"/>
          </p:cNvSpPr>
          <p:nvPr>
            <p:ph type="body" idx="1"/>
          </p:nvPr>
        </p:nvSpPr>
        <p:spPr/>
        <p:txBody>
          <a:bodyPr/>
          <a:lstStyle/>
          <a:p>
            <a:pPr eaLnBrk="1" hangingPunct="1">
              <a:lnSpc>
                <a:spcPct val="90000"/>
              </a:lnSpc>
              <a:defRPr/>
            </a:pPr>
            <a:r>
              <a:rPr lang="en-US"/>
              <a:t>Ignorant &amp; Untaught</a:t>
            </a:r>
          </a:p>
          <a:p>
            <a:pPr eaLnBrk="1" hangingPunct="1">
              <a:lnSpc>
                <a:spcPct val="90000"/>
              </a:lnSpc>
              <a:defRPr/>
            </a:pPr>
            <a:r>
              <a:rPr lang="en-US"/>
              <a:t>Want to fit in</a:t>
            </a:r>
          </a:p>
          <a:p>
            <a:pPr eaLnBrk="1" hangingPunct="1">
              <a:lnSpc>
                <a:spcPct val="90000"/>
              </a:lnSpc>
              <a:defRPr/>
            </a:pPr>
            <a:r>
              <a:rPr lang="en-US"/>
              <a:t>Want to be bold and “turn heads”</a:t>
            </a:r>
          </a:p>
          <a:p>
            <a:pPr eaLnBrk="1" hangingPunct="1">
              <a:lnSpc>
                <a:spcPct val="90000"/>
              </a:lnSpc>
              <a:defRPr/>
            </a:pPr>
            <a:r>
              <a:rPr lang="en-US"/>
              <a:t>Careless – Don’t stop &amp; think</a:t>
            </a:r>
          </a:p>
          <a:p>
            <a:pPr lvl="1" eaLnBrk="1" hangingPunct="1">
              <a:lnSpc>
                <a:spcPct val="90000"/>
              </a:lnSpc>
              <a:defRPr/>
            </a:pPr>
            <a:r>
              <a:rPr lang="en-US" i="1">
                <a:solidFill>
                  <a:srgbClr val="FFFF99"/>
                </a:solidFill>
              </a:rPr>
              <a:t>About Divine principles</a:t>
            </a:r>
          </a:p>
          <a:p>
            <a:pPr lvl="1" eaLnBrk="1" hangingPunct="1">
              <a:lnSpc>
                <a:spcPct val="90000"/>
              </a:lnSpc>
              <a:defRPr/>
            </a:pPr>
            <a:r>
              <a:rPr lang="en-US" i="1">
                <a:solidFill>
                  <a:srgbClr val="FFFF99"/>
                </a:solidFill>
              </a:rPr>
              <a:t>Allow world’s standards to influence them</a:t>
            </a:r>
          </a:p>
          <a:p>
            <a:pPr lvl="1" eaLnBrk="1" hangingPunct="1">
              <a:lnSpc>
                <a:spcPct val="90000"/>
              </a:lnSpc>
              <a:defRPr/>
            </a:pPr>
            <a:r>
              <a:rPr lang="en-US" i="1">
                <a:solidFill>
                  <a:srgbClr val="FFFF99"/>
                </a:solidFill>
              </a:rPr>
              <a:t>Brethren gradually get looser</a:t>
            </a:r>
          </a:p>
          <a:p>
            <a:pPr eaLnBrk="1" hangingPunct="1">
              <a:lnSpc>
                <a:spcPct val="90000"/>
              </a:lnSpc>
              <a:defRPr/>
            </a:pPr>
            <a:r>
              <a:rPr lang="en-US"/>
              <a:t>Don’t know how they really look</a:t>
            </a:r>
          </a:p>
        </p:txBody>
      </p:sp>
      <p:sp>
        <p:nvSpPr>
          <p:cNvPr id="13316" name="Text Box 4"/>
          <p:cNvSpPr txBox="1">
            <a:spLocks noChangeArrowheads="1"/>
          </p:cNvSpPr>
          <p:nvPr/>
        </p:nvSpPr>
        <p:spPr bwMode="auto">
          <a:xfrm>
            <a:off x="762000" y="95071"/>
            <a:ext cx="7600157" cy="1200329"/>
          </a:xfrm>
          <a:prstGeom prst="rect">
            <a:avLst/>
          </a:prstGeom>
          <a:solidFill>
            <a:schemeClr val="tx1"/>
          </a:solid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0000CC"/>
                </a:solidFill>
                <a:effectLst/>
                <a:uLnTx/>
                <a:uFillTx/>
                <a:latin typeface="Comic Sans MS" pitchFamily="66" charset="0"/>
                <a:ea typeface="+mn-ea"/>
                <a:cs typeface="+mn-cs"/>
              </a:rPr>
              <a:t>Reasons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1200" cap="none" spc="0" normalizeH="0" baseline="0" noProof="0" dirty="0">
                <a:ln>
                  <a:noFill/>
                </a:ln>
                <a:solidFill>
                  <a:srgbClr val="0000CC"/>
                </a:solidFill>
                <a:effectLst/>
                <a:uLnTx/>
                <a:uFillTx/>
                <a:latin typeface="Comic Sans MS" pitchFamily="66" charset="0"/>
                <a:ea typeface="+mn-ea"/>
                <a:cs typeface="+mn-cs"/>
              </a:rPr>
              <a:t>People Dress Sexually Attractive</a:t>
            </a:r>
          </a:p>
        </p:txBody>
      </p:sp>
    </p:spTree>
    <p:extLst>
      <p:ext uri="{BB962C8B-B14F-4D97-AF65-F5344CB8AC3E}">
        <p14:creationId xmlns:p14="http://schemas.microsoft.com/office/powerpoint/2010/main" val="3787613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Effect transition="in" filter="diamond(in)">
                                      <p:cBhvr>
                                        <p:cTn id="7" dur="2000"/>
                                        <p:tgtEl>
                                          <p:spTgt spid="326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26659">
                                            <p:txEl>
                                              <p:pRg st="1" end="1"/>
                                            </p:txEl>
                                          </p:spTgt>
                                        </p:tgtEl>
                                        <p:attrNameLst>
                                          <p:attrName>style.visibility</p:attrName>
                                        </p:attrNameLst>
                                      </p:cBhvr>
                                      <p:to>
                                        <p:strVal val="visible"/>
                                      </p:to>
                                    </p:set>
                                    <p:animEffect transition="in" filter="diamond(in)">
                                      <p:cBhvr>
                                        <p:cTn id="12" dur="2000"/>
                                        <p:tgtEl>
                                          <p:spTgt spid="326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26659">
                                            <p:txEl>
                                              <p:pRg st="2" end="2"/>
                                            </p:txEl>
                                          </p:spTgt>
                                        </p:tgtEl>
                                        <p:attrNameLst>
                                          <p:attrName>style.visibility</p:attrName>
                                        </p:attrNameLst>
                                      </p:cBhvr>
                                      <p:to>
                                        <p:strVal val="visible"/>
                                      </p:to>
                                    </p:set>
                                    <p:animEffect transition="in" filter="diamond(in)">
                                      <p:cBhvr>
                                        <p:cTn id="17" dur="2000"/>
                                        <p:tgtEl>
                                          <p:spTgt spid="326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26659">
                                            <p:txEl>
                                              <p:pRg st="3" end="3"/>
                                            </p:txEl>
                                          </p:spTgt>
                                        </p:tgtEl>
                                        <p:attrNameLst>
                                          <p:attrName>style.visibility</p:attrName>
                                        </p:attrNameLst>
                                      </p:cBhvr>
                                      <p:to>
                                        <p:strVal val="visible"/>
                                      </p:to>
                                    </p:set>
                                    <p:animEffect transition="in" filter="diamond(in)">
                                      <p:cBhvr>
                                        <p:cTn id="22" dur="2000"/>
                                        <p:tgtEl>
                                          <p:spTgt spid="326659">
                                            <p:txEl>
                                              <p:pRg st="3" end="3"/>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26659">
                                            <p:txEl>
                                              <p:pRg st="4" end="4"/>
                                            </p:txEl>
                                          </p:spTgt>
                                        </p:tgtEl>
                                        <p:attrNameLst>
                                          <p:attrName>style.visibility</p:attrName>
                                        </p:attrNameLst>
                                      </p:cBhvr>
                                      <p:to>
                                        <p:strVal val="visible"/>
                                      </p:to>
                                    </p:set>
                                    <p:animEffect transition="in" filter="diamond(in)">
                                      <p:cBhvr>
                                        <p:cTn id="25" dur="2000"/>
                                        <p:tgtEl>
                                          <p:spTgt spid="326659">
                                            <p:txEl>
                                              <p:pRg st="4" end="4"/>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26659">
                                            <p:txEl>
                                              <p:pRg st="5" end="5"/>
                                            </p:txEl>
                                          </p:spTgt>
                                        </p:tgtEl>
                                        <p:attrNameLst>
                                          <p:attrName>style.visibility</p:attrName>
                                        </p:attrNameLst>
                                      </p:cBhvr>
                                      <p:to>
                                        <p:strVal val="visible"/>
                                      </p:to>
                                    </p:set>
                                    <p:animEffect transition="in" filter="diamond(in)">
                                      <p:cBhvr>
                                        <p:cTn id="28" dur="2000"/>
                                        <p:tgtEl>
                                          <p:spTgt spid="326659">
                                            <p:txEl>
                                              <p:pRg st="5" end="5"/>
                                            </p:tx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26659">
                                            <p:txEl>
                                              <p:pRg st="6" end="6"/>
                                            </p:txEl>
                                          </p:spTgt>
                                        </p:tgtEl>
                                        <p:attrNameLst>
                                          <p:attrName>style.visibility</p:attrName>
                                        </p:attrNameLst>
                                      </p:cBhvr>
                                      <p:to>
                                        <p:strVal val="visible"/>
                                      </p:to>
                                    </p:set>
                                    <p:animEffect transition="in" filter="diamond(in)">
                                      <p:cBhvr>
                                        <p:cTn id="31" dur="2000"/>
                                        <p:tgtEl>
                                          <p:spTgt spid="32665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326659">
                                            <p:txEl>
                                              <p:pRg st="7" end="7"/>
                                            </p:txEl>
                                          </p:spTgt>
                                        </p:tgtEl>
                                        <p:attrNameLst>
                                          <p:attrName>style.visibility</p:attrName>
                                        </p:attrNameLst>
                                      </p:cBhvr>
                                      <p:to>
                                        <p:strVal val="visible"/>
                                      </p:to>
                                    </p:set>
                                    <p:animEffect transition="in" filter="diamond(in)">
                                      <p:cBhvr>
                                        <p:cTn id="36" dur="2000"/>
                                        <p:tgtEl>
                                          <p:spTgt spid="3266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Metro">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2_Metro">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5_Metro">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4_Metro">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8589</TotalTime>
  <Words>4026</Words>
  <Application>Microsoft Office PowerPoint</Application>
  <PresentationFormat>On-screen Show (4:3)</PresentationFormat>
  <Paragraphs>566</Paragraphs>
  <Slides>68</Slides>
  <Notes>3</Notes>
  <HiddenSlides>0</HiddenSlides>
  <MMClips>0</MMClips>
  <ScaleCrop>false</ScaleCrop>
  <HeadingPairs>
    <vt:vector size="8" baseType="variant">
      <vt:variant>
        <vt:lpstr>Fonts Used</vt:lpstr>
      </vt:variant>
      <vt:variant>
        <vt:i4>13</vt:i4>
      </vt:variant>
      <vt:variant>
        <vt:lpstr>Theme</vt:lpstr>
      </vt:variant>
      <vt:variant>
        <vt:i4>7</vt:i4>
      </vt:variant>
      <vt:variant>
        <vt:lpstr>Embedded OLE Servers</vt:lpstr>
      </vt:variant>
      <vt:variant>
        <vt:i4>1</vt:i4>
      </vt:variant>
      <vt:variant>
        <vt:lpstr>Slide Titles</vt:lpstr>
      </vt:variant>
      <vt:variant>
        <vt:i4>68</vt:i4>
      </vt:variant>
    </vt:vector>
  </HeadingPairs>
  <TitlesOfParts>
    <vt:vector size="89" baseType="lpstr">
      <vt:lpstr>Maiandra GD</vt:lpstr>
      <vt:lpstr>Arial</vt:lpstr>
      <vt:lpstr>Tahoma</vt:lpstr>
      <vt:lpstr>Corbel</vt:lpstr>
      <vt:lpstr>Comic Sans MS</vt:lpstr>
      <vt:lpstr>Consolas</vt:lpstr>
      <vt:lpstr>Wingdings 2</vt:lpstr>
      <vt:lpstr>Calibri</vt:lpstr>
      <vt:lpstr>Wingdings 3</vt:lpstr>
      <vt:lpstr>Arial Black</vt:lpstr>
      <vt:lpstr>Arial Rounded MT Bold</vt:lpstr>
      <vt:lpstr>Times New Roman</vt:lpstr>
      <vt:lpstr>Wingdings</vt:lpstr>
      <vt:lpstr>Metro</vt:lpstr>
      <vt:lpstr>1_Metro</vt:lpstr>
      <vt:lpstr>2_Metro</vt:lpstr>
      <vt:lpstr>5_Metro</vt:lpstr>
      <vt:lpstr>4_Metro</vt:lpstr>
      <vt:lpstr>Default Design</vt:lpstr>
      <vt:lpstr>Textured</vt:lpstr>
      <vt:lpstr>Drawing</vt:lpstr>
      <vt:lpstr>PowerPoint Presentation</vt:lpstr>
      <vt:lpstr>PowerPoint Presentation</vt:lpstr>
      <vt:lpstr>PowerPoint Presentation</vt:lpstr>
      <vt:lpstr>PowerPoint Presentation</vt:lpstr>
      <vt:lpstr>Ask That Give This Study Fair Hearing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DonnieV</dc:creator>
  <cp:lastModifiedBy>Donnie V. Rader</cp:lastModifiedBy>
  <cp:revision>277</cp:revision>
  <cp:lastPrinted>2011-10-09T21:43:58Z</cp:lastPrinted>
  <dcterms:created xsi:type="dcterms:W3CDTF">2011-10-09T20:04:47Z</dcterms:created>
  <dcterms:modified xsi:type="dcterms:W3CDTF">2017-01-08T21:13:45Z</dcterms:modified>
</cp:coreProperties>
</file>