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0" r:id="rId2"/>
    <p:sldMasterId id="2147483653" r:id="rId3"/>
    <p:sldMasterId id="2147483708" r:id="rId4"/>
    <p:sldMasterId id="2147483720" r:id="rId5"/>
  </p:sldMasterIdLst>
  <p:notesMasterIdLst>
    <p:notesMasterId r:id="rId35"/>
  </p:notesMasterIdLst>
  <p:handoutMasterIdLst>
    <p:handoutMasterId r:id="rId36"/>
  </p:handoutMasterIdLst>
  <p:sldIdLst>
    <p:sldId id="286" r:id="rId6"/>
    <p:sldId id="313" r:id="rId7"/>
    <p:sldId id="257" r:id="rId8"/>
    <p:sldId id="258" r:id="rId9"/>
    <p:sldId id="311" r:id="rId10"/>
    <p:sldId id="297" r:id="rId11"/>
    <p:sldId id="262" r:id="rId12"/>
    <p:sldId id="264" r:id="rId13"/>
    <p:sldId id="289" r:id="rId14"/>
    <p:sldId id="256" r:id="rId15"/>
    <p:sldId id="300" r:id="rId16"/>
    <p:sldId id="303" r:id="rId17"/>
    <p:sldId id="304" r:id="rId18"/>
    <p:sldId id="305" r:id="rId19"/>
    <p:sldId id="306" r:id="rId20"/>
    <p:sldId id="293" r:id="rId21"/>
    <p:sldId id="301" r:id="rId22"/>
    <p:sldId id="290" r:id="rId23"/>
    <p:sldId id="291" r:id="rId24"/>
    <p:sldId id="292" r:id="rId25"/>
    <p:sldId id="307" r:id="rId26"/>
    <p:sldId id="308" r:id="rId27"/>
    <p:sldId id="314" r:id="rId28"/>
    <p:sldId id="315" r:id="rId29"/>
    <p:sldId id="294" r:id="rId30"/>
    <p:sldId id="302" r:id="rId31"/>
    <p:sldId id="295" r:id="rId32"/>
    <p:sldId id="310" r:id="rId33"/>
    <p:sldId id="283" r:id="rId34"/>
  </p:sldIdLst>
  <p:sldSz cx="9144000" cy="6858000" type="screen4x3"/>
  <p:notesSz cx="7019925" cy="930592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a:srgbClr val="CCFF99"/>
    <a:srgbClr val="99FFCC"/>
    <a:srgbClr val="FFFFCC"/>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3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1AB868BC-03B8-4A6D-8768-A6CB81516008}" type="datetimeFigureOut">
              <a:rPr lang="en-US" smtClean="0"/>
              <a:t>1/11/2017</a:t>
            </a:fld>
            <a:endParaRPr lang="en-US"/>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7B7F30E8-E0CB-49DA-A99F-5E9A878EF95B}" type="slidenum">
              <a:rPr lang="en-US" smtClean="0"/>
              <a:t>‹#›</a:t>
            </a:fld>
            <a:endParaRPr lang="en-US"/>
          </a:p>
        </p:txBody>
      </p:sp>
    </p:spTree>
    <p:extLst>
      <p:ext uri="{BB962C8B-B14F-4D97-AF65-F5344CB8AC3E}">
        <p14:creationId xmlns:p14="http://schemas.microsoft.com/office/powerpoint/2010/main" val="2907901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0E1F5A81-DC6B-4598-8FA6-7FF8B33E9209}" type="datetimeFigureOut">
              <a:rPr lang="en-US" smtClean="0"/>
              <a:t>1/11/2017</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99A40753-359A-40BE-AB28-7720A380208A}" type="slidenum">
              <a:rPr lang="en-US" smtClean="0"/>
              <a:t>‹#›</a:t>
            </a:fld>
            <a:endParaRPr lang="en-US"/>
          </a:p>
        </p:txBody>
      </p:sp>
    </p:spTree>
    <p:extLst>
      <p:ext uri="{BB962C8B-B14F-4D97-AF65-F5344CB8AC3E}">
        <p14:creationId xmlns:p14="http://schemas.microsoft.com/office/powerpoint/2010/main" val="96475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77F3CD-485F-4AC6-9ADF-419D328B3D22}" type="slidenum">
              <a:rPr lang="en-US"/>
              <a:pPr/>
              <a:t>‹#›</a:t>
            </a:fld>
            <a:endParaRPr lang="en-US"/>
          </a:p>
        </p:txBody>
      </p:sp>
    </p:spTree>
    <p:extLst>
      <p:ext uri="{BB962C8B-B14F-4D97-AF65-F5344CB8AC3E}">
        <p14:creationId xmlns:p14="http://schemas.microsoft.com/office/powerpoint/2010/main" val="2429872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841244-BEB9-46D8-A6EC-7DF71A2DB70E}" type="slidenum">
              <a:rPr lang="en-US"/>
              <a:pPr/>
              <a:t>‹#›</a:t>
            </a:fld>
            <a:endParaRPr lang="en-US"/>
          </a:p>
        </p:txBody>
      </p:sp>
    </p:spTree>
    <p:extLst>
      <p:ext uri="{BB962C8B-B14F-4D97-AF65-F5344CB8AC3E}">
        <p14:creationId xmlns:p14="http://schemas.microsoft.com/office/powerpoint/2010/main" val="37861176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E39D81-5BA3-4354-9E30-373FE8A92201}" type="slidenum">
              <a:rPr lang="en-US"/>
              <a:pPr/>
              <a:t>‹#›</a:t>
            </a:fld>
            <a:endParaRPr lang="en-US"/>
          </a:p>
        </p:txBody>
      </p:sp>
    </p:spTree>
    <p:extLst>
      <p:ext uri="{BB962C8B-B14F-4D97-AF65-F5344CB8AC3E}">
        <p14:creationId xmlns:p14="http://schemas.microsoft.com/office/powerpoint/2010/main" val="36691758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7890" name="Group 2"/>
          <p:cNvGrpSpPr>
            <a:grpSpLocks/>
          </p:cNvGrpSpPr>
          <p:nvPr/>
        </p:nvGrpSpPr>
        <p:grpSpPr bwMode="auto">
          <a:xfrm>
            <a:off x="3800475" y="1789113"/>
            <a:ext cx="5340350" cy="5056187"/>
            <a:chOff x="2394" y="1127"/>
            <a:chExt cx="3364" cy="3185"/>
          </a:xfrm>
        </p:grpSpPr>
        <p:sp>
          <p:nvSpPr>
            <p:cNvPr id="37891"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2"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3"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4"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5"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6"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7"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8"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899"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00"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1"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2"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3"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4"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5"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6"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7"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8"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09"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0"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1"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2"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3"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4"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5"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16"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17"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18"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19"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0"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21"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22"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7923"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924"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7925" name="Rectangle 37"/>
          <p:cNvSpPr>
            <a:spLocks noGrp="1" noChangeArrowheads="1"/>
          </p:cNvSpPr>
          <p:nvPr>
            <p:ph type="dt" sz="half" idx="2"/>
          </p:nvPr>
        </p:nvSpPr>
        <p:spPr/>
        <p:txBody>
          <a:bodyPr/>
          <a:lstStyle>
            <a:lvl1pPr>
              <a:defRPr/>
            </a:lvl1pPr>
          </a:lstStyle>
          <a:p>
            <a:endParaRPr lang="en-US"/>
          </a:p>
        </p:txBody>
      </p:sp>
      <p:sp>
        <p:nvSpPr>
          <p:cNvPr id="37926" name="Rectangle 38"/>
          <p:cNvSpPr>
            <a:spLocks noGrp="1" noChangeArrowheads="1"/>
          </p:cNvSpPr>
          <p:nvPr>
            <p:ph type="ftr" sz="quarter" idx="3"/>
          </p:nvPr>
        </p:nvSpPr>
        <p:spPr/>
        <p:txBody>
          <a:bodyPr/>
          <a:lstStyle>
            <a:lvl1pPr>
              <a:defRPr/>
            </a:lvl1pPr>
          </a:lstStyle>
          <a:p>
            <a:endParaRPr lang="en-US"/>
          </a:p>
        </p:txBody>
      </p:sp>
      <p:sp>
        <p:nvSpPr>
          <p:cNvPr id="37927" name="Rectangle 39"/>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noProof="0"/>
              <a:t>Click to edit Master subtitle style</a:t>
            </a:r>
          </a:p>
        </p:txBody>
      </p:sp>
      <p:sp>
        <p:nvSpPr>
          <p:cNvPr id="37928"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a:t>Click to edit Master title style</a:t>
            </a:r>
          </a:p>
        </p:txBody>
      </p:sp>
      <p:sp>
        <p:nvSpPr>
          <p:cNvPr id="37929" name="Rectangle 41"/>
          <p:cNvSpPr>
            <a:spLocks noGrp="1" noChangeArrowheads="1"/>
          </p:cNvSpPr>
          <p:nvPr>
            <p:ph type="sldNum" sz="quarter" idx="4"/>
          </p:nvPr>
        </p:nvSpPr>
        <p:spPr/>
        <p:txBody>
          <a:bodyPr/>
          <a:lstStyle>
            <a:lvl1pPr>
              <a:defRPr/>
            </a:lvl1pPr>
          </a:lstStyle>
          <a:p>
            <a:fld id="{FB2CC40E-E15C-4DD6-8E60-0789DB8A6A33}" type="slidenum">
              <a:rPr lang="en-US"/>
              <a:pPr/>
              <a:t>‹#›</a:t>
            </a:fld>
            <a:endParaRPr 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388CA6-A202-4BCB-9719-381CEC7DDF8F}" type="slidenum">
              <a:rPr lang="en-US"/>
              <a:pPr/>
              <a:t>‹#›</a:t>
            </a:fld>
            <a:endParaRPr lang="en-US"/>
          </a:p>
        </p:txBody>
      </p:sp>
    </p:spTree>
    <p:extLst>
      <p:ext uri="{BB962C8B-B14F-4D97-AF65-F5344CB8AC3E}">
        <p14:creationId xmlns:p14="http://schemas.microsoft.com/office/powerpoint/2010/main" val="2954526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F4C8D6-8729-4750-B38E-639646767393}" type="slidenum">
              <a:rPr lang="en-US"/>
              <a:pPr/>
              <a:t>‹#›</a:t>
            </a:fld>
            <a:endParaRPr lang="en-US"/>
          </a:p>
        </p:txBody>
      </p:sp>
    </p:spTree>
    <p:extLst>
      <p:ext uri="{BB962C8B-B14F-4D97-AF65-F5344CB8AC3E}">
        <p14:creationId xmlns:p14="http://schemas.microsoft.com/office/powerpoint/2010/main" val="42304253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F70ADD-E8F4-4213-8BD2-ABA3A6306435}" type="slidenum">
              <a:rPr lang="en-US"/>
              <a:pPr/>
              <a:t>‹#›</a:t>
            </a:fld>
            <a:endParaRPr lang="en-US"/>
          </a:p>
        </p:txBody>
      </p:sp>
    </p:spTree>
    <p:extLst>
      <p:ext uri="{BB962C8B-B14F-4D97-AF65-F5344CB8AC3E}">
        <p14:creationId xmlns:p14="http://schemas.microsoft.com/office/powerpoint/2010/main" val="8931880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65F1FC6-4A09-4CA4-837E-57A95679ABEC}" type="slidenum">
              <a:rPr lang="en-US"/>
              <a:pPr/>
              <a:t>‹#›</a:t>
            </a:fld>
            <a:endParaRPr lang="en-US"/>
          </a:p>
        </p:txBody>
      </p:sp>
    </p:spTree>
    <p:extLst>
      <p:ext uri="{BB962C8B-B14F-4D97-AF65-F5344CB8AC3E}">
        <p14:creationId xmlns:p14="http://schemas.microsoft.com/office/powerpoint/2010/main" val="778247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96EDEDC-4FE6-4A59-963B-9C94D6DBCEE7}" type="slidenum">
              <a:rPr lang="en-US"/>
              <a:pPr/>
              <a:t>‹#›</a:t>
            </a:fld>
            <a:endParaRPr lang="en-US"/>
          </a:p>
        </p:txBody>
      </p:sp>
    </p:spTree>
    <p:extLst>
      <p:ext uri="{BB962C8B-B14F-4D97-AF65-F5344CB8AC3E}">
        <p14:creationId xmlns:p14="http://schemas.microsoft.com/office/powerpoint/2010/main" val="11083385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E7C70D-E106-4F21-902D-46810AE76BF0}" type="slidenum">
              <a:rPr lang="en-US"/>
              <a:pPr/>
              <a:t>‹#›</a:t>
            </a:fld>
            <a:endParaRPr lang="en-US"/>
          </a:p>
        </p:txBody>
      </p:sp>
    </p:spTree>
    <p:extLst>
      <p:ext uri="{BB962C8B-B14F-4D97-AF65-F5344CB8AC3E}">
        <p14:creationId xmlns:p14="http://schemas.microsoft.com/office/powerpoint/2010/main" val="5056298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65ADDA-E67F-4A00-942E-C2F7E763D817}" type="slidenum">
              <a:rPr lang="en-US"/>
              <a:pPr/>
              <a:t>‹#›</a:t>
            </a:fld>
            <a:endParaRPr lang="en-US"/>
          </a:p>
        </p:txBody>
      </p:sp>
    </p:spTree>
    <p:extLst>
      <p:ext uri="{BB962C8B-B14F-4D97-AF65-F5344CB8AC3E}">
        <p14:creationId xmlns:p14="http://schemas.microsoft.com/office/powerpoint/2010/main" val="3683067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6AFC85-80D1-4B9C-8428-01DEA1C1C052}" type="slidenum">
              <a:rPr lang="en-US"/>
              <a:pPr/>
              <a:t>‹#›</a:t>
            </a:fld>
            <a:endParaRPr lang="en-US"/>
          </a:p>
        </p:txBody>
      </p:sp>
    </p:spTree>
    <p:extLst>
      <p:ext uri="{BB962C8B-B14F-4D97-AF65-F5344CB8AC3E}">
        <p14:creationId xmlns:p14="http://schemas.microsoft.com/office/powerpoint/2010/main" val="3491606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7B6F8B-E720-48D0-A913-7C81FA2475DE}" type="slidenum">
              <a:rPr lang="en-US"/>
              <a:pPr/>
              <a:t>‹#›</a:t>
            </a:fld>
            <a:endParaRPr lang="en-US"/>
          </a:p>
        </p:txBody>
      </p:sp>
    </p:spTree>
    <p:extLst>
      <p:ext uri="{BB962C8B-B14F-4D97-AF65-F5344CB8AC3E}">
        <p14:creationId xmlns:p14="http://schemas.microsoft.com/office/powerpoint/2010/main" val="18126250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F7C4D6-5CAE-4907-BDE3-8420F06A083E}" type="slidenum">
              <a:rPr lang="en-US"/>
              <a:pPr/>
              <a:t>‹#›</a:t>
            </a:fld>
            <a:endParaRPr lang="en-US"/>
          </a:p>
        </p:txBody>
      </p:sp>
    </p:spTree>
    <p:extLst>
      <p:ext uri="{BB962C8B-B14F-4D97-AF65-F5344CB8AC3E}">
        <p14:creationId xmlns:p14="http://schemas.microsoft.com/office/powerpoint/2010/main" val="1432063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F30570-FCA2-4BB2-B9F0-B9A57FC0A4C7}" type="slidenum">
              <a:rPr lang="en-US"/>
              <a:pPr/>
              <a:t>‹#›</a:t>
            </a:fld>
            <a:endParaRPr lang="en-US"/>
          </a:p>
        </p:txBody>
      </p:sp>
    </p:spTree>
    <p:extLst>
      <p:ext uri="{BB962C8B-B14F-4D97-AF65-F5344CB8AC3E}">
        <p14:creationId xmlns:p14="http://schemas.microsoft.com/office/powerpoint/2010/main" val="32196388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AE2B53-5B0A-45A9-AC4B-55CB87127A44}" type="slidenum">
              <a:rPr lang="en-US"/>
              <a:pPr/>
              <a:t>‹#›</a:t>
            </a:fld>
            <a:endParaRPr lang="en-US"/>
          </a:p>
        </p:txBody>
      </p:sp>
    </p:spTree>
    <p:extLst>
      <p:ext uri="{BB962C8B-B14F-4D97-AF65-F5344CB8AC3E}">
        <p14:creationId xmlns:p14="http://schemas.microsoft.com/office/powerpoint/2010/main" val="24756972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29B980-6A7A-41B2-A7F7-322297CC4401}" type="slidenum">
              <a:rPr lang="en-US"/>
              <a:pPr/>
              <a:t>‹#›</a:t>
            </a:fld>
            <a:endParaRPr lang="en-US"/>
          </a:p>
        </p:txBody>
      </p:sp>
    </p:spTree>
    <p:extLst>
      <p:ext uri="{BB962C8B-B14F-4D97-AF65-F5344CB8AC3E}">
        <p14:creationId xmlns:p14="http://schemas.microsoft.com/office/powerpoint/2010/main" val="12205206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0F28AE-D70C-4D8B-A32A-B1085E7A31C1}" type="slidenum">
              <a:rPr lang="en-US"/>
              <a:pPr/>
              <a:t>‹#›</a:t>
            </a:fld>
            <a:endParaRPr lang="en-US"/>
          </a:p>
        </p:txBody>
      </p:sp>
    </p:spTree>
    <p:extLst>
      <p:ext uri="{BB962C8B-B14F-4D97-AF65-F5344CB8AC3E}">
        <p14:creationId xmlns:p14="http://schemas.microsoft.com/office/powerpoint/2010/main" val="41244968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B11246-CD08-4989-BF63-B5F3EE3E4181}" type="slidenum">
              <a:rPr lang="en-US"/>
              <a:pPr/>
              <a:t>‹#›</a:t>
            </a:fld>
            <a:endParaRPr lang="en-US"/>
          </a:p>
        </p:txBody>
      </p:sp>
    </p:spTree>
    <p:extLst>
      <p:ext uri="{BB962C8B-B14F-4D97-AF65-F5344CB8AC3E}">
        <p14:creationId xmlns:p14="http://schemas.microsoft.com/office/powerpoint/2010/main" val="37439529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135116A-566C-4FB4-B088-3275EFCC7554}" type="slidenum">
              <a:rPr lang="en-US"/>
              <a:pPr/>
              <a:t>‹#›</a:t>
            </a:fld>
            <a:endParaRPr lang="en-US"/>
          </a:p>
        </p:txBody>
      </p:sp>
    </p:spTree>
    <p:extLst>
      <p:ext uri="{BB962C8B-B14F-4D97-AF65-F5344CB8AC3E}">
        <p14:creationId xmlns:p14="http://schemas.microsoft.com/office/powerpoint/2010/main" val="42936145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1283420-79EB-4F43-9FF8-092930F517F2}" type="slidenum">
              <a:rPr lang="en-US"/>
              <a:pPr/>
              <a:t>‹#›</a:t>
            </a:fld>
            <a:endParaRPr lang="en-US"/>
          </a:p>
        </p:txBody>
      </p:sp>
    </p:spTree>
    <p:extLst>
      <p:ext uri="{BB962C8B-B14F-4D97-AF65-F5344CB8AC3E}">
        <p14:creationId xmlns:p14="http://schemas.microsoft.com/office/powerpoint/2010/main" val="29698974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341BF2-7F2F-41D8-975C-3D9BCE9F5505}" type="slidenum">
              <a:rPr lang="en-US"/>
              <a:pPr/>
              <a:t>‹#›</a:t>
            </a:fld>
            <a:endParaRPr lang="en-US"/>
          </a:p>
        </p:txBody>
      </p:sp>
    </p:spTree>
    <p:extLst>
      <p:ext uri="{BB962C8B-B14F-4D97-AF65-F5344CB8AC3E}">
        <p14:creationId xmlns:p14="http://schemas.microsoft.com/office/powerpoint/2010/main" val="33693278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57CF35-C176-477E-AC48-2FFD4D97462A}" type="slidenum">
              <a:rPr lang="en-US"/>
              <a:pPr/>
              <a:t>‹#›</a:t>
            </a:fld>
            <a:endParaRPr lang="en-US"/>
          </a:p>
        </p:txBody>
      </p:sp>
    </p:spTree>
    <p:extLst>
      <p:ext uri="{BB962C8B-B14F-4D97-AF65-F5344CB8AC3E}">
        <p14:creationId xmlns:p14="http://schemas.microsoft.com/office/powerpoint/2010/main" val="3708399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F7FD54-7E43-4EFC-9038-3C5A3C1C3C04}" type="slidenum">
              <a:rPr lang="en-US"/>
              <a:pPr/>
              <a:t>‹#›</a:t>
            </a:fld>
            <a:endParaRPr lang="en-US"/>
          </a:p>
        </p:txBody>
      </p:sp>
    </p:spTree>
    <p:extLst>
      <p:ext uri="{BB962C8B-B14F-4D97-AF65-F5344CB8AC3E}">
        <p14:creationId xmlns:p14="http://schemas.microsoft.com/office/powerpoint/2010/main" val="31511678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8AAACC-4061-4E0E-8D1C-FF32834DEF37}" type="slidenum">
              <a:rPr lang="en-US"/>
              <a:pPr/>
              <a:t>‹#›</a:t>
            </a:fld>
            <a:endParaRPr lang="en-US"/>
          </a:p>
        </p:txBody>
      </p:sp>
    </p:spTree>
    <p:extLst>
      <p:ext uri="{BB962C8B-B14F-4D97-AF65-F5344CB8AC3E}">
        <p14:creationId xmlns:p14="http://schemas.microsoft.com/office/powerpoint/2010/main" val="1922307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C49ED8-550F-4570-A45A-29707F7B4C35}" type="slidenum">
              <a:rPr lang="en-US"/>
              <a:pPr/>
              <a:t>‹#›</a:t>
            </a:fld>
            <a:endParaRPr lang="en-US"/>
          </a:p>
        </p:txBody>
      </p:sp>
    </p:spTree>
    <p:extLst>
      <p:ext uri="{BB962C8B-B14F-4D97-AF65-F5344CB8AC3E}">
        <p14:creationId xmlns:p14="http://schemas.microsoft.com/office/powerpoint/2010/main" val="34426611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D3F7D4-7AF8-4C8A-9E34-E2BB94D0E225}" type="slidenum">
              <a:rPr lang="en-US"/>
              <a:pPr/>
              <a:t>‹#›</a:t>
            </a:fld>
            <a:endParaRPr lang="en-US"/>
          </a:p>
        </p:txBody>
      </p:sp>
    </p:spTree>
    <p:extLst>
      <p:ext uri="{BB962C8B-B14F-4D97-AF65-F5344CB8AC3E}">
        <p14:creationId xmlns:p14="http://schemas.microsoft.com/office/powerpoint/2010/main" val="9538447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E3A256B-5A5C-4AD3-AE72-5B07690127E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85452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D40581C-3969-4701-9ED0-803E56A5F16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064380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95F877C-F96B-4EEF-8DEA-CEEACBBF83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696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636651B-1E3C-4634-984C-2124F8ABFC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6281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8FA42370-0912-49A8-92B3-82907D22618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71494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92DD68B-3103-409A-91EF-646623D28C4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309522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352EBE-A97D-42E3-902D-6D062D6DA3B0}" type="slidenum">
              <a:rPr lang="en-US"/>
              <a:pPr/>
              <a:t>‹#›</a:t>
            </a:fld>
            <a:endParaRPr lang="en-US"/>
          </a:p>
        </p:txBody>
      </p:sp>
    </p:spTree>
    <p:extLst>
      <p:ext uri="{BB962C8B-B14F-4D97-AF65-F5344CB8AC3E}">
        <p14:creationId xmlns:p14="http://schemas.microsoft.com/office/powerpoint/2010/main" val="39706907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7571EE1F-0DD1-444A-B7C7-3284C5B12C9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376273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9BDEC6D7-1160-43A4-BE4F-4116668258D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256404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F84D2B5-9413-426A-A437-41B39A184B1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68568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595ACA-B7D4-44B0-BC48-0F7F9620CF4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854133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71B1ACB-A43C-44FD-BB32-5F37368CAB5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53493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B340D49C-7EB3-43EF-9DBB-3C1BC6E33938}" type="slidenum">
              <a:rPr lang="en-US"/>
              <a:pPr>
                <a:defRPr/>
              </a:pPr>
              <a:t>‹#›</a:t>
            </a:fld>
            <a:endParaRPr lang="en-US"/>
          </a:p>
        </p:txBody>
      </p:sp>
    </p:spTree>
    <p:extLst>
      <p:ext uri="{BB962C8B-B14F-4D97-AF65-F5344CB8AC3E}">
        <p14:creationId xmlns:p14="http://schemas.microsoft.com/office/powerpoint/2010/main" val="9760933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7EA3B43C-210D-4151-B391-84E66A208E0B}" type="slidenum">
              <a:rPr lang="en-US"/>
              <a:pPr>
                <a:defRPr/>
              </a:pPr>
              <a:t>‹#›</a:t>
            </a:fld>
            <a:endParaRPr lang="en-US"/>
          </a:p>
        </p:txBody>
      </p:sp>
    </p:spTree>
    <p:extLst>
      <p:ext uri="{BB962C8B-B14F-4D97-AF65-F5344CB8AC3E}">
        <p14:creationId xmlns:p14="http://schemas.microsoft.com/office/powerpoint/2010/main" val="14436943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8843A542-2D77-43F9-AEFA-76D2C811101C}" type="slidenum">
              <a:rPr lang="en-US"/>
              <a:pPr>
                <a:defRPr/>
              </a:pPr>
              <a:t>‹#›</a:t>
            </a:fld>
            <a:endParaRPr lang="en-US"/>
          </a:p>
        </p:txBody>
      </p:sp>
    </p:spTree>
    <p:extLst>
      <p:ext uri="{BB962C8B-B14F-4D97-AF65-F5344CB8AC3E}">
        <p14:creationId xmlns:p14="http://schemas.microsoft.com/office/powerpoint/2010/main" val="427402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6"/>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Footer Placeholder 7"/>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7" name="Slide Number Placeholder 8"/>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1A7A9E26-B8F7-460A-81F5-F68B7EF1B9E3}" type="slidenum">
              <a:rPr lang="en-US"/>
              <a:pPr>
                <a:defRPr/>
              </a:pPr>
              <a:t>‹#›</a:t>
            </a:fld>
            <a:endParaRPr lang="en-US"/>
          </a:p>
        </p:txBody>
      </p:sp>
    </p:spTree>
    <p:extLst>
      <p:ext uri="{BB962C8B-B14F-4D97-AF65-F5344CB8AC3E}">
        <p14:creationId xmlns:p14="http://schemas.microsoft.com/office/powerpoint/2010/main" val="22723222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8"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9"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B181AD94-508D-4102-9142-511BA0EFEC81}" type="slidenum">
              <a:rPr lang="en-US"/>
              <a:pPr>
                <a:defRPr/>
              </a:pPr>
              <a:t>‹#›</a:t>
            </a:fld>
            <a:endParaRPr lang="en-US"/>
          </a:p>
        </p:txBody>
      </p:sp>
    </p:spTree>
    <p:extLst>
      <p:ext uri="{BB962C8B-B14F-4D97-AF65-F5344CB8AC3E}">
        <p14:creationId xmlns:p14="http://schemas.microsoft.com/office/powerpoint/2010/main" val="37009360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B4ABF6D-E951-414D-AC9C-2C386F912941}" type="slidenum">
              <a:rPr lang="en-US"/>
              <a:pPr/>
              <a:t>‹#›</a:t>
            </a:fld>
            <a:endParaRPr lang="en-US"/>
          </a:p>
        </p:txBody>
      </p:sp>
    </p:spTree>
    <p:extLst>
      <p:ext uri="{BB962C8B-B14F-4D97-AF65-F5344CB8AC3E}">
        <p14:creationId xmlns:p14="http://schemas.microsoft.com/office/powerpoint/2010/main" val="30713198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4"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D0312A34-C3B9-4AC6-BD59-9CFC8EC616BA}" type="slidenum">
              <a:rPr lang="en-US"/>
              <a:pPr>
                <a:defRPr/>
              </a:pPr>
              <a:t>‹#›</a:t>
            </a:fld>
            <a:endParaRPr lang="en-US"/>
          </a:p>
        </p:txBody>
      </p:sp>
    </p:spTree>
    <p:extLst>
      <p:ext uri="{BB962C8B-B14F-4D97-AF65-F5344CB8AC3E}">
        <p14:creationId xmlns:p14="http://schemas.microsoft.com/office/powerpoint/2010/main" val="39187630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3"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4"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D6D1DDDA-29C6-4E21-A314-75B2176DB426}" type="slidenum">
              <a:rPr lang="en-US"/>
              <a:pPr>
                <a:defRPr/>
              </a:pPr>
              <a:t>‹#›</a:t>
            </a:fld>
            <a:endParaRPr lang="en-US"/>
          </a:p>
        </p:txBody>
      </p:sp>
    </p:spTree>
    <p:extLst>
      <p:ext uri="{BB962C8B-B14F-4D97-AF65-F5344CB8AC3E}">
        <p14:creationId xmlns:p14="http://schemas.microsoft.com/office/powerpoint/2010/main" val="26399553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6"/>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Footer Placeholder 7"/>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7" name="Slide Number Placeholder 8"/>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229CC415-F6A5-478D-8D4C-BCE94A126360}" type="slidenum">
              <a:rPr lang="en-US"/>
              <a:pPr>
                <a:defRPr/>
              </a:pPr>
              <a:t>‹#›</a:t>
            </a:fld>
            <a:endParaRPr lang="en-US"/>
          </a:p>
        </p:txBody>
      </p:sp>
    </p:spTree>
    <p:extLst>
      <p:ext uri="{BB962C8B-B14F-4D97-AF65-F5344CB8AC3E}">
        <p14:creationId xmlns:p14="http://schemas.microsoft.com/office/powerpoint/2010/main" val="14722972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6"/>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Footer Placeholder 7"/>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7" name="Slide Number Placeholder 8"/>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34329D62-8D38-448B-9405-827D3720B799}" type="slidenum">
              <a:rPr lang="en-US"/>
              <a:pPr>
                <a:defRPr/>
              </a:pPr>
              <a:t>‹#›</a:t>
            </a:fld>
            <a:endParaRPr lang="en-US"/>
          </a:p>
        </p:txBody>
      </p:sp>
    </p:spTree>
    <p:extLst>
      <p:ext uri="{BB962C8B-B14F-4D97-AF65-F5344CB8AC3E}">
        <p14:creationId xmlns:p14="http://schemas.microsoft.com/office/powerpoint/2010/main" val="8936983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F0354463-A837-4FFA-A9F1-FB701BC582E0}" type="slidenum">
              <a:rPr lang="en-US"/>
              <a:pPr>
                <a:defRPr/>
              </a:pPr>
              <a:t>‹#›</a:t>
            </a:fld>
            <a:endParaRPr lang="en-US"/>
          </a:p>
        </p:txBody>
      </p:sp>
    </p:spTree>
    <p:extLst>
      <p:ext uri="{BB962C8B-B14F-4D97-AF65-F5344CB8AC3E}">
        <p14:creationId xmlns:p14="http://schemas.microsoft.com/office/powerpoint/2010/main" val="28136997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5" name="Rectangle 5"/>
          <p:cNvSpPr>
            <a:spLocks noGrp="1" noChangeArrowheads="1"/>
          </p:cNvSpPr>
          <p:nvPr>
            <p:ph type="ftr" sz="quarter" idx="11"/>
          </p:nvPr>
        </p:nvSpPr>
        <p:spPr/>
        <p:txBody>
          <a:bodyPr/>
          <a:lstStyle>
            <a:lvl1pPr eaLnBrk="1" hangingPunct="1">
              <a:defRPr>
                <a:latin typeface="Comic Sans MS" panose="030F0702030302020204" pitchFamily="66" charset="0"/>
                <a:cs typeface="+mn-cs"/>
              </a:defRPr>
            </a:lvl1pPr>
          </a:lstStyle>
          <a:p>
            <a:pPr>
              <a:defRPr/>
            </a:pPr>
            <a:endParaRPr lang="en-US"/>
          </a:p>
        </p:txBody>
      </p:sp>
      <p:sp>
        <p:nvSpPr>
          <p:cNvPr id="6" name="Rectangle 6"/>
          <p:cNvSpPr>
            <a:spLocks noGrp="1" noChangeArrowheads="1"/>
          </p:cNvSpPr>
          <p:nvPr>
            <p:ph type="sldNum" sz="quarter" idx="12"/>
          </p:nvPr>
        </p:nvSpPr>
        <p:spPr/>
        <p:txBody>
          <a:bodyPr/>
          <a:lstStyle>
            <a:lvl1pPr eaLnBrk="1" hangingPunct="1">
              <a:defRPr>
                <a:latin typeface="Comic Sans MS" panose="030F0702030302020204" pitchFamily="66" charset="0"/>
                <a:cs typeface="+mn-cs"/>
              </a:defRPr>
            </a:lvl1pPr>
          </a:lstStyle>
          <a:p>
            <a:pPr>
              <a:defRPr/>
            </a:pPr>
            <a:fld id="{5D1C71FC-7BBA-407D-B0EA-1FE8259FAF79}" type="slidenum">
              <a:rPr lang="en-US"/>
              <a:pPr>
                <a:defRPr/>
              </a:pPr>
              <a:t>‹#›</a:t>
            </a:fld>
            <a:endParaRPr lang="en-US"/>
          </a:p>
        </p:txBody>
      </p:sp>
    </p:spTree>
    <p:extLst>
      <p:ext uri="{BB962C8B-B14F-4D97-AF65-F5344CB8AC3E}">
        <p14:creationId xmlns:p14="http://schemas.microsoft.com/office/powerpoint/2010/main" val="435473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ADDA75-77BC-4EC8-8791-696A7FA3093D}" type="slidenum">
              <a:rPr lang="en-US"/>
              <a:pPr/>
              <a:t>‹#›</a:t>
            </a:fld>
            <a:endParaRPr lang="en-US"/>
          </a:p>
        </p:txBody>
      </p:sp>
    </p:spTree>
    <p:extLst>
      <p:ext uri="{BB962C8B-B14F-4D97-AF65-F5344CB8AC3E}">
        <p14:creationId xmlns:p14="http://schemas.microsoft.com/office/powerpoint/2010/main" val="42822895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0CFB090-5050-4755-BA4B-B98E83737387}" type="slidenum">
              <a:rPr lang="en-US"/>
              <a:pPr/>
              <a:t>‹#›</a:t>
            </a:fld>
            <a:endParaRPr lang="en-US"/>
          </a:p>
        </p:txBody>
      </p:sp>
    </p:spTree>
    <p:extLst>
      <p:ext uri="{BB962C8B-B14F-4D97-AF65-F5344CB8AC3E}">
        <p14:creationId xmlns:p14="http://schemas.microsoft.com/office/powerpoint/2010/main" val="14933575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E91721-CE5E-4D0A-8C2E-0B547A916464}" type="slidenum">
              <a:rPr lang="en-US"/>
              <a:pPr/>
              <a:t>‹#›</a:t>
            </a:fld>
            <a:endParaRPr lang="en-US"/>
          </a:p>
        </p:txBody>
      </p:sp>
    </p:spTree>
    <p:extLst>
      <p:ext uri="{BB962C8B-B14F-4D97-AF65-F5344CB8AC3E}">
        <p14:creationId xmlns:p14="http://schemas.microsoft.com/office/powerpoint/2010/main" val="4556120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D765B6-5F5A-4E4F-9CD3-64A13DA38548}" type="slidenum">
              <a:rPr lang="en-US"/>
              <a:pPr/>
              <a:t>‹#›</a:t>
            </a:fld>
            <a:endParaRPr lang="en-US"/>
          </a:p>
        </p:txBody>
      </p:sp>
    </p:spTree>
    <p:extLst>
      <p:ext uri="{BB962C8B-B14F-4D97-AF65-F5344CB8AC3E}">
        <p14:creationId xmlns:p14="http://schemas.microsoft.com/office/powerpoint/2010/main" val="38377425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8731D03-B3D8-4F90-BE4B-3587F520993F}" type="slidenum">
              <a:rPr lang="en-US"/>
              <a:pPr/>
              <a:t>‹#›</a:t>
            </a:fld>
            <a:endParaRPr lang="en-US"/>
          </a:p>
        </p:txBody>
      </p:sp>
      <p:sp>
        <p:nvSpPr>
          <p:cNvPr id="7" name="Rounded Rectangle 6"/>
          <p:cNvSpPr/>
          <p:nvPr userDrawn="1"/>
        </p:nvSpPr>
        <p:spPr bwMode="auto">
          <a:xfrm>
            <a:off x="675861" y="457200"/>
            <a:ext cx="7772400" cy="5970104"/>
          </a:xfrm>
          <a:prstGeom prst="roundRect">
            <a:avLst>
              <a:gd name="adj" fmla="val 8841"/>
            </a:avLst>
          </a:prstGeom>
          <a:solidFill>
            <a:srgbClr val="3333CC"/>
          </a:solidFill>
          <a:ln w="9525" cap="flat" cmpd="sng" algn="ctr">
            <a:noFill/>
            <a:prstDash val="solid"/>
            <a:round/>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3800475" y="1789113"/>
            <a:ext cx="5340350" cy="5056187"/>
            <a:chOff x="2394" y="1127"/>
            <a:chExt cx="3364" cy="3185"/>
          </a:xfrm>
        </p:grpSpPr>
        <p:sp>
          <p:nvSpPr>
            <p:cNvPr id="3686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6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6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0"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76"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7"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8"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9"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0"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1"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2"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3"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4"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5"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6"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7"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8"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89"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0"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4"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5"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9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6899"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900"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6901"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6902"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903"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p>
        </p:txBody>
      </p:sp>
      <p:sp>
        <p:nvSpPr>
          <p:cNvPr id="36904"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p>
        </p:txBody>
      </p:sp>
      <p:sp>
        <p:nvSpPr>
          <p:cNvPr id="36905"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6831F2DD-9168-4B14-81E2-BBF0E34E854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529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530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6E07EA3-0C65-48BC-BAE8-E3DF7376948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3333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08360A0-A31D-4C0E-BC1A-71802392405C}" type="slidenum">
              <a:rPr lang="en-US">
                <a:solidFill>
                  <a:srgbClr val="000000"/>
                </a:solidFill>
              </a:rPr>
              <a:pPr/>
              <a:t>‹#›</a:t>
            </a:fld>
            <a:endParaRPr lang="en-US">
              <a:solidFill>
                <a:srgbClr val="000000"/>
              </a:solidFill>
            </a:endParaRPr>
          </a:p>
        </p:txBody>
      </p:sp>
      <p:sp>
        <p:nvSpPr>
          <p:cNvPr id="2" name="Rounded Rectangle 1"/>
          <p:cNvSpPr/>
          <p:nvPr userDrawn="1"/>
        </p:nvSpPr>
        <p:spPr bwMode="auto">
          <a:xfrm>
            <a:off x="675861" y="457200"/>
            <a:ext cx="7772400" cy="5970104"/>
          </a:xfrm>
          <a:prstGeom prst="roundRect">
            <a:avLst>
              <a:gd name="adj" fmla="val 8841"/>
            </a:avLst>
          </a:prstGeom>
          <a:solidFill>
            <a:srgbClr val="3333CC"/>
          </a:solidFill>
          <a:ln w="9525" cap="flat" cmpd="sng" algn="ctr">
            <a:noFill/>
            <a:prstDash val="solid"/>
            <a:round/>
            <a:headEnd type="none" w="med" len="med"/>
            <a:tailEnd type="none" w="med" len="med"/>
          </a:ln>
          <a:effectLst/>
          <a:scene3d>
            <a:camera prst="orthographicFront">
              <a:rot lat="0" lon="0" rev="0"/>
            </a:camera>
            <a:lightRig rig="chilly" dir="t">
              <a:rot lat="0" lon="0" rev="18480000"/>
            </a:lightRig>
          </a:scene3d>
          <a:sp3d prstMaterial="clear">
            <a:bevelT h="63500"/>
          </a:sp3d>
        </p:spPr>
        <p:txBody>
          <a:bodyPr vert="horz" wrap="square" lIns="91440" tIns="45720" rIns="91440" bIns="45720" numCol="1" rtlCol="0" anchor="t" anchorCtr="0" compatLnSpc="1">
            <a:prstTxWarp prst="textNoShape">
              <a:avLst/>
            </a:prstTxWarp>
          </a:bodyPr>
          <a:lstStyle/>
          <a:p>
            <a:endParaRPr lang="en-US">
              <a:solidFill>
                <a:srgbClr val="000000"/>
              </a:solidFill>
            </a:endParaRPr>
          </a:p>
        </p:txBody>
      </p:sp>
    </p:spTree>
    <p:extLst>
      <p:ext uri="{BB962C8B-B14F-4D97-AF65-F5344CB8AC3E}">
        <p14:creationId xmlns:p14="http://schemas.microsoft.com/office/powerpoint/2010/main" val="10851446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6600"/>
            </a:gs>
            <a:gs pos="100000">
              <a:srgbClr val="3333CC"/>
            </a:gs>
          </a:gsLst>
          <a:lin ang="27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Times New Roman"/>
                <a:cs typeface="Arial"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Times New Roman"/>
                <a:cs typeface="Arial"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Times New Roman"/>
                <a:cs typeface="Arial" panose="020B0604020202020204" pitchFamily="34" charset="0"/>
              </a:defRPr>
            </a:lvl1pPr>
          </a:lstStyle>
          <a:p>
            <a:pPr>
              <a:defRPr/>
            </a:pPr>
            <a:fld id="{CE6D4C14-4A6C-41E0-ADA6-2B64BA2ABE23}" type="slidenum">
              <a:rPr lang="en-US"/>
              <a:pPr>
                <a:defRPr/>
              </a:pPr>
              <a:t>‹#›</a:t>
            </a:fld>
            <a:endParaRPr lang="en-US"/>
          </a:p>
        </p:txBody>
      </p:sp>
    </p:spTree>
    <p:extLst>
      <p:ext uri="{BB962C8B-B14F-4D97-AF65-F5344CB8AC3E}">
        <p14:creationId xmlns:p14="http://schemas.microsoft.com/office/powerpoint/2010/main" val="15805469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AutoShape 5"/>
          <p:cNvSpPr>
            <a:spLocks noChangeArrowheads="1"/>
          </p:cNvSpPr>
          <p:nvPr/>
        </p:nvSpPr>
        <p:spPr bwMode="auto">
          <a:xfrm>
            <a:off x="381000" y="304800"/>
            <a:ext cx="8229600" cy="1371600"/>
          </a:xfrm>
          <a:prstGeom prst="plaque">
            <a:avLst>
              <a:gd name="adj" fmla="val 26667"/>
            </a:avLst>
          </a:prstGeom>
          <a:solidFill>
            <a:srgbClr val="FFFF00"/>
          </a:solidFill>
          <a:ln w="9525">
            <a:solidFill>
              <a:schemeClr val="tx1"/>
            </a:solidFill>
            <a:miter lim="800000"/>
            <a:headEnd/>
            <a:tailEnd/>
          </a:ln>
          <a:effectLst>
            <a:prstShdw prst="shdw13" dist="53882" dir="13500000">
              <a:srgbClr val="808080"/>
            </a:prstShdw>
          </a:effectLst>
        </p:spPr>
        <p:txBody>
          <a:bodyPr wrap="none" anchor="ctr"/>
          <a:lstStyle/>
          <a:p>
            <a:pPr algn="ctr">
              <a:lnSpc>
                <a:spcPct val="110000"/>
              </a:lnSpc>
            </a:pPr>
            <a:r>
              <a:rPr lang="en-US" sz="3200">
                <a:latin typeface="Comic Sans MS" panose="030F0702030302020204" pitchFamily="66" charset="0"/>
              </a:rPr>
              <a:t>Matthew 18:10-20</a:t>
            </a:r>
            <a:endParaRPr lang="en-US" sz="3200" b="1">
              <a:latin typeface="Comic Sans MS" panose="030F0702030302020204" pitchFamily="66" charset="0"/>
            </a:endParaRPr>
          </a:p>
          <a:p>
            <a:pPr algn="ctr">
              <a:lnSpc>
                <a:spcPct val="110000"/>
              </a:lnSpc>
            </a:pPr>
            <a:r>
              <a:rPr lang="en-US" sz="4000" i="1">
                <a:solidFill>
                  <a:schemeClr val="accent2"/>
                </a:solidFill>
                <a:effectLst>
                  <a:outerShdw blurRad="38100" dist="38100" dir="2700000" algn="tl">
                    <a:srgbClr val="000000"/>
                  </a:outerShdw>
                </a:effectLst>
                <a:latin typeface="Comic Sans MS" panose="030F0702030302020204" pitchFamily="66" charset="0"/>
              </a:rPr>
              <a:t>When You’ve Been Wronged</a:t>
            </a:r>
          </a:p>
        </p:txBody>
      </p:sp>
      <p:sp>
        <p:nvSpPr>
          <p:cNvPr id="2054" name="Text Box 6"/>
          <p:cNvSpPr txBox="1">
            <a:spLocks noChangeArrowheads="1"/>
          </p:cNvSpPr>
          <p:nvPr/>
        </p:nvSpPr>
        <p:spPr bwMode="auto">
          <a:xfrm>
            <a:off x="457200" y="2208213"/>
            <a:ext cx="7840663" cy="1017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 The </a:t>
            </a:r>
            <a:r>
              <a:rPr lang="en-US" sz="3200" b="1" dirty="0">
                <a:solidFill>
                  <a:srgbClr val="FFFF00"/>
                </a:solidFill>
                <a:effectLst>
                  <a:outerShdw blurRad="38100" dist="38100" dir="2700000" algn="tl">
                    <a:srgbClr val="000000"/>
                  </a:outerShdw>
                </a:effectLst>
                <a:latin typeface="Comic Sans MS" panose="030F0702030302020204" pitchFamily="66" charset="0"/>
              </a:rPr>
              <a:t>Attitude</a:t>
            </a:r>
            <a:r>
              <a:rPr lang="en-US" sz="3200" b="1" dirty="0">
                <a:solidFill>
                  <a:schemeClr val="bg1"/>
                </a:solidFill>
                <a:effectLst>
                  <a:outerShdw blurRad="38100" dist="38100" dir="2700000" algn="tl">
                    <a:srgbClr val="000000"/>
                  </a:outerShdw>
                </a:effectLst>
                <a:latin typeface="Comic Sans MS" panose="030F0702030302020204" pitchFamily="66" charset="0"/>
              </a:rPr>
              <a:t> </a:t>
            </a:r>
            <a:r>
              <a:rPr lang="en-US" sz="3200" dirty="0">
                <a:solidFill>
                  <a:schemeClr val="bg1"/>
                </a:solidFill>
                <a:effectLst>
                  <a:outerShdw blurRad="38100" dist="38100" dir="2700000" algn="tl">
                    <a:srgbClr val="000000"/>
                  </a:outerShdw>
                </a:effectLst>
                <a:latin typeface="Comic Sans MS" panose="030F0702030302020204" pitchFamily="66" charset="0"/>
              </a:rPr>
              <a:t>That’s </a:t>
            </a:r>
            <a:r>
              <a:rPr lang="en-US" sz="3200" u="sng" dirty="0">
                <a:solidFill>
                  <a:schemeClr val="bg1"/>
                </a:solidFill>
                <a:effectLst>
                  <a:outerShdw blurRad="38100" dist="38100" dir="2700000" algn="tl">
                    <a:srgbClr val="000000"/>
                  </a:outerShdw>
                </a:effectLst>
                <a:latin typeface="Comic Sans MS" panose="030F0702030302020204" pitchFamily="66" charset="0"/>
              </a:rPr>
              <a:t>Wrong</a:t>
            </a:r>
            <a:r>
              <a:rPr lang="en-US" sz="3200" dirty="0">
                <a:solidFill>
                  <a:schemeClr val="bg1"/>
                </a:solidFill>
                <a:effectLst>
                  <a:outerShdw blurRad="38100" dist="38100" dir="2700000" algn="tl">
                    <a:srgbClr val="000000"/>
                  </a:outerShdw>
                </a:effectLst>
                <a:latin typeface="Comic Sans MS" panose="030F0702030302020204" pitchFamily="66" charset="0"/>
              </a:rPr>
              <a:t> (vv.10-14)</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054"/>
                                        </p:tgtEl>
                                        <p:attrNameLst>
                                          <p:attrName>style.visibility</p:attrName>
                                        </p:attrNameLst>
                                      </p:cBhvr>
                                      <p:to>
                                        <p:strVal val="visible"/>
                                      </p:to>
                                    </p:set>
                                    <p:animEffect transition="in" filter="fade">
                                      <p:cBhvr>
                                        <p:cTn id="7" dur="500"/>
                                        <p:tgtEl>
                                          <p:spTgt spid="2054"/>
                                        </p:tgtEl>
                                      </p:cBhvr>
                                    </p:animEffect>
                                    <p:anim calcmode="lin" valueType="num">
                                      <p:cBhvr>
                                        <p:cTn id="8" dur="500" fill="hold"/>
                                        <p:tgtEl>
                                          <p:spTgt spid="2054"/>
                                        </p:tgtEl>
                                        <p:attrNameLst>
                                          <p:attrName>ppt_x</p:attrName>
                                        </p:attrNameLst>
                                      </p:cBhvr>
                                      <p:tavLst>
                                        <p:tav tm="0">
                                          <p:val>
                                            <p:strVal val="#ppt_x-.1"/>
                                          </p:val>
                                        </p:tav>
                                        <p:tav tm="100000">
                                          <p:val>
                                            <p:strVal val="#ppt_x"/>
                                          </p:val>
                                        </p:tav>
                                      </p:tavLst>
                                    </p:anim>
                                    <p:anim calcmode="lin" valueType="num">
                                      <p:cBhvr>
                                        <p:cTn id="9" dur="500" fill="hold"/>
                                        <p:tgtEl>
                                          <p:spTgt spid="20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56323"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56326" name="Text Box 6"/>
          <p:cNvSpPr txBox="1">
            <a:spLocks noChangeArrowheads="1"/>
          </p:cNvSpPr>
          <p:nvPr/>
        </p:nvSpPr>
        <p:spPr bwMode="auto">
          <a:xfrm>
            <a:off x="2209800" y="152400"/>
            <a:ext cx="4699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p:txBody>
      </p:sp>
      <p:sp>
        <p:nvSpPr>
          <p:cNvPr id="56327" name="Line 7"/>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8" name="Text Box 8"/>
          <p:cNvSpPr txBox="1">
            <a:spLocks noChangeArrowheads="1"/>
          </p:cNvSpPr>
          <p:nvPr/>
        </p:nvSpPr>
        <p:spPr bwMode="auto">
          <a:xfrm>
            <a:off x="990600" y="2065338"/>
            <a:ext cx="3373438"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A. </a:t>
            </a:r>
            <a:r>
              <a:rPr lang="en-US" sz="2800" b="1" u="sng">
                <a:solidFill>
                  <a:schemeClr val="bg1"/>
                </a:solidFill>
                <a:effectLst>
                  <a:outerShdw blurRad="38100" dist="38100" dir="2700000" algn="tl">
                    <a:srgbClr val="000000"/>
                  </a:outerShdw>
                </a:effectLst>
                <a:latin typeface="Comic Sans MS" panose="030F0702030302020204" pitchFamily="66" charset="0"/>
              </a:rPr>
              <a:t>Despise</a:t>
            </a:r>
            <a:r>
              <a:rPr lang="en-US" sz="2800" b="1">
                <a:solidFill>
                  <a:schemeClr val="bg1"/>
                </a:solidFill>
                <a:effectLst>
                  <a:outerShdw blurRad="38100" dist="38100" dir="2700000" algn="tl">
                    <a:srgbClr val="000000"/>
                  </a:outerShdw>
                </a:effectLst>
                <a:latin typeface="Comic Sans MS" panose="030F0702030302020204" pitchFamily="66" charset="0"/>
              </a:rPr>
              <a:t> (v. 10)</a:t>
            </a:r>
          </a:p>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	</a:t>
            </a:r>
            <a:r>
              <a:rPr lang="en-US" sz="2800">
                <a:solidFill>
                  <a:schemeClr val="bg1"/>
                </a:solidFill>
                <a:latin typeface="Comic Sans MS" panose="030F0702030302020204" pitchFamily="66" charset="0"/>
              </a:rPr>
              <a:t>1. Mean?</a:t>
            </a:r>
            <a:endParaRPr lang="en-US" sz="2800" b="1">
              <a:solidFill>
                <a:schemeClr val="bg1"/>
              </a:solidFill>
              <a:effectLst>
                <a:outerShdw blurRad="38100" dist="38100" dir="2700000" algn="tl">
                  <a:srgbClr val="000000"/>
                </a:outerShdw>
              </a:effectLst>
              <a:latin typeface="Comic Sans MS" panose="030F0702030302020204" pitchFamily="66" charset="0"/>
            </a:endParaRPr>
          </a:p>
        </p:txBody>
      </p:sp>
      <p:sp>
        <p:nvSpPr>
          <p:cNvPr id="56330" name="Text Box 10"/>
          <p:cNvSpPr txBox="1">
            <a:spLocks noChangeArrowheads="1"/>
          </p:cNvSpPr>
          <p:nvPr/>
        </p:nvSpPr>
        <p:spPr bwMode="auto">
          <a:xfrm>
            <a:off x="381000" y="3429000"/>
            <a:ext cx="8229600" cy="3028521"/>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228600">
              <a:defRPr sz="2400">
                <a:solidFill>
                  <a:schemeClr val="tx1"/>
                </a:solidFill>
                <a:latin typeface="Times New Roman" panose="02020603050405020304" pitchFamily="18" charset="0"/>
              </a:defRPr>
            </a:lvl1pPr>
            <a:lvl2pPr defTabSz="228600">
              <a:defRPr sz="2400">
                <a:solidFill>
                  <a:schemeClr val="tx1"/>
                </a:solidFill>
                <a:latin typeface="Times New Roman" panose="02020603050405020304" pitchFamily="18" charset="0"/>
              </a:defRPr>
            </a:lvl2pPr>
            <a:lvl3pPr defTabSz="228600">
              <a:defRPr sz="2400">
                <a:solidFill>
                  <a:schemeClr val="tx1"/>
                </a:solidFill>
                <a:latin typeface="Times New Roman" panose="02020603050405020304" pitchFamily="18" charset="0"/>
              </a:defRPr>
            </a:lvl3pPr>
            <a:lvl4pPr defTabSz="228600">
              <a:defRPr sz="2400">
                <a:solidFill>
                  <a:schemeClr val="tx1"/>
                </a:solidFill>
                <a:latin typeface="Times New Roman" panose="02020603050405020304" pitchFamily="18" charset="0"/>
              </a:defRPr>
            </a:lvl4pPr>
            <a:lvl5pPr defTabSz="228600">
              <a:defRPr sz="2400">
                <a:solidFill>
                  <a:schemeClr val="tx1"/>
                </a:solidFill>
                <a:latin typeface="Times New Roman" panose="02020603050405020304" pitchFamily="18" charset="0"/>
              </a:defRPr>
            </a:lvl5pPr>
            <a:lvl6pPr defTabSz="228600" eaLnBrk="0" fontAlgn="base" hangingPunct="0">
              <a:spcBef>
                <a:spcPct val="0"/>
              </a:spcBef>
              <a:spcAft>
                <a:spcPct val="0"/>
              </a:spcAft>
              <a:defRPr sz="2400">
                <a:solidFill>
                  <a:schemeClr val="tx1"/>
                </a:solidFill>
                <a:latin typeface="Times New Roman" panose="02020603050405020304" pitchFamily="18" charset="0"/>
              </a:defRPr>
            </a:lvl6pPr>
            <a:lvl7pPr defTabSz="228600" eaLnBrk="0" fontAlgn="base" hangingPunct="0">
              <a:spcBef>
                <a:spcPct val="0"/>
              </a:spcBef>
              <a:spcAft>
                <a:spcPct val="0"/>
              </a:spcAft>
              <a:defRPr sz="2400">
                <a:solidFill>
                  <a:schemeClr val="tx1"/>
                </a:solidFill>
                <a:latin typeface="Times New Roman" panose="02020603050405020304" pitchFamily="18" charset="0"/>
              </a:defRPr>
            </a:lvl7pPr>
            <a:lvl8pPr defTabSz="228600" eaLnBrk="0" fontAlgn="base" hangingPunct="0">
              <a:spcBef>
                <a:spcPct val="0"/>
              </a:spcBef>
              <a:spcAft>
                <a:spcPct val="0"/>
              </a:spcAft>
              <a:defRPr sz="2400">
                <a:solidFill>
                  <a:schemeClr val="tx1"/>
                </a:solidFill>
                <a:latin typeface="Times New Roman" panose="02020603050405020304" pitchFamily="18" charset="0"/>
              </a:defRPr>
            </a:lvl8pPr>
            <a:lvl9pPr defTabSz="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5000"/>
              </a:lnSpc>
              <a:spcBef>
                <a:spcPct val="50000"/>
              </a:spcBef>
              <a:buFontTx/>
              <a:buChar char="•"/>
            </a:pPr>
            <a:r>
              <a:rPr lang="en-US" dirty="0">
                <a:latin typeface="+mn-lt"/>
              </a:rPr>
              <a:t>“To think against” (Strong)</a:t>
            </a:r>
          </a:p>
          <a:p>
            <a:pPr>
              <a:lnSpc>
                <a:spcPct val="85000"/>
              </a:lnSpc>
              <a:spcBef>
                <a:spcPct val="50000"/>
              </a:spcBef>
              <a:buFontTx/>
              <a:buChar char="•"/>
            </a:pPr>
            <a:r>
              <a:rPr lang="en-US" dirty="0">
                <a:latin typeface="+mn-lt"/>
              </a:rPr>
              <a:t>“Literally, ‘think down on’ with assumption of superiority” 	(Robertson)</a:t>
            </a:r>
          </a:p>
          <a:p>
            <a:pPr>
              <a:lnSpc>
                <a:spcPct val="85000"/>
              </a:lnSpc>
              <a:spcBef>
                <a:spcPct val="50000"/>
              </a:spcBef>
              <a:buFontTx/>
              <a:buChar char="•"/>
            </a:pPr>
            <a:r>
              <a:rPr lang="en-US" dirty="0">
                <a:latin typeface="+mn-lt"/>
              </a:rPr>
              <a:t> </a:t>
            </a:r>
            <a:r>
              <a:rPr lang="en-US" dirty="0" err="1">
                <a:solidFill>
                  <a:prstClr val="black"/>
                </a:solidFill>
                <a:latin typeface="+mn-lt"/>
              </a:rPr>
              <a:t>Lenski</a:t>
            </a:r>
            <a:r>
              <a:rPr lang="en-US" dirty="0">
                <a:solidFill>
                  <a:prstClr val="black"/>
                </a:solidFill>
                <a:latin typeface="+mn-lt"/>
              </a:rPr>
              <a:t>: “‘to think down on’ as though these little ones could be  	disregarded, as though they amounted to little or nothing”</a:t>
            </a:r>
            <a:endParaRPr lang="en-US" dirty="0">
              <a:latin typeface="+mn-lt"/>
            </a:endParaRPr>
          </a:p>
          <a:p>
            <a:pPr>
              <a:lnSpc>
                <a:spcPct val="85000"/>
              </a:lnSpc>
              <a:spcBef>
                <a:spcPct val="50000"/>
              </a:spcBef>
              <a:buFontTx/>
              <a:buChar char="•"/>
            </a:pPr>
            <a:r>
              <a:rPr lang="en-US" dirty="0">
                <a:latin typeface="+mn-lt"/>
              </a:rPr>
              <a:t>To have contempt for another.</a:t>
            </a:r>
          </a:p>
          <a:p>
            <a:pPr>
              <a:lnSpc>
                <a:spcPct val="85000"/>
              </a:lnSpc>
              <a:spcBef>
                <a:spcPct val="50000"/>
              </a:spcBef>
              <a:buFontTx/>
              <a:buChar char="•"/>
            </a:pPr>
            <a:r>
              <a:rPr lang="en-US" dirty="0">
                <a:latin typeface="+mn-lt"/>
              </a:rPr>
              <a:t> To hate (lack of love as per 1 John 3:15).</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6328">
                                            <p:txEl>
                                              <p:pRg st="0" end="0"/>
                                            </p:txEl>
                                          </p:spTgt>
                                        </p:tgtEl>
                                        <p:attrNameLst>
                                          <p:attrName>style.visibility</p:attrName>
                                        </p:attrNameLst>
                                      </p:cBhvr>
                                      <p:to>
                                        <p:strVal val="visible"/>
                                      </p:to>
                                    </p:set>
                                    <p:anim calcmode="lin" valueType="num">
                                      <p:cBhvr additive="base">
                                        <p:cTn id="7" dur="500" fill="hold"/>
                                        <p:tgtEl>
                                          <p:spTgt spid="5632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63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6328">
                                            <p:txEl>
                                              <p:pRg st="1" end="1"/>
                                            </p:txEl>
                                          </p:spTgt>
                                        </p:tgtEl>
                                        <p:attrNameLst>
                                          <p:attrName>style.visibility</p:attrName>
                                        </p:attrNameLst>
                                      </p:cBhvr>
                                      <p:to>
                                        <p:strVal val="visible"/>
                                      </p:to>
                                    </p:set>
                                    <p:anim calcmode="lin" valueType="num">
                                      <p:cBhvr additive="base">
                                        <p:cTn id="13" dur="500" fill="hold"/>
                                        <p:tgtEl>
                                          <p:spTgt spid="5632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632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56330"/>
                                        </p:tgtEl>
                                        <p:attrNameLst>
                                          <p:attrName>style.visibility</p:attrName>
                                        </p:attrNameLst>
                                      </p:cBhvr>
                                      <p:to>
                                        <p:strVal val="visible"/>
                                      </p:to>
                                    </p:set>
                                    <p:animEffect transition="in" filter="wipe(left)">
                                      <p:cBhvr>
                                        <p:cTn id="19" dur="1000"/>
                                        <p:tgtEl>
                                          <p:spTgt spid="563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8" grpId="0" build="p"/>
      <p:bldP spid="563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59395"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59396" name="Text Box 4"/>
          <p:cNvSpPr txBox="1">
            <a:spLocks noChangeArrowheads="1"/>
          </p:cNvSpPr>
          <p:nvPr/>
        </p:nvSpPr>
        <p:spPr bwMode="auto">
          <a:xfrm>
            <a:off x="2209800" y="152400"/>
            <a:ext cx="4699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p:txBody>
      </p:sp>
      <p:sp>
        <p:nvSpPr>
          <p:cNvPr id="59397"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398" name="Text Box 6"/>
          <p:cNvSpPr txBox="1">
            <a:spLocks noChangeArrowheads="1"/>
          </p:cNvSpPr>
          <p:nvPr/>
        </p:nvSpPr>
        <p:spPr bwMode="auto">
          <a:xfrm>
            <a:off x="990600" y="2065338"/>
            <a:ext cx="3373438" cy="163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A. </a:t>
            </a:r>
            <a:r>
              <a:rPr lang="en-US" sz="2800" b="1" u="sng">
                <a:solidFill>
                  <a:schemeClr val="bg1"/>
                </a:solidFill>
                <a:effectLst>
                  <a:outerShdw blurRad="38100" dist="38100" dir="2700000" algn="tl">
                    <a:srgbClr val="000000"/>
                  </a:outerShdw>
                </a:effectLst>
                <a:latin typeface="Comic Sans MS" panose="030F0702030302020204" pitchFamily="66" charset="0"/>
              </a:rPr>
              <a:t>Despise</a:t>
            </a:r>
            <a:r>
              <a:rPr lang="en-US" sz="2800" b="1">
                <a:solidFill>
                  <a:schemeClr val="bg1"/>
                </a:solidFill>
                <a:effectLst>
                  <a:outerShdw blurRad="38100" dist="38100" dir="2700000" algn="tl">
                    <a:srgbClr val="000000"/>
                  </a:outerShdw>
                </a:effectLst>
                <a:latin typeface="Comic Sans MS" panose="030F0702030302020204" pitchFamily="66" charset="0"/>
              </a:rPr>
              <a:t> (v. 10)</a:t>
            </a:r>
          </a:p>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	</a:t>
            </a:r>
            <a:r>
              <a:rPr lang="en-US" sz="2800">
                <a:solidFill>
                  <a:schemeClr val="bg1"/>
                </a:solidFill>
                <a:latin typeface="Comic Sans MS" panose="030F0702030302020204" pitchFamily="66" charset="0"/>
              </a:rPr>
              <a:t>1. Mean?</a:t>
            </a:r>
          </a:p>
          <a:p>
            <a:pPr>
              <a:lnSpc>
                <a:spcPct val="120000"/>
              </a:lnSpc>
            </a:pPr>
            <a:r>
              <a:rPr lang="en-US" sz="2800">
                <a:solidFill>
                  <a:schemeClr val="bg1"/>
                </a:solidFill>
                <a:latin typeface="Comic Sans MS" panose="030F0702030302020204" pitchFamily="66" charset="0"/>
              </a:rPr>
              <a:t>	2. Why?</a:t>
            </a:r>
            <a:endParaRPr lang="en-US" sz="2800" b="1">
              <a:solidFill>
                <a:schemeClr val="bg1"/>
              </a:solidFill>
              <a:effectLst>
                <a:outerShdw blurRad="38100" dist="38100" dir="2700000" algn="tl">
                  <a:srgbClr val="000000"/>
                </a:outerShdw>
              </a:effectLst>
              <a:latin typeface="Comic Sans MS" panose="030F0702030302020204" pitchFamily="66" charset="0"/>
            </a:endParaRPr>
          </a:p>
        </p:txBody>
      </p:sp>
      <p:sp>
        <p:nvSpPr>
          <p:cNvPr id="59400" name="Text Box 8"/>
          <p:cNvSpPr txBox="1">
            <a:spLocks noChangeArrowheads="1"/>
          </p:cNvSpPr>
          <p:nvPr/>
        </p:nvSpPr>
        <p:spPr bwMode="auto">
          <a:xfrm>
            <a:off x="1295400" y="3886200"/>
            <a:ext cx="6743700" cy="22923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b="1">
                <a:latin typeface="Arial" panose="020B0604020202020204" pitchFamily="34" charset="0"/>
              </a:rPr>
              <a:t>  </a:t>
            </a:r>
            <a:r>
              <a:rPr lang="en-US" b="1" u="sng">
                <a:latin typeface="Arial" panose="020B0604020202020204" pitchFamily="34" charset="0"/>
              </a:rPr>
              <a:t>The One Despised Apparently Has “Sinned”</a:t>
            </a:r>
          </a:p>
          <a:p>
            <a:endParaRPr lang="en-US">
              <a:latin typeface="Arial" panose="020B0604020202020204" pitchFamily="34" charset="0"/>
            </a:endParaRPr>
          </a:p>
          <a:p>
            <a:pPr>
              <a:buFontTx/>
              <a:buAutoNum type="arabicPeriod"/>
            </a:pPr>
            <a:r>
              <a:rPr lang="en-US">
                <a:latin typeface="Arial" panose="020B0604020202020204" pitchFamily="34" charset="0"/>
              </a:rPr>
              <a:t>Offended – caused to sin (vv. 6-9)</a:t>
            </a:r>
          </a:p>
          <a:p>
            <a:pPr>
              <a:buFontTx/>
              <a:buAutoNum type="arabicPeriod"/>
            </a:pPr>
            <a:r>
              <a:rPr lang="en-US">
                <a:latin typeface="Arial" panose="020B0604020202020204" pitchFamily="34" charset="0"/>
              </a:rPr>
              <a:t>Compared to sheep gone astray (vv. 12-14)</a:t>
            </a:r>
          </a:p>
          <a:p>
            <a:pPr>
              <a:buFontTx/>
              <a:buAutoNum type="arabicPeriod"/>
            </a:pPr>
            <a:r>
              <a:rPr lang="en-US">
                <a:latin typeface="Arial" panose="020B0604020202020204" pitchFamily="34" charset="0"/>
              </a:rPr>
              <a:t>Brother sin against you (vv. 15-17)</a:t>
            </a:r>
          </a:p>
          <a:p>
            <a:pPr>
              <a:buFontTx/>
              <a:buAutoNum type="arabicPeriod"/>
            </a:pPr>
            <a:r>
              <a:rPr lang="en-US">
                <a:latin typeface="Arial" panose="020B0604020202020204" pitchFamily="34" charset="0"/>
              </a:rPr>
              <a:t>Forgiveness (vv. 21-35)</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9400"/>
                                        </p:tgtEl>
                                        <p:attrNameLst>
                                          <p:attrName>style.visibility</p:attrName>
                                        </p:attrNameLst>
                                      </p:cBhvr>
                                      <p:to>
                                        <p:strVal val="visible"/>
                                      </p:to>
                                    </p:set>
                                    <p:animEffect transition="in" filter="diamond(in)">
                                      <p:cBhvr>
                                        <p:cTn id="7" dur="2000"/>
                                        <p:tgtEl>
                                          <p:spTgt spid="59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60419"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60420" name="Text Box 4"/>
          <p:cNvSpPr txBox="1">
            <a:spLocks noChangeArrowheads="1"/>
          </p:cNvSpPr>
          <p:nvPr/>
        </p:nvSpPr>
        <p:spPr bwMode="auto">
          <a:xfrm>
            <a:off x="2209800" y="152400"/>
            <a:ext cx="4699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p:txBody>
      </p:sp>
      <p:sp>
        <p:nvSpPr>
          <p:cNvPr id="60421"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422" name="Text Box 6"/>
          <p:cNvSpPr txBox="1">
            <a:spLocks noChangeArrowheads="1"/>
          </p:cNvSpPr>
          <p:nvPr/>
        </p:nvSpPr>
        <p:spPr bwMode="auto">
          <a:xfrm>
            <a:off x="990600" y="2065338"/>
            <a:ext cx="4432300"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A. </a:t>
            </a:r>
            <a:r>
              <a:rPr lang="en-US" sz="2800" b="1" u="sng">
                <a:solidFill>
                  <a:schemeClr val="bg1"/>
                </a:solidFill>
                <a:effectLst>
                  <a:outerShdw blurRad="38100" dist="38100" dir="2700000" algn="tl">
                    <a:srgbClr val="000000"/>
                  </a:outerShdw>
                </a:effectLst>
                <a:latin typeface="Comic Sans MS" panose="030F0702030302020204" pitchFamily="66" charset="0"/>
              </a:rPr>
              <a:t>Despise</a:t>
            </a:r>
            <a:r>
              <a:rPr lang="en-US" sz="2800" b="1">
                <a:solidFill>
                  <a:schemeClr val="bg1"/>
                </a:solidFill>
                <a:effectLst>
                  <a:outerShdw blurRad="38100" dist="38100" dir="2700000" algn="tl">
                    <a:srgbClr val="000000"/>
                  </a:outerShdw>
                </a:effectLst>
                <a:latin typeface="Comic Sans MS" panose="030F0702030302020204" pitchFamily="66" charset="0"/>
              </a:rPr>
              <a:t> (v. 10)</a:t>
            </a:r>
          </a:p>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	</a:t>
            </a:r>
            <a:r>
              <a:rPr lang="en-US" sz="2800">
                <a:solidFill>
                  <a:schemeClr val="bg1"/>
                </a:solidFill>
                <a:latin typeface="Comic Sans MS" panose="030F0702030302020204" pitchFamily="66" charset="0"/>
              </a:rPr>
              <a:t>1. Mean?</a:t>
            </a:r>
          </a:p>
          <a:p>
            <a:pPr>
              <a:lnSpc>
                <a:spcPct val="120000"/>
              </a:lnSpc>
            </a:pPr>
            <a:r>
              <a:rPr lang="en-US" sz="2800">
                <a:solidFill>
                  <a:schemeClr val="bg1"/>
                </a:solidFill>
                <a:latin typeface="Comic Sans MS" panose="030F0702030302020204" pitchFamily="66" charset="0"/>
              </a:rPr>
              <a:t>	2. Why?</a:t>
            </a:r>
          </a:p>
          <a:p>
            <a:pPr>
              <a:lnSpc>
                <a:spcPct val="120000"/>
              </a:lnSpc>
            </a:pPr>
            <a:r>
              <a:rPr lang="en-US" sz="2800">
                <a:solidFill>
                  <a:schemeClr val="bg1"/>
                </a:solidFill>
                <a:latin typeface="Comic Sans MS" panose="030F0702030302020204" pitchFamily="66" charset="0"/>
              </a:rPr>
              <a:t>	3. Could I be guilty?</a:t>
            </a:r>
            <a:endParaRPr lang="en-US" sz="2800" b="1">
              <a:solidFill>
                <a:schemeClr val="bg1"/>
              </a:solidFill>
              <a:effectLst>
                <a:outerShdw blurRad="38100" dist="38100" dir="2700000" algn="tl">
                  <a:srgbClr val="000000"/>
                </a:outerShdw>
              </a:effectLst>
              <a:latin typeface="Comic Sans MS" panose="030F0702030302020204" pitchFamily="66" charset="0"/>
            </a:endParaRPr>
          </a:p>
        </p:txBody>
      </p:sp>
      <p:sp>
        <p:nvSpPr>
          <p:cNvPr id="60424" name="Oval 8"/>
          <p:cNvSpPr>
            <a:spLocks noChangeArrowheads="1"/>
          </p:cNvSpPr>
          <p:nvPr/>
        </p:nvSpPr>
        <p:spPr bwMode="auto">
          <a:xfrm>
            <a:off x="838200" y="4419600"/>
            <a:ext cx="7543800" cy="2438400"/>
          </a:xfrm>
          <a:prstGeom prst="ellipse">
            <a:avLst/>
          </a:prstGeom>
          <a:solidFill>
            <a:schemeClr val="accent1">
              <a:lumMod val="50000"/>
            </a:schemeClr>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800" b="1" u="sng" dirty="0">
                <a:solidFill>
                  <a:srgbClr val="FFFF00"/>
                </a:solidFill>
                <a:effectLst>
                  <a:outerShdw blurRad="38100" dist="38100" dir="2700000" algn="tl">
                    <a:srgbClr val="000000"/>
                  </a:outerShdw>
                </a:effectLst>
                <a:latin typeface="Arial" panose="020B0604020202020204" pitchFamily="34" charset="0"/>
              </a:rPr>
              <a:t>Anytime I:</a:t>
            </a:r>
          </a:p>
          <a:p>
            <a:pPr algn="ctr"/>
            <a:r>
              <a:rPr lang="en-US" i="1" dirty="0">
                <a:solidFill>
                  <a:srgbClr val="FFFF00"/>
                </a:solidFill>
                <a:effectLst>
                  <a:outerShdw blurRad="38100" dist="38100" dir="2700000" algn="tl">
                    <a:srgbClr val="000000"/>
                  </a:outerShdw>
                </a:effectLst>
                <a:latin typeface="Arial" panose="020B0604020202020204" pitchFamily="34" charset="0"/>
              </a:rPr>
              <a:t>Have bitter feelings</a:t>
            </a:r>
          </a:p>
          <a:p>
            <a:pPr algn="ctr"/>
            <a:r>
              <a:rPr lang="en-US" i="1" dirty="0">
                <a:solidFill>
                  <a:srgbClr val="FFFF00"/>
                </a:solidFill>
                <a:effectLst>
                  <a:outerShdw blurRad="38100" dist="38100" dir="2700000" algn="tl">
                    <a:srgbClr val="000000"/>
                  </a:outerShdw>
                </a:effectLst>
                <a:latin typeface="Arial" panose="020B0604020202020204" pitchFamily="34" charset="0"/>
              </a:rPr>
              <a:t>Think someone is not worth reaching for..</a:t>
            </a:r>
          </a:p>
          <a:p>
            <a:pPr algn="ctr"/>
            <a:r>
              <a:rPr lang="en-US" i="1" dirty="0">
                <a:solidFill>
                  <a:srgbClr val="FFFF00"/>
                </a:solidFill>
                <a:effectLst>
                  <a:outerShdw blurRad="38100" dist="38100" dir="2700000" algn="tl">
                    <a:srgbClr val="000000"/>
                  </a:outerShdw>
                </a:effectLst>
                <a:latin typeface="Arial" panose="020B0604020202020204" pitchFamily="34" charset="0"/>
              </a:rPr>
              <a:t>View another as a “less” disciple</a:t>
            </a:r>
          </a:p>
          <a:p>
            <a:pPr algn="ctr"/>
            <a:r>
              <a:rPr lang="en-US" b="1" dirty="0">
                <a:solidFill>
                  <a:schemeClr val="bg1"/>
                </a:solidFill>
                <a:effectLst>
                  <a:outerShdw blurRad="38100" dist="38100" dir="2700000" algn="tl">
                    <a:srgbClr val="000000"/>
                  </a:outerShdw>
                </a:effectLst>
                <a:latin typeface="Arial" panose="020B0604020202020204" pitchFamily="34" charset="0"/>
              </a:rPr>
              <a:t>I am despising another!</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0424">
                                            <p:bg/>
                                          </p:spTgt>
                                        </p:tgtEl>
                                        <p:attrNameLst>
                                          <p:attrName>style.visibility</p:attrName>
                                        </p:attrNameLst>
                                      </p:cBhvr>
                                      <p:to>
                                        <p:strVal val="visible"/>
                                      </p:to>
                                    </p:set>
                                    <p:animEffect transition="in" filter="fade">
                                      <p:cBhvr>
                                        <p:cTn id="7" dur="1500"/>
                                        <p:tgtEl>
                                          <p:spTgt spid="60424">
                                            <p:bg/>
                                          </p:spTgt>
                                        </p:tgtEl>
                                      </p:cBhvr>
                                    </p:animEffect>
                                    <p:anim calcmode="lin" valueType="num">
                                      <p:cBhvr>
                                        <p:cTn id="8" dur="1500" fill="hold"/>
                                        <p:tgtEl>
                                          <p:spTgt spid="60424">
                                            <p:bg/>
                                          </p:spTgt>
                                        </p:tgtEl>
                                        <p:attrNameLst>
                                          <p:attrName>ppt_x</p:attrName>
                                        </p:attrNameLst>
                                      </p:cBhvr>
                                      <p:tavLst>
                                        <p:tav tm="0">
                                          <p:val>
                                            <p:strVal val="#ppt_x"/>
                                          </p:val>
                                        </p:tav>
                                        <p:tav tm="100000">
                                          <p:val>
                                            <p:strVal val="#ppt_x"/>
                                          </p:val>
                                        </p:tav>
                                      </p:tavLst>
                                    </p:anim>
                                    <p:anim calcmode="lin" valueType="num">
                                      <p:cBhvr>
                                        <p:cTn id="9" dur="1350" decel="100000" fill="hold"/>
                                        <p:tgtEl>
                                          <p:spTgt spid="60424">
                                            <p:bg/>
                                          </p:spTgt>
                                        </p:tgtEl>
                                        <p:attrNameLst>
                                          <p:attrName>ppt_y</p:attrName>
                                        </p:attrNameLst>
                                      </p:cBhvr>
                                      <p:tavLst>
                                        <p:tav tm="0">
                                          <p:val>
                                            <p:strVal val="#ppt_y+1"/>
                                          </p:val>
                                        </p:tav>
                                        <p:tav tm="100000">
                                          <p:val>
                                            <p:strVal val="#ppt_y-.03"/>
                                          </p:val>
                                        </p:tav>
                                      </p:tavLst>
                                    </p:anim>
                                    <p:anim calcmode="lin" valueType="num">
                                      <p:cBhvr>
                                        <p:cTn id="10" dur="150" accel="100000" fill="hold">
                                          <p:stCondLst>
                                            <p:cond delay="1350"/>
                                          </p:stCondLst>
                                        </p:cTn>
                                        <p:tgtEl>
                                          <p:spTgt spid="60424">
                                            <p:bg/>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60424">
                                            <p:txEl>
                                              <p:pRg st="0" end="0"/>
                                            </p:txEl>
                                          </p:spTgt>
                                        </p:tgtEl>
                                        <p:attrNameLst>
                                          <p:attrName>style.visibility</p:attrName>
                                        </p:attrNameLst>
                                      </p:cBhvr>
                                      <p:to>
                                        <p:strVal val="visible"/>
                                      </p:to>
                                    </p:set>
                                    <p:animEffect transition="in" filter="fade">
                                      <p:cBhvr>
                                        <p:cTn id="13" dur="1500"/>
                                        <p:tgtEl>
                                          <p:spTgt spid="60424">
                                            <p:txEl>
                                              <p:pRg st="0" end="0"/>
                                            </p:txEl>
                                          </p:spTgt>
                                        </p:tgtEl>
                                      </p:cBhvr>
                                    </p:animEffect>
                                    <p:anim calcmode="lin" valueType="num">
                                      <p:cBhvr>
                                        <p:cTn id="14" dur="1500" fill="hold"/>
                                        <p:tgtEl>
                                          <p:spTgt spid="60424">
                                            <p:txEl>
                                              <p:pRg st="0" end="0"/>
                                            </p:txEl>
                                          </p:spTgt>
                                        </p:tgtEl>
                                        <p:attrNameLst>
                                          <p:attrName>ppt_x</p:attrName>
                                        </p:attrNameLst>
                                      </p:cBhvr>
                                      <p:tavLst>
                                        <p:tav tm="0">
                                          <p:val>
                                            <p:strVal val="#ppt_x"/>
                                          </p:val>
                                        </p:tav>
                                        <p:tav tm="100000">
                                          <p:val>
                                            <p:strVal val="#ppt_x"/>
                                          </p:val>
                                        </p:tav>
                                      </p:tavLst>
                                    </p:anim>
                                    <p:anim calcmode="lin" valueType="num">
                                      <p:cBhvr>
                                        <p:cTn id="15" dur="1350" decel="100000" fill="hold"/>
                                        <p:tgtEl>
                                          <p:spTgt spid="60424">
                                            <p:txEl>
                                              <p:pRg st="0" end="0"/>
                                            </p:txEl>
                                          </p:spTgt>
                                        </p:tgtEl>
                                        <p:attrNameLst>
                                          <p:attrName>ppt_y</p:attrName>
                                        </p:attrNameLst>
                                      </p:cBhvr>
                                      <p:tavLst>
                                        <p:tav tm="0">
                                          <p:val>
                                            <p:strVal val="#ppt_y+1"/>
                                          </p:val>
                                        </p:tav>
                                        <p:tav tm="100000">
                                          <p:val>
                                            <p:strVal val="#ppt_y-.03"/>
                                          </p:val>
                                        </p:tav>
                                      </p:tavLst>
                                    </p:anim>
                                    <p:anim calcmode="lin" valueType="num">
                                      <p:cBhvr>
                                        <p:cTn id="16" dur="150" accel="100000" fill="hold">
                                          <p:stCondLst>
                                            <p:cond delay="1350"/>
                                          </p:stCondLst>
                                        </p:cTn>
                                        <p:tgtEl>
                                          <p:spTgt spid="6042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60424">
                                            <p:txEl>
                                              <p:pRg st="1" end="1"/>
                                            </p:txEl>
                                          </p:spTgt>
                                        </p:tgtEl>
                                        <p:attrNameLst>
                                          <p:attrName>style.visibility</p:attrName>
                                        </p:attrNameLst>
                                      </p:cBhvr>
                                      <p:to>
                                        <p:strVal val="visible"/>
                                      </p:to>
                                    </p:set>
                                    <p:animEffect transition="in" filter="fade">
                                      <p:cBhvr>
                                        <p:cTn id="21" dur="1500"/>
                                        <p:tgtEl>
                                          <p:spTgt spid="60424">
                                            <p:txEl>
                                              <p:pRg st="1" end="1"/>
                                            </p:txEl>
                                          </p:spTgt>
                                        </p:tgtEl>
                                      </p:cBhvr>
                                    </p:animEffect>
                                    <p:anim calcmode="lin" valueType="num">
                                      <p:cBhvr>
                                        <p:cTn id="22" dur="1500" fill="hold"/>
                                        <p:tgtEl>
                                          <p:spTgt spid="60424">
                                            <p:txEl>
                                              <p:pRg st="1" end="1"/>
                                            </p:txEl>
                                          </p:spTgt>
                                        </p:tgtEl>
                                        <p:attrNameLst>
                                          <p:attrName>ppt_x</p:attrName>
                                        </p:attrNameLst>
                                      </p:cBhvr>
                                      <p:tavLst>
                                        <p:tav tm="0">
                                          <p:val>
                                            <p:strVal val="#ppt_x"/>
                                          </p:val>
                                        </p:tav>
                                        <p:tav tm="100000">
                                          <p:val>
                                            <p:strVal val="#ppt_x"/>
                                          </p:val>
                                        </p:tav>
                                      </p:tavLst>
                                    </p:anim>
                                    <p:anim calcmode="lin" valueType="num">
                                      <p:cBhvr>
                                        <p:cTn id="23" dur="1350" decel="100000" fill="hold"/>
                                        <p:tgtEl>
                                          <p:spTgt spid="60424">
                                            <p:txEl>
                                              <p:pRg st="1" end="1"/>
                                            </p:txEl>
                                          </p:spTgt>
                                        </p:tgtEl>
                                        <p:attrNameLst>
                                          <p:attrName>ppt_y</p:attrName>
                                        </p:attrNameLst>
                                      </p:cBhvr>
                                      <p:tavLst>
                                        <p:tav tm="0">
                                          <p:val>
                                            <p:strVal val="#ppt_y+1"/>
                                          </p:val>
                                        </p:tav>
                                        <p:tav tm="100000">
                                          <p:val>
                                            <p:strVal val="#ppt_y-.03"/>
                                          </p:val>
                                        </p:tav>
                                      </p:tavLst>
                                    </p:anim>
                                    <p:anim calcmode="lin" valueType="num">
                                      <p:cBhvr>
                                        <p:cTn id="24" dur="150" accel="100000" fill="hold">
                                          <p:stCondLst>
                                            <p:cond delay="1350"/>
                                          </p:stCondLst>
                                        </p:cTn>
                                        <p:tgtEl>
                                          <p:spTgt spid="6042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60424">
                                            <p:txEl>
                                              <p:pRg st="2" end="2"/>
                                            </p:txEl>
                                          </p:spTgt>
                                        </p:tgtEl>
                                        <p:attrNameLst>
                                          <p:attrName>style.visibility</p:attrName>
                                        </p:attrNameLst>
                                      </p:cBhvr>
                                      <p:to>
                                        <p:strVal val="visible"/>
                                      </p:to>
                                    </p:set>
                                    <p:animEffect transition="in" filter="fade">
                                      <p:cBhvr>
                                        <p:cTn id="29" dur="1500"/>
                                        <p:tgtEl>
                                          <p:spTgt spid="60424">
                                            <p:txEl>
                                              <p:pRg st="2" end="2"/>
                                            </p:txEl>
                                          </p:spTgt>
                                        </p:tgtEl>
                                      </p:cBhvr>
                                    </p:animEffect>
                                    <p:anim calcmode="lin" valueType="num">
                                      <p:cBhvr>
                                        <p:cTn id="30" dur="1500" fill="hold"/>
                                        <p:tgtEl>
                                          <p:spTgt spid="60424">
                                            <p:txEl>
                                              <p:pRg st="2" end="2"/>
                                            </p:txEl>
                                          </p:spTgt>
                                        </p:tgtEl>
                                        <p:attrNameLst>
                                          <p:attrName>ppt_x</p:attrName>
                                        </p:attrNameLst>
                                      </p:cBhvr>
                                      <p:tavLst>
                                        <p:tav tm="0">
                                          <p:val>
                                            <p:strVal val="#ppt_x"/>
                                          </p:val>
                                        </p:tav>
                                        <p:tav tm="100000">
                                          <p:val>
                                            <p:strVal val="#ppt_x"/>
                                          </p:val>
                                        </p:tav>
                                      </p:tavLst>
                                    </p:anim>
                                    <p:anim calcmode="lin" valueType="num">
                                      <p:cBhvr>
                                        <p:cTn id="31" dur="1350" decel="100000" fill="hold"/>
                                        <p:tgtEl>
                                          <p:spTgt spid="60424">
                                            <p:txEl>
                                              <p:pRg st="2" end="2"/>
                                            </p:txEl>
                                          </p:spTgt>
                                        </p:tgtEl>
                                        <p:attrNameLst>
                                          <p:attrName>ppt_y</p:attrName>
                                        </p:attrNameLst>
                                      </p:cBhvr>
                                      <p:tavLst>
                                        <p:tav tm="0">
                                          <p:val>
                                            <p:strVal val="#ppt_y+1"/>
                                          </p:val>
                                        </p:tav>
                                        <p:tav tm="100000">
                                          <p:val>
                                            <p:strVal val="#ppt_y-.03"/>
                                          </p:val>
                                        </p:tav>
                                      </p:tavLst>
                                    </p:anim>
                                    <p:anim calcmode="lin" valueType="num">
                                      <p:cBhvr>
                                        <p:cTn id="32" dur="150" accel="100000" fill="hold">
                                          <p:stCondLst>
                                            <p:cond delay="1350"/>
                                          </p:stCondLst>
                                        </p:cTn>
                                        <p:tgtEl>
                                          <p:spTgt spid="6042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60424">
                                            <p:txEl>
                                              <p:pRg st="3" end="3"/>
                                            </p:txEl>
                                          </p:spTgt>
                                        </p:tgtEl>
                                        <p:attrNameLst>
                                          <p:attrName>style.visibility</p:attrName>
                                        </p:attrNameLst>
                                      </p:cBhvr>
                                      <p:to>
                                        <p:strVal val="visible"/>
                                      </p:to>
                                    </p:set>
                                    <p:animEffect transition="in" filter="fade">
                                      <p:cBhvr>
                                        <p:cTn id="37" dur="1500"/>
                                        <p:tgtEl>
                                          <p:spTgt spid="60424">
                                            <p:txEl>
                                              <p:pRg st="3" end="3"/>
                                            </p:txEl>
                                          </p:spTgt>
                                        </p:tgtEl>
                                      </p:cBhvr>
                                    </p:animEffect>
                                    <p:anim calcmode="lin" valueType="num">
                                      <p:cBhvr>
                                        <p:cTn id="38" dur="1500" fill="hold"/>
                                        <p:tgtEl>
                                          <p:spTgt spid="60424">
                                            <p:txEl>
                                              <p:pRg st="3" end="3"/>
                                            </p:txEl>
                                          </p:spTgt>
                                        </p:tgtEl>
                                        <p:attrNameLst>
                                          <p:attrName>ppt_x</p:attrName>
                                        </p:attrNameLst>
                                      </p:cBhvr>
                                      <p:tavLst>
                                        <p:tav tm="0">
                                          <p:val>
                                            <p:strVal val="#ppt_x"/>
                                          </p:val>
                                        </p:tav>
                                        <p:tav tm="100000">
                                          <p:val>
                                            <p:strVal val="#ppt_x"/>
                                          </p:val>
                                        </p:tav>
                                      </p:tavLst>
                                    </p:anim>
                                    <p:anim calcmode="lin" valueType="num">
                                      <p:cBhvr>
                                        <p:cTn id="39" dur="1350" decel="100000" fill="hold"/>
                                        <p:tgtEl>
                                          <p:spTgt spid="60424">
                                            <p:txEl>
                                              <p:pRg st="3" end="3"/>
                                            </p:txEl>
                                          </p:spTgt>
                                        </p:tgtEl>
                                        <p:attrNameLst>
                                          <p:attrName>ppt_y</p:attrName>
                                        </p:attrNameLst>
                                      </p:cBhvr>
                                      <p:tavLst>
                                        <p:tav tm="0">
                                          <p:val>
                                            <p:strVal val="#ppt_y+1"/>
                                          </p:val>
                                        </p:tav>
                                        <p:tav tm="100000">
                                          <p:val>
                                            <p:strVal val="#ppt_y-.03"/>
                                          </p:val>
                                        </p:tav>
                                      </p:tavLst>
                                    </p:anim>
                                    <p:anim calcmode="lin" valueType="num">
                                      <p:cBhvr>
                                        <p:cTn id="40" dur="150" accel="100000" fill="hold">
                                          <p:stCondLst>
                                            <p:cond delay="1350"/>
                                          </p:stCondLst>
                                        </p:cTn>
                                        <p:tgtEl>
                                          <p:spTgt spid="6042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60424">
                                            <p:txEl>
                                              <p:pRg st="4" end="4"/>
                                            </p:txEl>
                                          </p:spTgt>
                                        </p:tgtEl>
                                        <p:attrNameLst>
                                          <p:attrName>style.visibility</p:attrName>
                                        </p:attrNameLst>
                                      </p:cBhvr>
                                      <p:to>
                                        <p:strVal val="visible"/>
                                      </p:to>
                                    </p:set>
                                    <p:animEffect transition="in" filter="fade">
                                      <p:cBhvr>
                                        <p:cTn id="45" dur="1500"/>
                                        <p:tgtEl>
                                          <p:spTgt spid="60424">
                                            <p:txEl>
                                              <p:pRg st="4" end="4"/>
                                            </p:txEl>
                                          </p:spTgt>
                                        </p:tgtEl>
                                      </p:cBhvr>
                                    </p:animEffect>
                                    <p:anim calcmode="lin" valueType="num">
                                      <p:cBhvr>
                                        <p:cTn id="46" dur="1500" fill="hold"/>
                                        <p:tgtEl>
                                          <p:spTgt spid="60424">
                                            <p:txEl>
                                              <p:pRg st="4" end="4"/>
                                            </p:txEl>
                                          </p:spTgt>
                                        </p:tgtEl>
                                        <p:attrNameLst>
                                          <p:attrName>ppt_x</p:attrName>
                                        </p:attrNameLst>
                                      </p:cBhvr>
                                      <p:tavLst>
                                        <p:tav tm="0">
                                          <p:val>
                                            <p:strVal val="#ppt_x"/>
                                          </p:val>
                                        </p:tav>
                                        <p:tav tm="100000">
                                          <p:val>
                                            <p:strVal val="#ppt_x"/>
                                          </p:val>
                                        </p:tav>
                                      </p:tavLst>
                                    </p:anim>
                                    <p:anim calcmode="lin" valueType="num">
                                      <p:cBhvr>
                                        <p:cTn id="47" dur="1350" decel="100000" fill="hold"/>
                                        <p:tgtEl>
                                          <p:spTgt spid="60424">
                                            <p:txEl>
                                              <p:pRg st="4" end="4"/>
                                            </p:txEl>
                                          </p:spTgt>
                                        </p:tgtEl>
                                        <p:attrNameLst>
                                          <p:attrName>ppt_y</p:attrName>
                                        </p:attrNameLst>
                                      </p:cBhvr>
                                      <p:tavLst>
                                        <p:tav tm="0">
                                          <p:val>
                                            <p:strVal val="#ppt_y+1"/>
                                          </p:val>
                                        </p:tav>
                                        <p:tav tm="100000">
                                          <p:val>
                                            <p:strVal val="#ppt_y-.03"/>
                                          </p:val>
                                        </p:tav>
                                      </p:tavLst>
                                    </p:anim>
                                    <p:anim calcmode="lin" valueType="num">
                                      <p:cBhvr>
                                        <p:cTn id="48" dur="150" accel="100000" fill="hold">
                                          <p:stCondLst>
                                            <p:cond delay="1350"/>
                                          </p:stCondLst>
                                        </p:cTn>
                                        <p:tgtEl>
                                          <p:spTgt spid="6042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4"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61443"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61444" name="Text Box 4"/>
          <p:cNvSpPr txBox="1">
            <a:spLocks noChangeArrowheads="1"/>
          </p:cNvSpPr>
          <p:nvPr/>
        </p:nvSpPr>
        <p:spPr bwMode="auto">
          <a:xfrm>
            <a:off x="2209800" y="152400"/>
            <a:ext cx="4699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p:txBody>
      </p:sp>
      <p:sp>
        <p:nvSpPr>
          <p:cNvPr id="61445"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46" name="Text Box 6"/>
          <p:cNvSpPr txBox="1">
            <a:spLocks noChangeArrowheads="1"/>
          </p:cNvSpPr>
          <p:nvPr/>
        </p:nvSpPr>
        <p:spPr bwMode="auto">
          <a:xfrm>
            <a:off x="990600" y="2065338"/>
            <a:ext cx="4213225"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A. </a:t>
            </a:r>
            <a:r>
              <a:rPr lang="en-US" sz="2800" b="1" u="sng">
                <a:solidFill>
                  <a:schemeClr val="bg1"/>
                </a:solidFill>
                <a:effectLst>
                  <a:outerShdw blurRad="38100" dist="38100" dir="2700000" algn="tl">
                    <a:srgbClr val="000000"/>
                  </a:outerShdw>
                </a:effectLst>
                <a:latin typeface="Comic Sans MS" panose="030F0702030302020204" pitchFamily="66" charset="0"/>
              </a:rPr>
              <a:t>Despise</a:t>
            </a:r>
            <a:r>
              <a:rPr lang="en-US" sz="2800" b="1">
                <a:solidFill>
                  <a:schemeClr val="bg1"/>
                </a:solidFill>
                <a:effectLst>
                  <a:outerShdw blurRad="38100" dist="38100" dir="2700000" algn="tl">
                    <a:srgbClr val="000000"/>
                  </a:outerShdw>
                </a:effectLst>
                <a:latin typeface="Comic Sans MS" panose="030F0702030302020204" pitchFamily="66" charset="0"/>
              </a:rPr>
              <a:t> (v. 10)</a:t>
            </a:r>
          </a:p>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B. </a:t>
            </a:r>
            <a:r>
              <a:rPr lang="en-US" sz="2800" b="1" u="sng">
                <a:solidFill>
                  <a:schemeClr val="bg1"/>
                </a:solidFill>
                <a:effectLst>
                  <a:outerShdw blurRad="38100" dist="38100" dir="2700000" algn="tl">
                    <a:srgbClr val="000000"/>
                  </a:outerShdw>
                </a:effectLst>
                <a:latin typeface="Comic Sans MS" panose="030F0702030302020204" pitchFamily="66" charset="0"/>
              </a:rPr>
              <a:t>Reasons</a:t>
            </a:r>
            <a:r>
              <a:rPr lang="en-US" sz="2800" b="1">
                <a:solidFill>
                  <a:schemeClr val="bg1"/>
                </a:solidFill>
                <a:effectLst>
                  <a:outerShdw blurRad="38100" dist="38100" dir="2700000" algn="tl">
                    <a:srgbClr val="000000"/>
                  </a:outerShdw>
                </a:effectLst>
                <a:latin typeface="Comic Sans MS" panose="030F0702030302020204" pitchFamily="66" charset="0"/>
              </a:rPr>
              <a:t> (vv. 10-14)</a:t>
            </a:r>
          </a:p>
        </p:txBody>
      </p:sp>
      <p:sp>
        <p:nvSpPr>
          <p:cNvPr id="61449" name="Rectangle 9"/>
          <p:cNvSpPr>
            <a:spLocks noChangeArrowheads="1"/>
          </p:cNvSpPr>
          <p:nvPr/>
        </p:nvSpPr>
        <p:spPr bwMode="auto">
          <a:xfrm>
            <a:off x="914400" y="3200400"/>
            <a:ext cx="4572000" cy="604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sz="2800">
                <a:solidFill>
                  <a:schemeClr val="bg1"/>
                </a:solidFill>
                <a:latin typeface="Comic Sans MS" panose="030F0702030302020204" pitchFamily="66" charset="0"/>
              </a:rPr>
              <a:t>	1. Angels (v. 10)</a:t>
            </a:r>
          </a:p>
        </p:txBody>
      </p:sp>
      <p:sp>
        <p:nvSpPr>
          <p:cNvPr id="61450" name="Rectangle 10"/>
          <p:cNvSpPr>
            <a:spLocks noChangeArrowheads="1"/>
          </p:cNvSpPr>
          <p:nvPr/>
        </p:nvSpPr>
        <p:spPr bwMode="auto">
          <a:xfrm>
            <a:off x="609600" y="3962400"/>
            <a:ext cx="7696200" cy="2514600"/>
          </a:xfrm>
          <a:prstGeom prst="rect">
            <a:avLst/>
          </a:prstGeom>
          <a:solidFill>
            <a:schemeClr val="accent1">
              <a:lumMod val="50000"/>
            </a:schemeClr>
          </a:solidFill>
          <a:ln w="9525">
            <a:solidFill>
              <a:schemeClr val="tx1"/>
            </a:solidFill>
            <a:miter lim="800000"/>
            <a:headEnd/>
            <a:tailEnd/>
          </a:ln>
          <a:effectLst/>
        </p:spPr>
        <p:txBody>
          <a:bodyPr wrap="none" anchor="ctr"/>
          <a:lstStyle/>
          <a:p>
            <a:pPr algn="ctr"/>
            <a:r>
              <a:rPr lang="en-US" sz="2800" dirty="0">
                <a:solidFill>
                  <a:srgbClr val="FFFFCC"/>
                </a:solidFill>
                <a:effectLst>
                  <a:outerShdw blurRad="38100" dist="38100" dir="2700000" algn="tl">
                    <a:srgbClr val="000000">
                      <a:alpha val="43137"/>
                    </a:srgbClr>
                  </a:outerShdw>
                </a:effectLst>
              </a:rPr>
              <a:t>No Evidence of “Guardian Angels”</a:t>
            </a:r>
          </a:p>
          <a:p>
            <a:pPr algn="ctr"/>
            <a:r>
              <a:rPr lang="en-US" sz="2800" dirty="0">
                <a:solidFill>
                  <a:srgbClr val="FFFFCC"/>
                </a:solidFill>
                <a:effectLst>
                  <a:outerShdw blurRad="38100" dist="38100" dir="2700000" algn="tl">
                    <a:srgbClr val="000000">
                      <a:alpha val="43137"/>
                    </a:srgbClr>
                  </a:outerShdw>
                </a:effectLst>
              </a:rPr>
              <a:t>May suggest that angels in general guard disciples</a:t>
            </a:r>
          </a:p>
          <a:p>
            <a:pPr algn="ctr"/>
            <a:r>
              <a:rPr lang="en-US" sz="2800" dirty="0">
                <a:solidFill>
                  <a:srgbClr val="FFFFCC"/>
                </a:solidFill>
                <a:effectLst>
                  <a:outerShdw blurRad="38100" dist="38100" dir="2700000" algn="tl">
                    <a:srgbClr val="000000">
                      <a:alpha val="43137"/>
                    </a:srgbClr>
                  </a:outerShdw>
                </a:effectLst>
              </a:rPr>
              <a:t>Heb. 1:14 – shows angels work for us in some way</a:t>
            </a:r>
          </a:p>
          <a:p>
            <a:pPr algn="ctr"/>
            <a:r>
              <a:rPr lang="en-US" sz="2800" dirty="0">
                <a:solidFill>
                  <a:srgbClr val="FFFFCC"/>
                </a:solidFill>
                <a:effectLst>
                  <a:outerShdw blurRad="38100" dist="38100" dir="2700000" algn="tl">
                    <a:srgbClr val="000000">
                      <a:alpha val="43137"/>
                    </a:srgbClr>
                  </a:outerShdw>
                </a:effectLst>
              </a:rPr>
              <a:t>May be that their spirits become angels (Mt 22:30)</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1449"/>
                                        </p:tgtEl>
                                        <p:attrNameLst>
                                          <p:attrName>style.visibility</p:attrName>
                                        </p:attrNameLst>
                                      </p:cBhvr>
                                      <p:to>
                                        <p:strVal val="visible"/>
                                      </p:to>
                                    </p:set>
                                    <p:anim calcmode="lin" valueType="num">
                                      <p:cBhvr additive="base">
                                        <p:cTn id="7" dur="500" fill="hold"/>
                                        <p:tgtEl>
                                          <p:spTgt spid="61449"/>
                                        </p:tgtEl>
                                        <p:attrNameLst>
                                          <p:attrName>ppt_x</p:attrName>
                                        </p:attrNameLst>
                                      </p:cBhvr>
                                      <p:tavLst>
                                        <p:tav tm="0">
                                          <p:val>
                                            <p:strVal val="1+#ppt_w/2"/>
                                          </p:val>
                                        </p:tav>
                                        <p:tav tm="100000">
                                          <p:val>
                                            <p:strVal val="#ppt_x"/>
                                          </p:val>
                                        </p:tav>
                                      </p:tavLst>
                                    </p:anim>
                                    <p:anim calcmode="lin" valueType="num">
                                      <p:cBhvr additive="base">
                                        <p:cTn id="8" dur="500" fill="hold"/>
                                        <p:tgtEl>
                                          <p:spTgt spid="6144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61450">
                                            <p:bg/>
                                          </p:spTgt>
                                        </p:tgtEl>
                                        <p:attrNameLst>
                                          <p:attrName>style.visibility</p:attrName>
                                        </p:attrNameLst>
                                      </p:cBhvr>
                                      <p:to>
                                        <p:strVal val="visible"/>
                                      </p:to>
                                    </p:set>
                                    <p:animEffect transition="in" filter="wipe(up)">
                                      <p:cBhvr>
                                        <p:cTn id="13" dur="1000"/>
                                        <p:tgtEl>
                                          <p:spTgt spid="61450">
                                            <p:bg/>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61450">
                                            <p:txEl>
                                              <p:pRg st="0" end="0"/>
                                            </p:txEl>
                                          </p:spTgt>
                                        </p:tgtEl>
                                        <p:attrNameLst>
                                          <p:attrName>style.visibility</p:attrName>
                                        </p:attrNameLst>
                                      </p:cBhvr>
                                      <p:to>
                                        <p:strVal val="visible"/>
                                      </p:to>
                                    </p:set>
                                    <p:animEffect transition="in" filter="wipe(up)">
                                      <p:cBhvr>
                                        <p:cTn id="16" dur="1000"/>
                                        <p:tgtEl>
                                          <p:spTgt spid="6145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61450">
                                            <p:txEl>
                                              <p:pRg st="1" end="1"/>
                                            </p:txEl>
                                          </p:spTgt>
                                        </p:tgtEl>
                                        <p:attrNameLst>
                                          <p:attrName>style.visibility</p:attrName>
                                        </p:attrNameLst>
                                      </p:cBhvr>
                                      <p:to>
                                        <p:strVal val="visible"/>
                                      </p:to>
                                    </p:set>
                                    <p:animEffect transition="in" filter="wipe(up)">
                                      <p:cBhvr>
                                        <p:cTn id="21" dur="1000"/>
                                        <p:tgtEl>
                                          <p:spTgt spid="61450">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61450">
                                            <p:txEl>
                                              <p:pRg st="2" end="2"/>
                                            </p:txEl>
                                          </p:spTgt>
                                        </p:tgtEl>
                                        <p:attrNameLst>
                                          <p:attrName>style.visibility</p:attrName>
                                        </p:attrNameLst>
                                      </p:cBhvr>
                                      <p:to>
                                        <p:strVal val="visible"/>
                                      </p:to>
                                    </p:set>
                                    <p:animEffect transition="in" filter="wipe(up)">
                                      <p:cBhvr>
                                        <p:cTn id="26" dur="1000"/>
                                        <p:tgtEl>
                                          <p:spTgt spid="61450">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1450">
                                            <p:txEl>
                                              <p:pRg st="3" end="3"/>
                                            </p:txEl>
                                          </p:spTgt>
                                        </p:tgtEl>
                                        <p:attrNameLst>
                                          <p:attrName>style.visibility</p:attrName>
                                        </p:attrNameLst>
                                      </p:cBhvr>
                                      <p:to>
                                        <p:strVal val="visible"/>
                                      </p:to>
                                    </p:set>
                                    <p:animEffect transition="in" filter="wipe(up)">
                                      <p:cBhvr>
                                        <p:cTn id="31" dur="1000"/>
                                        <p:tgtEl>
                                          <p:spTgt spid="614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p:bldP spid="61450" grpId="0" uiExpan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62467"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62468" name="Text Box 4"/>
          <p:cNvSpPr txBox="1">
            <a:spLocks noChangeArrowheads="1"/>
          </p:cNvSpPr>
          <p:nvPr/>
        </p:nvSpPr>
        <p:spPr bwMode="auto">
          <a:xfrm>
            <a:off x="2209800" y="152400"/>
            <a:ext cx="4699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p:txBody>
      </p:sp>
      <p:sp>
        <p:nvSpPr>
          <p:cNvPr id="62469"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470" name="Text Box 6"/>
          <p:cNvSpPr txBox="1">
            <a:spLocks noChangeArrowheads="1"/>
          </p:cNvSpPr>
          <p:nvPr/>
        </p:nvSpPr>
        <p:spPr bwMode="auto">
          <a:xfrm>
            <a:off x="990600" y="2065338"/>
            <a:ext cx="4213225" cy="111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A. </a:t>
            </a:r>
            <a:r>
              <a:rPr lang="en-US" sz="2800" b="1" u="sng">
                <a:solidFill>
                  <a:schemeClr val="bg1"/>
                </a:solidFill>
                <a:effectLst>
                  <a:outerShdw blurRad="38100" dist="38100" dir="2700000" algn="tl">
                    <a:srgbClr val="000000"/>
                  </a:outerShdw>
                </a:effectLst>
                <a:latin typeface="Comic Sans MS" panose="030F0702030302020204" pitchFamily="66" charset="0"/>
              </a:rPr>
              <a:t>Despise</a:t>
            </a:r>
            <a:r>
              <a:rPr lang="en-US" sz="2800" b="1">
                <a:solidFill>
                  <a:schemeClr val="bg1"/>
                </a:solidFill>
                <a:effectLst>
                  <a:outerShdw blurRad="38100" dist="38100" dir="2700000" algn="tl">
                    <a:srgbClr val="000000"/>
                  </a:outerShdw>
                </a:effectLst>
                <a:latin typeface="Comic Sans MS" panose="030F0702030302020204" pitchFamily="66" charset="0"/>
              </a:rPr>
              <a:t> (v. 10)</a:t>
            </a:r>
          </a:p>
          <a:p>
            <a:pPr>
              <a:lnSpc>
                <a:spcPct val="120000"/>
              </a:lnSpc>
            </a:pPr>
            <a:r>
              <a:rPr lang="en-US" sz="2800" b="1">
                <a:solidFill>
                  <a:schemeClr val="bg1"/>
                </a:solidFill>
                <a:effectLst>
                  <a:outerShdw blurRad="38100" dist="38100" dir="2700000" algn="tl">
                    <a:srgbClr val="000000"/>
                  </a:outerShdw>
                </a:effectLst>
                <a:latin typeface="Comic Sans MS" panose="030F0702030302020204" pitchFamily="66" charset="0"/>
              </a:rPr>
              <a:t>B. </a:t>
            </a:r>
            <a:r>
              <a:rPr lang="en-US" sz="2800" b="1" u="sng">
                <a:solidFill>
                  <a:schemeClr val="bg1"/>
                </a:solidFill>
                <a:effectLst>
                  <a:outerShdw blurRad="38100" dist="38100" dir="2700000" algn="tl">
                    <a:srgbClr val="000000"/>
                  </a:outerShdw>
                </a:effectLst>
                <a:latin typeface="Comic Sans MS" panose="030F0702030302020204" pitchFamily="66" charset="0"/>
              </a:rPr>
              <a:t>Reasons</a:t>
            </a:r>
            <a:r>
              <a:rPr lang="en-US" sz="2800" b="1">
                <a:solidFill>
                  <a:schemeClr val="bg1"/>
                </a:solidFill>
                <a:effectLst>
                  <a:outerShdw blurRad="38100" dist="38100" dir="2700000" algn="tl">
                    <a:srgbClr val="000000"/>
                  </a:outerShdw>
                </a:effectLst>
                <a:latin typeface="Comic Sans MS" panose="030F0702030302020204" pitchFamily="66" charset="0"/>
              </a:rPr>
              <a:t> (vv. 10-14)</a:t>
            </a:r>
          </a:p>
        </p:txBody>
      </p:sp>
      <p:sp>
        <p:nvSpPr>
          <p:cNvPr id="62471" name="Rectangle 7"/>
          <p:cNvSpPr>
            <a:spLocks noChangeArrowheads="1"/>
          </p:cNvSpPr>
          <p:nvPr/>
        </p:nvSpPr>
        <p:spPr bwMode="auto">
          <a:xfrm>
            <a:off x="914400" y="3200400"/>
            <a:ext cx="7162800"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sz="2800">
                <a:solidFill>
                  <a:schemeClr val="bg1"/>
                </a:solidFill>
                <a:latin typeface="Comic Sans MS" panose="030F0702030302020204" pitchFamily="66" charset="0"/>
              </a:rPr>
              <a:t>	1. Angels (v. 10)</a:t>
            </a:r>
          </a:p>
          <a:p>
            <a:pPr>
              <a:lnSpc>
                <a:spcPct val="120000"/>
              </a:lnSpc>
            </a:pPr>
            <a:r>
              <a:rPr lang="en-US" sz="2800">
                <a:solidFill>
                  <a:schemeClr val="bg1"/>
                </a:solidFill>
                <a:latin typeface="Comic Sans MS" panose="030F0702030302020204" pitchFamily="66" charset="0"/>
              </a:rPr>
              <a:t>	2. Christ came to save them (v. 11)</a:t>
            </a:r>
          </a:p>
          <a:p>
            <a:pPr>
              <a:lnSpc>
                <a:spcPct val="120000"/>
              </a:lnSpc>
            </a:pPr>
            <a:r>
              <a:rPr lang="en-US" sz="2800">
                <a:solidFill>
                  <a:schemeClr val="bg1"/>
                </a:solidFill>
                <a:latin typeface="Comic Sans MS" panose="030F0702030302020204" pitchFamily="66" charset="0"/>
              </a:rPr>
              <a:t>	3. The value of one soul (vv. 12-14)</a:t>
            </a:r>
          </a:p>
        </p:txBody>
      </p:sp>
      <p:sp>
        <p:nvSpPr>
          <p:cNvPr id="62473" name="AutoShape 9"/>
          <p:cNvSpPr>
            <a:spLocks noChangeArrowheads="1"/>
          </p:cNvSpPr>
          <p:nvPr/>
        </p:nvSpPr>
        <p:spPr bwMode="auto">
          <a:xfrm>
            <a:off x="533400" y="5257800"/>
            <a:ext cx="8077200" cy="914400"/>
          </a:xfrm>
          <a:prstGeom prst="roundRect">
            <a:avLst>
              <a:gd name="adj" fmla="val 34583"/>
            </a:avLst>
          </a:prstGeom>
          <a:solidFill>
            <a:srgbClr val="FFFF00"/>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none" anchor="ctr"/>
          <a:lstStyle/>
          <a:p>
            <a:pPr algn="ctr"/>
            <a:r>
              <a:rPr lang="en-US" b="1" i="1">
                <a:solidFill>
                  <a:schemeClr val="accent2"/>
                </a:solidFill>
                <a:latin typeface="Comic Sans MS" panose="030F0702030302020204" pitchFamily="66" charset="0"/>
              </a:rPr>
              <a:t>Every individual is still the object of the</a:t>
            </a:r>
          </a:p>
          <a:p>
            <a:pPr algn="ctr"/>
            <a:r>
              <a:rPr lang="en-US" b="1" i="1">
                <a:solidFill>
                  <a:schemeClr val="accent2"/>
                </a:solidFill>
                <a:latin typeface="Comic Sans MS" panose="030F0702030302020204" pitchFamily="66" charset="0"/>
              </a:rPr>
              <a:t>Savior’s love!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2471">
                                            <p:txEl>
                                              <p:pRg st="2" end="2"/>
                                            </p:txEl>
                                          </p:spTgt>
                                        </p:tgtEl>
                                        <p:attrNameLst>
                                          <p:attrName>style.visibility</p:attrName>
                                        </p:attrNameLst>
                                      </p:cBhvr>
                                      <p:to>
                                        <p:strVal val="visible"/>
                                      </p:to>
                                    </p:set>
                                    <p:anim calcmode="lin" valueType="num">
                                      <p:cBhvr additive="base">
                                        <p:cTn id="7" dur="500" fill="hold"/>
                                        <p:tgtEl>
                                          <p:spTgt spid="6247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24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62473"/>
                                        </p:tgtEl>
                                        <p:attrNameLst>
                                          <p:attrName>style.visibility</p:attrName>
                                        </p:attrNameLst>
                                      </p:cBhvr>
                                      <p:to>
                                        <p:strVal val="visible"/>
                                      </p:to>
                                    </p:set>
                                    <p:anim calcmode="discrete" valueType="clr">
                                      <p:cBhvr override="childStyle">
                                        <p:cTn id="13" dur="80"/>
                                        <p:tgtEl>
                                          <p:spTgt spid="62473"/>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62473"/>
                                        </p:tgtEl>
                                        <p:attrNameLst>
                                          <p:attrName>fillcolor</p:attrName>
                                        </p:attrNameLst>
                                      </p:cBhvr>
                                      <p:tavLst>
                                        <p:tav tm="0">
                                          <p:val>
                                            <p:clrVal>
                                              <a:schemeClr val="accent2"/>
                                            </p:clrVal>
                                          </p:val>
                                        </p:tav>
                                        <p:tav tm="50000">
                                          <p:val>
                                            <p:clrVal>
                                              <a:schemeClr val="hlink"/>
                                            </p:clrVal>
                                          </p:val>
                                        </p:tav>
                                      </p:tavLst>
                                    </p:anim>
                                    <p:set>
                                      <p:cBhvr>
                                        <p:cTn id="15" dur="80"/>
                                        <p:tgtEl>
                                          <p:spTgt spid="6247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1" grpId="0" uiExpand="1" build="p"/>
      <p:bldP spid="6247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p:cNvSpPr>
            <a:spLocks noChangeArrowheads="1"/>
          </p:cNvSpPr>
          <p:nvPr/>
        </p:nvSpPr>
        <p:spPr bwMode="auto">
          <a:xfrm>
            <a:off x="381000" y="304800"/>
            <a:ext cx="8229600" cy="1371600"/>
          </a:xfrm>
          <a:prstGeom prst="plaque">
            <a:avLst>
              <a:gd name="adj" fmla="val 26667"/>
            </a:avLst>
          </a:prstGeom>
          <a:solidFill>
            <a:srgbClr val="FFFF00"/>
          </a:solidFill>
          <a:ln w="9525">
            <a:solidFill>
              <a:schemeClr val="tx1"/>
            </a:solidFill>
            <a:miter lim="800000"/>
            <a:headEnd/>
            <a:tailEnd/>
          </a:ln>
          <a:effectLst>
            <a:prstShdw prst="shdw13" dist="53882" dir="13500000">
              <a:srgbClr val="808080"/>
            </a:prstShdw>
          </a:effectLst>
        </p:spPr>
        <p:txBody>
          <a:bodyPr wrap="none" anchor="ctr"/>
          <a:lstStyle/>
          <a:p>
            <a:pPr algn="ctr">
              <a:lnSpc>
                <a:spcPct val="110000"/>
              </a:lnSpc>
            </a:pPr>
            <a:r>
              <a:rPr lang="en-US" sz="3200">
                <a:latin typeface="Comic Sans MS" panose="030F0702030302020204" pitchFamily="66" charset="0"/>
              </a:rPr>
              <a:t>Matthew 18:10-20</a:t>
            </a:r>
            <a:endParaRPr lang="en-US" sz="3200" b="1">
              <a:latin typeface="Comic Sans MS" panose="030F0702030302020204" pitchFamily="66" charset="0"/>
            </a:endParaRPr>
          </a:p>
          <a:p>
            <a:pPr algn="ctr">
              <a:lnSpc>
                <a:spcPct val="110000"/>
              </a:lnSpc>
            </a:pPr>
            <a:r>
              <a:rPr lang="en-US" sz="4000" i="1">
                <a:solidFill>
                  <a:schemeClr val="accent2"/>
                </a:solidFill>
                <a:effectLst>
                  <a:outerShdw blurRad="38100" dist="38100" dir="2700000" algn="tl">
                    <a:srgbClr val="000000"/>
                  </a:outerShdw>
                </a:effectLst>
                <a:latin typeface="Comic Sans MS" panose="030F0702030302020204" pitchFamily="66" charset="0"/>
              </a:rPr>
              <a:t>When You’ve Been Wronged</a:t>
            </a:r>
          </a:p>
        </p:txBody>
      </p:sp>
      <p:sp>
        <p:nvSpPr>
          <p:cNvPr id="47107" name="Text Box 3"/>
          <p:cNvSpPr txBox="1">
            <a:spLocks noChangeArrowheads="1"/>
          </p:cNvSpPr>
          <p:nvPr/>
        </p:nvSpPr>
        <p:spPr bwMode="auto">
          <a:xfrm>
            <a:off x="457200" y="2208213"/>
            <a:ext cx="7840663"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90000"/>
              </a:lnSpc>
            </a:pPr>
            <a:r>
              <a:rPr lang="en-US" sz="3200">
                <a:solidFill>
                  <a:schemeClr val="bg1"/>
                </a:solidFill>
                <a:effectLst>
                  <a:outerShdw blurRad="38100" dist="38100" dir="2700000" algn="tl">
                    <a:srgbClr val="000000"/>
                  </a:outerShdw>
                </a:effectLst>
                <a:latin typeface="Comic Sans MS" panose="030F0702030302020204" pitchFamily="66" charset="0"/>
              </a:rPr>
              <a:t>I. The </a:t>
            </a:r>
            <a:r>
              <a:rPr lang="en-US" sz="3200" b="1">
                <a:solidFill>
                  <a:srgbClr val="FFFF00"/>
                </a:solidFill>
                <a:effectLst>
                  <a:outerShdw blurRad="38100" dist="38100" dir="2700000" algn="tl">
                    <a:srgbClr val="000000"/>
                  </a:outerShdw>
                </a:effectLst>
                <a:latin typeface="Comic Sans MS" panose="030F0702030302020204" pitchFamily="66" charset="0"/>
              </a:rPr>
              <a:t>Attitude</a:t>
            </a:r>
            <a:r>
              <a:rPr lang="en-US" sz="3200" b="1">
                <a:solidFill>
                  <a:schemeClr val="bg1"/>
                </a:solidFill>
                <a:effectLst>
                  <a:outerShdw blurRad="38100" dist="38100" dir="2700000" algn="tl">
                    <a:srgbClr val="000000"/>
                  </a:outerShdw>
                </a:effectLst>
                <a:latin typeface="Comic Sans MS" panose="030F0702030302020204" pitchFamily="66" charset="0"/>
              </a:rPr>
              <a:t> </a:t>
            </a: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Wrong</a:t>
            </a:r>
            <a:r>
              <a:rPr lang="en-US" sz="3200">
                <a:solidFill>
                  <a:schemeClr val="bg1"/>
                </a:solidFill>
                <a:effectLst>
                  <a:outerShdw blurRad="38100" dist="38100" dir="2700000" algn="tl">
                    <a:srgbClr val="000000"/>
                  </a:outerShdw>
                </a:effectLst>
                <a:latin typeface="Comic Sans MS" panose="030F0702030302020204" pitchFamily="66" charset="0"/>
              </a:rPr>
              <a:t> (vv.10-14)</a:t>
            </a:r>
          </a:p>
          <a:p>
            <a:pPr>
              <a:lnSpc>
                <a:spcPct val="190000"/>
              </a:lnSpc>
            </a:pPr>
            <a:r>
              <a:rPr lang="en-US" sz="3200">
                <a:solidFill>
                  <a:schemeClr val="bg1"/>
                </a:solidFill>
                <a:effectLst>
                  <a:outerShdw blurRad="38100" dist="38100" dir="2700000" algn="tl">
                    <a:srgbClr val="000000"/>
                  </a:outerShdw>
                </a:effectLst>
                <a:latin typeface="Comic Sans MS" panose="030F0702030302020204" pitchFamily="66" charset="0"/>
              </a:rPr>
              <a:t>II. The </a:t>
            </a:r>
            <a:r>
              <a:rPr lang="en-US" sz="3200" b="1">
                <a:solidFill>
                  <a:srgbClr val="FFFF00"/>
                </a:solidFill>
                <a:effectLst>
                  <a:outerShdw blurRad="38100" dist="38100" dir="2700000" algn="tl">
                    <a:srgbClr val="000000"/>
                  </a:outerShdw>
                </a:effectLst>
                <a:latin typeface="Comic Sans MS" panose="030F0702030302020204" pitchFamily="66" charset="0"/>
              </a:rPr>
              <a:t>Action</a:t>
            </a:r>
            <a:r>
              <a:rPr lang="en-US" sz="3200">
                <a:solidFill>
                  <a:schemeClr val="bg1"/>
                </a:solidFill>
                <a:effectLst>
                  <a:outerShdw blurRad="38100" dist="38100" dir="2700000" algn="tl">
                    <a:srgbClr val="000000"/>
                  </a:outerShdw>
                </a:effectLst>
                <a:latin typeface="Comic Sans MS" panose="030F0702030302020204" pitchFamily="66" charset="0"/>
              </a:rPr>
              <a:t> That’s </a:t>
            </a:r>
            <a:r>
              <a:rPr lang="en-US" sz="3200" u="sng">
                <a:solidFill>
                  <a:schemeClr val="bg1"/>
                </a:solidFill>
                <a:effectLst>
                  <a:outerShdw blurRad="38100" dist="38100" dir="2700000" algn="tl">
                    <a:srgbClr val="000000"/>
                  </a:outerShdw>
                </a:effectLst>
                <a:latin typeface="Comic Sans MS" panose="030F0702030302020204" pitchFamily="66" charset="0"/>
              </a:rPr>
              <a:t>Right</a:t>
            </a:r>
            <a:r>
              <a:rPr lang="en-US" sz="3200">
                <a:solidFill>
                  <a:schemeClr val="bg1"/>
                </a:solidFill>
                <a:effectLst>
                  <a:outerShdw blurRad="38100" dist="38100" dir="2700000" algn="tl">
                    <a:srgbClr val="000000"/>
                  </a:outerShdw>
                </a:effectLst>
                <a:latin typeface="Comic Sans MS" panose="030F0702030302020204" pitchFamily="66" charset="0"/>
              </a:rPr>
              <a:t> (vv. 15-17)</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57347"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57348" name="Text Box 4"/>
          <p:cNvSpPr txBox="1">
            <a:spLocks noChangeArrowheads="1"/>
          </p:cNvSpPr>
          <p:nvPr/>
        </p:nvSpPr>
        <p:spPr bwMode="auto">
          <a:xfrm>
            <a:off x="2274888" y="152400"/>
            <a:ext cx="4573587"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Action</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That’s </a:t>
            </a:r>
            <a:r>
              <a:rPr lang="en-US" sz="3200" u="sng">
                <a:solidFill>
                  <a:schemeClr val="bg1"/>
                </a:solidFill>
                <a:effectLst>
                  <a:outerShdw blurRad="38100" dist="38100" dir="2700000" algn="tl">
                    <a:srgbClr val="000000"/>
                  </a:outerShdw>
                </a:effectLst>
                <a:latin typeface="Comic Sans MS" panose="030F0702030302020204" pitchFamily="66" charset="0"/>
              </a:rPr>
              <a:t>Right</a:t>
            </a:r>
            <a:r>
              <a:rPr lang="en-US" sz="3200">
                <a:solidFill>
                  <a:schemeClr val="bg1"/>
                </a:solidFill>
                <a:effectLst>
                  <a:outerShdw blurRad="38100" dist="38100" dir="2700000" algn="tl">
                    <a:srgbClr val="000000"/>
                  </a:outerShdw>
                </a:effectLst>
                <a:latin typeface="Comic Sans MS" panose="030F0702030302020204" pitchFamily="66" charset="0"/>
              </a:rPr>
              <a:t> (vv. 15-17)</a:t>
            </a:r>
          </a:p>
        </p:txBody>
      </p:sp>
      <p:sp>
        <p:nvSpPr>
          <p:cNvPr id="57349"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7351" name="AutoShape 7"/>
          <p:cNvSpPr>
            <a:spLocks noChangeArrowheads="1"/>
          </p:cNvSpPr>
          <p:nvPr/>
        </p:nvSpPr>
        <p:spPr bwMode="auto">
          <a:xfrm>
            <a:off x="3352800" y="3352800"/>
            <a:ext cx="1905000" cy="1295400"/>
          </a:xfrm>
          <a:prstGeom prst="leftRightArrow">
            <a:avLst>
              <a:gd name="adj1" fmla="val 50000"/>
              <a:gd name="adj2" fmla="val 29412"/>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352" name="Text Box 8"/>
          <p:cNvSpPr txBox="1">
            <a:spLocks noChangeArrowheads="1"/>
          </p:cNvSpPr>
          <p:nvPr/>
        </p:nvSpPr>
        <p:spPr bwMode="auto">
          <a:xfrm>
            <a:off x="762000" y="2819400"/>
            <a:ext cx="1936750" cy="23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Rather</a:t>
            </a:r>
          </a:p>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Than</a:t>
            </a:r>
          </a:p>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Despise</a:t>
            </a:r>
          </a:p>
        </p:txBody>
      </p:sp>
      <p:sp>
        <p:nvSpPr>
          <p:cNvPr id="57353" name="Text Box 9"/>
          <p:cNvSpPr txBox="1">
            <a:spLocks noChangeArrowheads="1"/>
          </p:cNvSpPr>
          <p:nvPr/>
        </p:nvSpPr>
        <p:spPr bwMode="auto">
          <a:xfrm>
            <a:off x="5645150" y="2819400"/>
            <a:ext cx="2927350" cy="239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Approach</a:t>
            </a:r>
          </a:p>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With</a:t>
            </a:r>
          </a:p>
          <a:p>
            <a:pPr algn="ctr">
              <a:lnSpc>
                <a:spcPct val="140000"/>
              </a:lnSpc>
            </a:pPr>
            <a:r>
              <a:rPr lang="en-US" sz="3600" b="1">
                <a:solidFill>
                  <a:schemeClr val="bg1"/>
                </a:solidFill>
                <a:effectLst>
                  <a:outerShdw blurRad="38100" dist="38100" dir="2700000" algn="tl">
                    <a:srgbClr val="000000"/>
                  </a:outerShdw>
                </a:effectLst>
                <a:latin typeface="Arial" panose="020B0604020202020204" pitchFamily="34" charset="0"/>
              </a:rPr>
              <a:t>Compassion</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143000"/>
          </a:xfrm>
          <a:solidFill>
            <a:schemeClr val="tx1"/>
          </a:solidFill>
        </p:spPr>
        <p:txBody>
          <a:bodyPr/>
          <a:lstStyle/>
          <a:p>
            <a:r>
              <a:rPr lang="en-US" sz="6000">
                <a:solidFill>
                  <a:schemeClr val="bg1"/>
                </a:solidFill>
                <a:effectLst>
                  <a:outerShdw blurRad="38100" dist="38100" dir="2700000" algn="tl">
                    <a:srgbClr val="808080"/>
                  </a:outerShdw>
                </a:effectLst>
                <a:latin typeface="Comic Sans MS" panose="030F0702030302020204" pitchFamily="66" charset="0"/>
              </a:rPr>
              <a:t>The Sin</a:t>
            </a:r>
            <a:endParaRPr lang="en-US">
              <a:solidFill>
                <a:schemeClr val="bg1"/>
              </a:solidFill>
              <a:effectLst>
                <a:outerShdw blurRad="38100" dist="38100" dir="2700000" algn="tl">
                  <a:srgbClr val="808080"/>
                </a:outerShdw>
              </a:effectLst>
              <a:latin typeface="Comic Sans MS" panose="030F0702030302020204" pitchFamily="66" charset="0"/>
            </a:endParaRPr>
          </a:p>
        </p:txBody>
      </p:sp>
      <p:sp>
        <p:nvSpPr>
          <p:cNvPr id="44035" name="Rectangle 3"/>
          <p:cNvSpPr>
            <a:spLocks noGrp="1" noChangeArrowheads="1"/>
          </p:cNvSpPr>
          <p:nvPr>
            <p:ph type="body" idx="1"/>
          </p:nvPr>
        </p:nvSpPr>
        <p:spPr>
          <a:xfrm>
            <a:off x="762000" y="2743200"/>
            <a:ext cx="7772400" cy="2362200"/>
          </a:xfrm>
        </p:spPr>
        <p:txBody>
          <a:bodyPr/>
          <a:lstStyle/>
          <a:p>
            <a:pPr>
              <a:lnSpc>
                <a:spcPct val="120000"/>
              </a:lnSpc>
            </a:pPr>
            <a:r>
              <a:rPr lang="en-US" i="1" dirty="0">
                <a:solidFill>
                  <a:schemeClr val="bg1"/>
                </a:solidFill>
                <a:effectLst>
                  <a:outerShdw blurRad="38100" dist="38100" dir="2700000" algn="tl">
                    <a:srgbClr val="000000">
                      <a:alpha val="43137"/>
                    </a:srgbClr>
                  </a:outerShdw>
                </a:effectLst>
                <a:latin typeface="Comic Sans MS" panose="030F0702030302020204" pitchFamily="66" charset="0"/>
              </a:rPr>
              <a:t>“Against you” (v. 15)</a:t>
            </a:r>
          </a:p>
          <a:p>
            <a:pPr>
              <a:lnSpc>
                <a:spcPct val="120000"/>
              </a:lnSpc>
            </a:pPr>
            <a:r>
              <a:rPr lang="en-US" i="1" dirty="0">
                <a:solidFill>
                  <a:schemeClr val="bg1"/>
                </a:solidFill>
                <a:effectLst>
                  <a:outerShdw blurRad="38100" dist="38100" dir="2700000" algn="tl">
                    <a:srgbClr val="000000">
                      <a:alpha val="43137"/>
                    </a:srgbClr>
                  </a:outerShdw>
                </a:effectLst>
                <a:latin typeface="Comic Sans MS" panose="030F0702030302020204" pitchFamily="66" charset="0"/>
              </a:rPr>
              <a:t>Private interview says sin was private</a:t>
            </a:r>
          </a:p>
          <a:p>
            <a:pPr>
              <a:lnSpc>
                <a:spcPct val="120000"/>
              </a:lnSpc>
            </a:pPr>
            <a:r>
              <a:rPr lang="en-US" i="1" dirty="0">
                <a:solidFill>
                  <a:schemeClr val="bg1"/>
                </a:solidFill>
                <a:effectLst>
                  <a:outerShdw blurRad="38100" dist="38100" dir="2700000" algn="tl">
                    <a:srgbClr val="000000">
                      <a:alpha val="43137"/>
                    </a:srgbClr>
                  </a:outerShdw>
                </a:effectLst>
                <a:latin typeface="Comic Sans MS" panose="030F0702030302020204" pitchFamily="66" charset="0"/>
              </a:rPr>
              <a:t>Peter asks about “against me” (v. 21)</a:t>
            </a:r>
            <a:endParaRPr lang="en-US"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44036" name="Text Box 4"/>
          <p:cNvSpPr txBox="1">
            <a:spLocks noChangeArrowheads="1"/>
          </p:cNvSpPr>
          <p:nvPr/>
        </p:nvSpPr>
        <p:spPr bwMode="auto">
          <a:xfrm>
            <a:off x="1766888" y="1600200"/>
            <a:ext cx="5472112" cy="641350"/>
          </a:xfrm>
          <a:prstGeom prst="rect">
            <a:avLst/>
          </a:prstGeom>
          <a:solidFill>
            <a:srgbClr val="99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latin typeface="Comic Sans MS" panose="030F0702030302020204" pitchFamily="66" charset="0"/>
              </a:rPr>
              <a:t>Private Sin – Not Public</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 calcmode="lin" valueType="num">
                                      <p:cBhvr>
                                        <p:cTn id="7" dur="500" fill="hold"/>
                                        <p:tgtEl>
                                          <p:spTgt spid="44036"/>
                                        </p:tgtEl>
                                        <p:attrNameLst>
                                          <p:attrName>ppt_w</p:attrName>
                                        </p:attrNameLst>
                                      </p:cBhvr>
                                      <p:tavLst>
                                        <p:tav tm="0">
                                          <p:val>
                                            <p:fltVal val="0"/>
                                          </p:val>
                                        </p:tav>
                                        <p:tav tm="100000">
                                          <p:val>
                                            <p:strVal val="#ppt_w"/>
                                          </p:val>
                                        </p:tav>
                                      </p:tavLst>
                                    </p:anim>
                                    <p:anim calcmode="lin" valueType="num">
                                      <p:cBhvr>
                                        <p:cTn id="8" dur="500" fill="hold"/>
                                        <p:tgtEl>
                                          <p:spTgt spid="44036"/>
                                        </p:tgtEl>
                                        <p:attrNameLst>
                                          <p:attrName>ppt_h</p:attrName>
                                        </p:attrNameLst>
                                      </p:cBhvr>
                                      <p:tavLst>
                                        <p:tav tm="0">
                                          <p:val>
                                            <p:fltVal val="0"/>
                                          </p:val>
                                        </p:tav>
                                        <p:tav tm="100000">
                                          <p:val>
                                            <p:strVal val="#ppt_h"/>
                                          </p:val>
                                        </p:tav>
                                      </p:tavLst>
                                    </p:anim>
                                    <p:animEffect transition="in" filter="fade">
                                      <p:cBhvr>
                                        <p:cTn id="9" dur="500"/>
                                        <p:tgtEl>
                                          <p:spTgt spid="44036"/>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44035">
                                            <p:txEl>
                                              <p:pRg st="0" end="0"/>
                                            </p:txEl>
                                          </p:spTgt>
                                        </p:tgtEl>
                                        <p:attrNameLst>
                                          <p:attrName>style.visibility</p:attrName>
                                        </p:attrNameLst>
                                      </p:cBhvr>
                                      <p:to>
                                        <p:strVal val="visible"/>
                                      </p:to>
                                    </p:set>
                                    <p:animEffect transition="in" filter="diamond(in)">
                                      <p:cBhvr>
                                        <p:cTn id="14" dur="2000"/>
                                        <p:tgtEl>
                                          <p:spTgt spid="4403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44035">
                                            <p:txEl>
                                              <p:pRg st="1" end="1"/>
                                            </p:txEl>
                                          </p:spTgt>
                                        </p:tgtEl>
                                        <p:attrNameLst>
                                          <p:attrName>style.visibility</p:attrName>
                                        </p:attrNameLst>
                                      </p:cBhvr>
                                      <p:to>
                                        <p:strVal val="visible"/>
                                      </p:to>
                                    </p:set>
                                    <p:animEffect transition="in" filter="diamond(in)">
                                      <p:cBhvr>
                                        <p:cTn id="19" dur="2000"/>
                                        <p:tgtEl>
                                          <p:spTgt spid="4403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44035">
                                            <p:txEl>
                                              <p:pRg st="2" end="2"/>
                                            </p:txEl>
                                          </p:spTgt>
                                        </p:tgtEl>
                                        <p:attrNameLst>
                                          <p:attrName>style.visibility</p:attrName>
                                        </p:attrNameLst>
                                      </p:cBhvr>
                                      <p:to>
                                        <p:strVal val="visible"/>
                                      </p:to>
                                    </p:set>
                                    <p:animEffect transition="in" filter="diamond(in)">
                                      <p:cBhvr>
                                        <p:cTn id="24" dur="2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0"/>
            <a:ext cx="9144000" cy="1143000"/>
          </a:xfrm>
          <a:solidFill>
            <a:schemeClr val="tx1"/>
          </a:solidFill>
        </p:spPr>
        <p:txBody>
          <a:bodyPr/>
          <a:lstStyle/>
          <a:p>
            <a:r>
              <a:rPr lang="en-US" sz="6000">
                <a:solidFill>
                  <a:schemeClr val="bg1"/>
                </a:solidFill>
                <a:effectLst>
                  <a:outerShdw blurRad="38100" dist="38100" dir="2700000" algn="tl">
                    <a:srgbClr val="808080"/>
                  </a:outerShdw>
                </a:effectLst>
                <a:latin typeface="Comic Sans MS" panose="030F0702030302020204" pitchFamily="66" charset="0"/>
              </a:rPr>
              <a:t>The Point:</a:t>
            </a:r>
          </a:p>
        </p:txBody>
      </p:sp>
      <p:graphicFrame>
        <p:nvGraphicFramePr>
          <p:cNvPr id="45059" name="Object 3"/>
          <p:cNvGraphicFramePr>
            <a:graphicFrameLocks noChangeAspect="1"/>
          </p:cNvGraphicFramePr>
          <p:nvPr/>
        </p:nvGraphicFramePr>
        <p:xfrm>
          <a:off x="0" y="2078038"/>
          <a:ext cx="7086600" cy="4779962"/>
        </p:xfrm>
        <a:graphic>
          <a:graphicData uri="http://schemas.openxmlformats.org/presentationml/2006/ole">
            <mc:AlternateContent xmlns:mc="http://schemas.openxmlformats.org/markup-compatibility/2006">
              <mc:Choice xmlns:v="urn:schemas-microsoft-com:vml" Requires="v">
                <p:oleObj spid="_x0000_s45086" name="Drawing" r:id="rId4" imgW="4067280" imgH="2743200" progId="WPDraw30.Drawing">
                  <p:embed/>
                </p:oleObj>
              </mc:Choice>
              <mc:Fallback>
                <p:oleObj name="Drawing" r:id="rId4" imgW="4067280" imgH="2743200" progId="WPDraw30.Drawing">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078038"/>
                        <a:ext cx="7086600" cy="477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60" name="Text Box 4"/>
          <p:cNvSpPr txBox="1">
            <a:spLocks noChangeArrowheads="1"/>
          </p:cNvSpPr>
          <p:nvPr/>
        </p:nvSpPr>
        <p:spPr bwMode="auto">
          <a:xfrm>
            <a:off x="457200" y="3124200"/>
            <a:ext cx="4191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b="1">
                <a:solidFill>
                  <a:srgbClr val="FFFFCC"/>
                </a:solidFill>
              </a:rPr>
              <a:t>Times that sin is personal (private)</a:t>
            </a:r>
          </a:p>
          <a:p>
            <a:pPr algn="ctr"/>
            <a:r>
              <a:rPr lang="en-US" b="1">
                <a:solidFill>
                  <a:srgbClr val="FFFFCC"/>
                </a:solidFill>
              </a:rPr>
              <a:t>something that is between the</a:t>
            </a:r>
          </a:p>
          <a:p>
            <a:pPr algn="ctr"/>
            <a:r>
              <a:rPr lang="en-US" b="1">
                <a:solidFill>
                  <a:srgbClr val="FFFFCC"/>
                </a:solidFill>
              </a:rPr>
              <a:t>two parties and God</a:t>
            </a:r>
            <a:endParaRPr lang="en-US">
              <a:solidFill>
                <a:srgbClr val="FFFFCC"/>
              </a:solidFill>
            </a:endParaRPr>
          </a:p>
        </p:txBody>
      </p:sp>
      <p:sp>
        <p:nvSpPr>
          <p:cNvPr id="45061" name="Text Box 5"/>
          <p:cNvSpPr txBox="1">
            <a:spLocks noChangeArrowheads="1"/>
          </p:cNvSpPr>
          <p:nvPr/>
        </p:nvSpPr>
        <p:spPr bwMode="auto">
          <a:xfrm>
            <a:off x="5029200" y="1600200"/>
            <a:ext cx="3676650" cy="344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2800" b="1" dirty="0">
                <a:solidFill>
                  <a:srgbClr val="FFFF00"/>
                </a:solidFill>
              </a:rPr>
              <a:t>Lessons:</a:t>
            </a:r>
            <a:endParaRPr lang="en-US" sz="2800" b="1" dirty="0"/>
          </a:p>
          <a:p>
            <a:pPr algn="ctr"/>
            <a:r>
              <a:rPr lang="en-US" b="1" dirty="0">
                <a:solidFill>
                  <a:srgbClr val="FFFF00"/>
                </a:solidFill>
              </a:rPr>
              <a:t>1.</a:t>
            </a:r>
            <a:r>
              <a:rPr lang="en-US" dirty="0"/>
              <a:t> </a:t>
            </a:r>
            <a:r>
              <a:rPr lang="en-US" dirty="0">
                <a:solidFill>
                  <a:schemeClr val="bg1"/>
                </a:solidFill>
              </a:rPr>
              <a:t>The more private matters</a:t>
            </a:r>
          </a:p>
          <a:p>
            <a:pPr algn="ctr"/>
            <a:r>
              <a:rPr lang="en-US" dirty="0">
                <a:solidFill>
                  <a:schemeClr val="bg1"/>
                </a:solidFill>
              </a:rPr>
              <a:t>    are kept private matters</a:t>
            </a:r>
          </a:p>
          <a:p>
            <a:pPr algn="ctr"/>
            <a:r>
              <a:rPr lang="en-US" dirty="0">
                <a:solidFill>
                  <a:schemeClr val="bg1"/>
                </a:solidFill>
              </a:rPr>
              <a:t>    the less public trouble we </a:t>
            </a:r>
          </a:p>
          <a:p>
            <a:pPr algn="ctr"/>
            <a:r>
              <a:rPr lang="en-US" dirty="0">
                <a:solidFill>
                  <a:schemeClr val="bg1"/>
                </a:solidFill>
              </a:rPr>
              <a:t>    will have</a:t>
            </a:r>
          </a:p>
          <a:p>
            <a:pPr algn="ctr"/>
            <a:endParaRPr lang="en-US" dirty="0">
              <a:solidFill>
                <a:schemeClr val="bg1"/>
              </a:solidFill>
            </a:endParaRPr>
          </a:p>
          <a:p>
            <a:pPr algn="ctr"/>
            <a:r>
              <a:rPr lang="en-US" b="1" dirty="0">
                <a:solidFill>
                  <a:srgbClr val="FFFF00"/>
                </a:solidFill>
              </a:rPr>
              <a:t>2.</a:t>
            </a:r>
            <a:r>
              <a:rPr lang="en-US" dirty="0"/>
              <a:t> </a:t>
            </a:r>
            <a:r>
              <a:rPr lang="en-US" dirty="0">
                <a:solidFill>
                  <a:schemeClr val="bg1"/>
                </a:solidFill>
              </a:rPr>
              <a:t>Public matters are not to</a:t>
            </a:r>
          </a:p>
          <a:p>
            <a:pPr algn="ctr"/>
            <a:r>
              <a:rPr lang="en-US" dirty="0">
                <a:solidFill>
                  <a:schemeClr val="bg1"/>
                </a:solidFill>
              </a:rPr>
              <a:t>be treated as private</a:t>
            </a:r>
          </a:p>
          <a:p>
            <a:pPr algn="ctr"/>
            <a:r>
              <a:rPr lang="en-US" dirty="0">
                <a:solidFill>
                  <a:schemeClr val="bg1"/>
                </a:solidFill>
              </a:rPr>
              <a:t>matters.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box(in)">
                                      <p:cBhvr>
                                        <p:cTn id="7" dur="500"/>
                                        <p:tgtEl>
                                          <p:spTgt spid="450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45059"/>
                                        </p:tgtEl>
                                        <p:attrNameLst>
                                          <p:attrName>style.visibility</p:attrName>
                                        </p:attrNameLst>
                                      </p:cBhvr>
                                      <p:to>
                                        <p:strVal val="visible"/>
                                      </p:to>
                                    </p:set>
                                    <p:animEffect transition="in" filter="box(out)">
                                      <p:cBhvr>
                                        <p:cTn id="12" dur="500"/>
                                        <p:tgtEl>
                                          <p:spTgt spid="4505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5061">
                                            <p:txEl>
                                              <p:pRg st="0" end="0"/>
                                            </p:txEl>
                                          </p:spTgt>
                                        </p:tgtEl>
                                        <p:attrNameLst>
                                          <p:attrName>style.visibility</p:attrName>
                                        </p:attrNameLst>
                                      </p:cBhvr>
                                      <p:to>
                                        <p:strVal val="visible"/>
                                      </p:to>
                                    </p:set>
                                    <p:animEffect transition="in" filter="box(out)">
                                      <p:cBhvr>
                                        <p:cTn id="17" dur="500"/>
                                        <p:tgtEl>
                                          <p:spTgt spid="45061">
                                            <p:txEl>
                                              <p:pRg st="0" end="0"/>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par>
                                <p:cTn id="18" presetID="4" presetClass="entr" presetSubtype="32" fill="hold" grpId="0" nodeType="withEffect">
                                  <p:stCondLst>
                                    <p:cond delay="0"/>
                                  </p:stCondLst>
                                  <p:childTnLst>
                                    <p:set>
                                      <p:cBhvr>
                                        <p:cTn id="19" dur="1" fill="hold">
                                          <p:stCondLst>
                                            <p:cond delay="0"/>
                                          </p:stCondLst>
                                        </p:cTn>
                                        <p:tgtEl>
                                          <p:spTgt spid="45061">
                                            <p:txEl>
                                              <p:pRg st="1" end="1"/>
                                            </p:txEl>
                                          </p:spTgt>
                                        </p:tgtEl>
                                        <p:attrNameLst>
                                          <p:attrName>style.visibility</p:attrName>
                                        </p:attrNameLst>
                                      </p:cBhvr>
                                      <p:to>
                                        <p:strVal val="visible"/>
                                      </p:to>
                                    </p:set>
                                    <p:animEffect transition="in" filter="box(out)">
                                      <p:cBhvr>
                                        <p:cTn id="20" dur="500"/>
                                        <p:tgtEl>
                                          <p:spTgt spid="45061">
                                            <p:txEl>
                                              <p:pRg st="1" end="1"/>
                                            </p:txEl>
                                          </p:spTgt>
                                        </p:tgtEl>
                                      </p:cBhvr>
                                    </p:animEffect>
                                  </p:childTnLst>
                                  <p:subTnLst>
                                    <p:audio>
                                      <p:cMediaNode>
                                        <p:cTn display="0" masterRel="sameClick">
                                          <p:stCondLst>
                                            <p:cond evt="begin" delay="0">
                                              <p:tn val="18"/>
                                            </p:cond>
                                          </p:stCondLst>
                                          <p:endCondLst>
                                            <p:cond evt="onStopAudio" delay="0">
                                              <p:tgtEl>
                                                <p:sldTgt/>
                                              </p:tgtEl>
                                            </p:cond>
                                          </p:endCondLst>
                                        </p:cTn>
                                        <p:tgtEl>
                                          <p:sndTgt r:embed="rId3" name="CAMERA.WAV"/>
                                        </p:tgtEl>
                                      </p:cMediaNode>
                                    </p:audio>
                                  </p:subTnLst>
                                </p:cTn>
                              </p:par>
                              <p:par>
                                <p:cTn id="21" presetID="4" presetClass="entr" presetSubtype="32" fill="hold" grpId="0" nodeType="withEffect">
                                  <p:stCondLst>
                                    <p:cond delay="0"/>
                                  </p:stCondLst>
                                  <p:childTnLst>
                                    <p:set>
                                      <p:cBhvr>
                                        <p:cTn id="22" dur="1" fill="hold">
                                          <p:stCondLst>
                                            <p:cond delay="0"/>
                                          </p:stCondLst>
                                        </p:cTn>
                                        <p:tgtEl>
                                          <p:spTgt spid="45061">
                                            <p:txEl>
                                              <p:pRg st="2" end="2"/>
                                            </p:txEl>
                                          </p:spTgt>
                                        </p:tgtEl>
                                        <p:attrNameLst>
                                          <p:attrName>style.visibility</p:attrName>
                                        </p:attrNameLst>
                                      </p:cBhvr>
                                      <p:to>
                                        <p:strVal val="visible"/>
                                      </p:to>
                                    </p:set>
                                    <p:animEffect transition="in" filter="box(out)">
                                      <p:cBhvr>
                                        <p:cTn id="23" dur="500"/>
                                        <p:tgtEl>
                                          <p:spTgt spid="45061">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par>
                                <p:cTn id="24" presetID="4" presetClass="entr" presetSubtype="32" fill="hold" grpId="0" nodeType="withEffect">
                                  <p:stCondLst>
                                    <p:cond delay="0"/>
                                  </p:stCondLst>
                                  <p:childTnLst>
                                    <p:set>
                                      <p:cBhvr>
                                        <p:cTn id="25" dur="1" fill="hold">
                                          <p:stCondLst>
                                            <p:cond delay="0"/>
                                          </p:stCondLst>
                                        </p:cTn>
                                        <p:tgtEl>
                                          <p:spTgt spid="45061">
                                            <p:txEl>
                                              <p:pRg st="3" end="3"/>
                                            </p:txEl>
                                          </p:spTgt>
                                        </p:tgtEl>
                                        <p:attrNameLst>
                                          <p:attrName>style.visibility</p:attrName>
                                        </p:attrNameLst>
                                      </p:cBhvr>
                                      <p:to>
                                        <p:strVal val="visible"/>
                                      </p:to>
                                    </p:set>
                                    <p:animEffect transition="in" filter="box(out)">
                                      <p:cBhvr>
                                        <p:cTn id="26" dur="500"/>
                                        <p:tgtEl>
                                          <p:spTgt spid="45061">
                                            <p:txEl>
                                              <p:pRg st="3" end="3"/>
                                            </p:txEl>
                                          </p:spTgt>
                                        </p:tgtEl>
                                      </p:cBhvr>
                                    </p:animEffect>
                                  </p:childTnLst>
                                  <p:subTnLst>
                                    <p:audio>
                                      <p:cMediaNode>
                                        <p:cTn display="0" masterRel="sameClick">
                                          <p:stCondLst>
                                            <p:cond evt="begin" delay="0">
                                              <p:tn val="24"/>
                                            </p:cond>
                                          </p:stCondLst>
                                          <p:endCondLst>
                                            <p:cond evt="onStopAudio" delay="0">
                                              <p:tgtEl>
                                                <p:sldTgt/>
                                              </p:tgtEl>
                                            </p:cond>
                                          </p:endCondLst>
                                        </p:cTn>
                                        <p:tgtEl>
                                          <p:sndTgt r:embed="rId3" name="CAMERA.WAV"/>
                                        </p:tgtEl>
                                      </p:cMediaNode>
                                    </p:audio>
                                  </p:subTnLst>
                                </p:cTn>
                              </p:par>
                              <p:par>
                                <p:cTn id="27" presetID="4" presetClass="entr" presetSubtype="32" fill="hold" grpId="0" nodeType="withEffect">
                                  <p:stCondLst>
                                    <p:cond delay="0"/>
                                  </p:stCondLst>
                                  <p:childTnLst>
                                    <p:set>
                                      <p:cBhvr>
                                        <p:cTn id="28" dur="1" fill="hold">
                                          <p:stCondLst>
                                            <p:cond delay="0"/>
                                          </p:stCondLst>
                                        </p:cTn>
                                        <p:tgtEl>
                                          <p:spTgt spid="45061">
                                            <p:txEl>
                                              <p:pRg st="4" end="4"/>
                                            </p:txEl>
                                          </p:spTgt>
                                        </p:tgtEl>
                                        <p:attrNameLst>
                                          <p:attrName>style.visibility</p:attrName>
                                        </p:attrNameLst>
                                      </p:cBhvr>
                                      <p:to>
                                        <p:strVal val="visible"/>
                                      </p:to>
                                    </p:set>
                                    <p:animEffect transition="in" filter="box(out)">
                                      <p:cBhvr>
                                        <p:cTn id="29" dur="500"/>
                                        <p:tgtEl>
                                          <p:spTgt spid="45061">
                                            <p:txEl>
                                              <p:pRg st="4" end="4"/>
                                            </p:txEl>
                                          </p:spTgt>
                                        </p:tgtEl>
                                      </p:cBhvr>
                                    </p:animEffect>
                                  </p:childTnLst>
                                  <p:subTnLst>
                                    <p:audio>
                                      <p:cMediaNode>
                                        <p:cTn display="0" masterRel="sameClick">
                                          <p:stCondLst>
                                            <p:cond evt="begin" delay="0">
                                              <p:tn val="27"/>
                                            </p:cond>
                                          </p:stCondLst>
                                          <p:endCondLst>
                                            <p:cond evt="onStopAudio" delay="0">
                                              <p:tgtEl>
                                                <p:sldTgt/>
                                              </p:tgtEl>
                                            </p:cond>
                                          </p:endCondLst>
                                        </p:cTn>
                                        <p:tgtEl>
                                          <p:sndTgt r:embed="rId3" name="CAMERA.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32" fill="hold" grpId="0" nodeType="clickEffect">
                                  <p:stCondLst>
                                    <p:cond delay="0"/>
                                  </p:stCondLst>
                                  <p:childTnLst>
                                    <p:set>
                                      <p:cBhvr>
                                        <p:cTn id="33" dur="1" fill="hold">
                                          <p:stCondLst>
                                            <p:cond delay="0"/>
                                          </p:stCondLst>
                                        </p:cTn>
                                        <p:tgtEl>
                                          <p:spTgt spid="45061">
                                            <p:txEl>
                                              <p:pRg st="6" end="6"/>
                                            </p:txEl>
                                          </p:spTgt>
                                        </p:tgtEl>
                                        <p:attrNameLst>
                                          <p:attrName>style.visibility</p:attrName>
                                        </p:attrNameLst>
                                      </p:cBhvr>
                                      <p:to>
                                        <p:strVal val="visible"/>
                                      </p:to>
                                    </p:set>
                                    <p:animEffect transition="in" filter="box(out)">
                                      <p:cBhvr>
                                        <p:cTn id="34" dur="500"/>
                                        <p:tgtEl>
                                          <p:spTgt spid="45061">
                                            <p:txEl>
                                              <p:pRg st="6" end="6"/>
                                            </p:txEl>
                                          </p:spTgt>
                                        </p:tgtEl>
                                      </p:cBhvr>
                                    </p:animEffect>
                                  </p:childTnLst>
                                  <p:subTnLst>
                                    <p:audio>
                                      <p:cMediaNode>
                                        <p:cTn display="0" masterRel="sameClick">
                                          <p:stCondLst>
                                            <p:cond evt="begin" delay="0">
                                              <p:tn val="32"/>
                                            </p:cond>
                                          </p:stCondLst>
                                          <p:endCondLst>
                                            <p:cond evt="onStopAudio" delay="0">
                                              <p:tgtEl>
                                                <p:sldTgt/>
                                              </p:tgtEl>
                                            </p:cond>
                                          </p:endCondLst>
                                        </p:cTn>
                                        <p:tgtEl>
                                          <p:sndTgt r:embed="rId3" name="CAMERA.WAV"/>
                                        </p:tgtEl>
                                      </p:cMediaNode>
                                    </p:audio>
                                  </p:subTnLst>
                                </p:cTn>
                              </p:par>
                              <p:par>
                                <p:cTn id="35" presetID="4" presetClass="entr" presetSubtype="32" fill="hold" grpId="0" nodeType="withEffect">
                                  <p:stCondLst>
                                    <p:cond delay="0"/>
                                  </p:stCondLst>
                                  <p:childTnLst>
                                    <p:set>
                                      <p:cBhvr>
                                        <p:cTn id="36" dur="1" fill="hold">
                                          <p:stCondLst>
                                            <p:cond delay="0"/>
                                          </p:stCondLst>
                                        </p:cTn>
                                        <p:tgtEl>
                                          <p:spTgt spid="45061">
                                            <p:txEl>
                                              <p:pRg st="7" end="7"/>
                                            </p:txEl>
                                          </p:spTgt>
                                        </p:tgtEl>
                                        <p:attrNameLst>
                                          <p:attrName>style.visibility</p:attrName>
                                        </p:attrNameLst>
                                      </p:cBhvr>
                                      <p:to>
                                        <p:strVal val="visible"/>
                                      </p:to>
                                    </p:set>
                                    <p:animEffect transition="in" filter="box(out)">
                                      <p:cBhvr>
                                        <p:cTn id="37" dur="500"/>
                                        <p:tgtEl>
                                          <p:spTgt spid="45061">
                                            <p:txEl>
                                              <p:pRg st="7" end="7"/>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3" name="CAMERA.WAV"/>
                                        </p:tgtEl>
                                      </p:cMediaNode>
                                    </p:audio>
                                  </p:subTnLst>
                                </p:cTn>
                              </p:par>
                              <p:par>
                                <p:cTn id="38" presetID="4" presetClass="entr" presetSubtype="32" fill="hold" grpId="0" nodeType="withEffect">
                                  <p:stCondLst>
                                    <p:cond delay="0"/>
                                  </p:stCondLst>
                                  <p:childTnLst>
                                    <p:set>
                                      <p:cBhvr>
                                        <p:cTn id="39" dur="1" fill="hold">
                                          <p:stCondLst>
                                            <p:cond delay="0"/>
                                          </p:stCondLst>
                                        </p:cTn>
                                        <p:tgtEl>
                                          <p:spTgt spid="45061">
                                            <p:txEl>
                                              <p:pRg st="8" end="8"/>
                                            </p:txEl>
                                          </p:spTgt>
                                        </p:tgtEl>
                                        <p:attrNameLst>
                                          <p:attrName>style.visibility</p:attrName>
                                        </p:attrNameLst>
                                      </p:cBhvr>
                                      <p:to>
                                        <p:strVal val="visible"/>
                                      </p:to>
                                    </p:set>
                                    <p:animEffect transition="in" filter="box(out)">
                                      <p:cBhvr>
                                        <p:cTn id="40" dur="500"/>
                                        <p:tgtEl>
                                          <p:spTgt spid="45061">
                                            <p:txEl>
                                              <p:pRg st="8" end="8"/>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P spid="45061"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5833" r="1666"/>
          <a:stretch/>
        </p:blipFill>
        <p:spPr>
          <a:xfrm rot="21206803">
            <a:off x="453303" y="158213"/>
            <a:ext cx="3106415" cy="1893152"/>
          </a:xfrm>
          <a:prstGeom prst="rect">
            <a:avLst/>
          </a:prstGeom>
          <a:ln>
            <a:noFill/>
          </a:ln>
          <a:effectLst>
            <a:softEdge rad="112500"/>
          </a:effectLst>
        </p:spPr>
      </p:pic>
      <p:sp>
        <p:nvSpPr>
          <p:cNvPr id="15363" name="TextBox 3"/>
          <p:cNvSpPr txBox="1">
            <a:spLocks noChangeArrowheads="1"/>
          </p:cNvSpPr>
          <p:nvPr/>
        </p:nvSpPr>
        <p:spPr bwMode="auto">
          <a:xfrm>
            <a:off x="3657600" y="533400"/>
            <a:ext cx="5029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4400" b="0" i="0" u="none" strike="noStrike" kern="0" cap="none" spc="0" normalizeH="0" baseline="0" noProof="0">
                <a:ln>
                  <a:noFill/>
                </a:ln>
                <a:solidFill>
                  <a:srgbClr val="002060"/>
                </a:solidFill>
                <a:effectLst/>
                <a:uLnTx/>
                <a:uFillTx/>
                <a:latin typeface="Arial Rounded MT Bold" panose="020F0704030504030204" pitchFamily="34" charset="0"/>
                <a:ea typeface="+mn-ea"/>
                <a:cs typeface="Arial" panose="020B0604020202020204" pitchFamily="34" charset="0"/>
              </a:rPr>
              <a:t>Topics </a:t>
            </a:r>
          </a:p>
        </p:txBody>
      </p:sp>
      <p:sp>
        <p:nvSpPr>
          <p:cNvPr id="5" name="TextBox 4"/>
          <p:cNvSpPr txBox="1">
            <a:spLocks noChangeArrowheads="1"/>
          </p:cNvSpPr>
          <p:nvPr/>
        </p:nvSpPr>
        <p:spPr bwMode="auto">
          <a:xfrm>
            <a:off x="457200" y="2667000"/>
            <a:ext cx="8229600" cy="2462213"/>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1" i="1" u="sng" strike="noStrike" kern="0" cap="none" spc="0" normalizeH="0" baseline="0" noProof="0" dirty="0">
                <a:ln>
                  <a:noFill/>
                </a:ln>
                <a:solidFill>
                  <a:srgbClr val="002060"/>
                </a:solidFill>
                <a:effectLst/>
                <a:uLnTx/>
                <a:uFillTx/>
                <a:latin typeface="Times New Roman" panose="02020603050405020304" pitchFamily="18" charset="0"/>
                <a:ea typeface="+mn-ea"/>
                <a:cs typeface="Arial" panose="020B0604020202020204" pitchFamily="34" charset="0"/>
              </a:rPr>
              <a:t>Day Classes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200" b="1" i="1" u="sng" strike="noStrike" kern="0" cap="none" spc="0" normalizeH="0" baseline="0" noProof="0" dirty="0">
                <a:ln>
                  <a:noFill/>
                </a:ln>
                <a:solidFill>
                  <a:srgbClr val="002060"/>
                </a:solidFill>
                <a:effectLst/>
                <a:uLnTx/>
                <a:uFillTx/>
                <a:latin typeface="Times New Roman" panose="02020603050405020304" pitchFamily="18" charset="0"/>
                <a:ea typeface="+mn-ea"/>
                <a:cs typeface="Arial" panose="020B0604020202020204" pitchFamily="34" charset="0"/>
              </a:rPr>
              <a:t>Relationships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1000" b="1" i="1" u="sng" strike="noStrike" kern="0" cap="none" spc="0" normalizeH="0" baseline="0" noProof="0" dirty="0">
              <a:ln>
                <a:noFill/>
              </a:ln>
              <a:solidFill>
                <a:srgbClr val="002060"/>
              </a:solidFill>
              <a:effectLst/>
              <a:uLnTx/>
              <a:uFillTx/>
              <a:latin typeface="Times New Roman" panose="02020603050405020304" pitchFamily="18" charset="0"/>
              <a:ea typeface="+mn-ea"/>
              <a:cs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en-US" sz="2400" b="1" i="0" u="sng"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Monday:</a:t>
            </a:r>
            <a:r>
              <a:rPr kumimoji="0" lang="en-US" altLang="en-US" sz="2400" b="1" i="0"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a:t>
            </a:r>
            <a:r>
              <a:rPr kumimoji="0" lang="en-US" altLang="en-US" sz="2400" b="0" i="1"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Who is the Greatest? (Matt. 18:1-9)</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endParaRPr kumimoji="0" lang="en-US" altLang="en-US" sz="800" b="1" i="0" u="sng"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en-US" sz="2400" b="1" i="0" u="sng"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Wednesday:</a:t>
            </a:r>
            <a:r>
              <a:rPr kumimoji="0" lang="en-US" altLang="en-US" sz="2400" b="1" i="0"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a:t>
            </a:r>
            <a:r>
              <a:rPr kumimoji="0" lang="en-US" altLang="en-US" sz="2400" b="0" i="1"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When You’ve Been Wronged (Matt. 18:10-20)</a:t>
            </a: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endParaRPr kumimoji="0" lang="en-US" altLang="en-US" sz="800" b="1" i="0" u="sng"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defRPr/>
            </a:pPr>
            <a:r>
              <a:rPr kumimoji="0" lang="en-US" altLang="en-US" sz="2400" b="1" i="0" u="sng"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Friday:</a:t>
            </a:r>
            <a:r>
              <a:rPr kumimoji="0" lang="en-US" altLang="en-US" sz="2400" b="1" i="0"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a:t>
            </a:r>
            <a:r>
              <a:rPr kumimoji="0" lang="en-US" altLang="en-US" sz="2400" b="0" i="1" u="none" strike="noStrike" kern="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rPr>
              <a:t> Forgiveness (Matt. 18:21-35)</a:t>
            </a:r>
          </a:p>
        </p:txBody>
      </p:sp>
    </p:spTree>
    <p:extLst>
      <p:ext uri="{BB962C8B-B14F-4D97-AF65-F5344CB8AC3E}">
        <p14:creationId xmlns:p14="http://schemas.microsoft.com/office/powerpoint/2010/main" val="27071204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143000"/>
          </a:xfrm>
          <a:solidFill>
            <a:schemeClr val="tx1"/>
          </a:solidFill>
        </p:spPr>
        <p:txBody>
          <a:bodyPr/>
          <a:lstStyle/>
          <a:p>
            <a:r>
              <a:rPr lang="en-US" sz="6000">
                <a:solidFill>
                  <a:schemeClr val="bg1"/>
                </a:solidFill>
                <a:effectLst>
                  <a:outerShdw blurRad="38100" dist="38100" dir="2700000" algn="tl">
                    <a:srgbClr val="808080"/>
                  </a:outerShdw>
                </a:effectLst>
                <a:latin typeface="Comic Sans MS" panose="030F0702030302020204" pitchFamily="66" charset="0"/>
              </a:rPr>
              <a:t>The Rebuke</a:t>
            </a:r>
          </a:p>
        </p:txBody>
      </p:sp>
      <p:sp>
        <p:nvSpPr>
          <p:cNvPr id="46083" name="Rectangle 3"/>
          <p:cNvSpPr>
            <a:spLocks noGrp="1" noChangeArrowheads="1"/>
          </p:cNvSpPr>
          <p:nvPr>
            <p:ph type="body" idx="1"/>
          </p:nvPr>
        </p:nvSpPr>
        <p:spPr>
          <a:xfrm>
            <a:off x="762000" y="1371600"/>
            <a:ext cx="8382000" cy="1981200"/>
          </a:xfrm>
        </p:spPr>
        <p:txBody>
          <a:bodyPr/>
          <a:lstStyle/>
          <a:p>
            <a:r>
              <a:rPr lang="en-US" sz="3600" u="sng" dirty="0">
                <a:solidFill>
                  <a:srgbClr val="FFFF00"/>
                </a:solidFill>
                <a:latin typeface="Comic Sans MS" panose="030F0702030302020204" pitchFamily="66" charset="0"/>
              </a:rPr>
              <a:t>Primary Approach</a:t>
            </a:r>
            <a:r>
              <a:rPr lang="en-US" sz="3600" dirty="0">
                <a:solidFill>
                  <a:srgbClr val="FFFF00"/>
                </a:solidFill>
                <a:latin typeface="Comic Sans MS" panose="030F0702030302020204" pitchFamily="66" charset="0"/>
              </a:rPr>
              <a:t> - (1st Step)</a:t>
            </a:r>
          </a:p>
          <a:p>
            <a:pPr lvl="1"/>
            <a:r>
              <a:rPr lang="en-US" sz="2400" b="1" i="1" dirty="0">
                <a:solidFill>
                  <a:srgbClr val="FFFFCC"/>
                </a:solidFill>
                <a:latin typeface="Comic Sans MS" panose="030F0702030302020204" pitchFamily="66" charset="0"/>
              </a:rPr>
              <a:t>Offended goes to offender</a:t>
            </a:r>
            <a:endParaRPr lang="en-US" sz="3200"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Tell him his sin (definite; not hurt feelings)</a:t>
            </a:r>
            <a:endParaRPr lang="en-US" sz="3200" b="1" i="1"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Purpose (gain him)</a:t>
            </a:r>
          </a:p>
          <a:p>
            <a:pPr lvl="1"/>
            <a:r>
              <a:rPr lang="en-US" sz="2400" b="1" i="1" dirty="0">
                <a:solidFill>
                  <a:srgbClr val="FFFFCC"/>
                </a:solidFill>
                <a:latin typeface="Comic Sans MS" panose="030F0702030302020204" pitchFamily="66" charset="0"/>
              </a:rPr>
              <a:t>Attempt to keep private matter private</a:t>
            </a:r>
          </a:p>
          <a:p>
            <a:pPr>
              <a:buFontTx/>
              <a:buNone/>
            </a:pPr>
            <a:endParaRPr lang="en-US" sz="3600" dirty="0">
              <a:latin typeface="Comic Sans MS" panose="030F0702030302020204" pitchFamily="66"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 calcmode="lin" valueType="num">
                                      <p:cBhvr>
                                        <p:cTn id="7" dur="500" fill="hold"/>
                                        <p:tgtEl>
                                          <p:spTgt spid="4608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6083">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anim calcmode="lin" valueType="num">
                                      <p:cBhvr>
                                        <p:cTn id="11" dur="500" fill="hold"/>
                                        <p:tgtEl>
                                          <p:spTgt spid="4608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46083">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anim calcmode="lin" valueType="num">
                                      <p:cBhvr>
                                        <p:cTn id="15" dur="500" fill="hold"/>
                                        <p:tgtEl>
                                          <p:spTgt spid="4608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6083">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anim calcmode="lin" valueType="num">
                                      <p:cBhvr>
                                        <p:cTn id="19" dur="5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46083">
                                            <p:txEl>
                                              <p:pRg st="3" end="3"/>
                                            </p:txEl>
                                          </p:spTgt>
                                        </p:tgtEl>
                                        <p:attrNameLst>
                                          <p:attrName>ppt_h</p:attrName>
                                        </p:attrNameLst>
                                      </p:cBhvr>
                                      <p:tavLst>
                                        <p:tav tm="0">
                                          <p:val>
                                            <p:strVal val="#ppt_h"/>
                                          </p:val>
                                        </p:tav>
                                        <p:tav tm="100000">
                                          <p:val>
                                            <p:strVal val="#ppt_h"/>
                                          </p:val>
                                        </p:tav>
                                      </p:tavLst>
                                    </p:anim>
                                  </p:childTnLst>
                                </p:cTn>
                              </p:par>
                              <p:par>
                                <p:cTn id="21" presetID="17" presetClass="entr" presetSubtype="10" fill="hold" grpId="0" nodeType="with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anim calcmode="lin" valueType="num">
                                      <p:cBhvr>
                                        <p:cTn id="23" dur="500" fill="hold"/>
                                        <p:tgtEl>
                                          <p:spTgt spid="4608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4608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p:cNvSpPr txBox="1">
            <a:spLocks noChangeArrowheads="1"/>
          </p:cNvSpPr>
          <p:nvPr/>
        </p:nvSpPr>
        <p:spPr bwMode="auto">
          <a:xfrm>
            <a:off x="228600" y="609600"/>
            <a:ext cx="8686800" cy="5934075"/>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This is required to be done alone:</a:t>
            </a:r>
          </a:p>
          <a:p>
            <a:r>
              <a:rPr lang="en-US"/>
              <a:t>1. That he may have an opportunity of explaining his conduct. In nine cases out of ten, where one supposes that he has been injured, a little friendly conversation would set the matter right and prevent difficulty.</a:t>
            </a:r>
          </a:p>
          <a:p>
            <a:r>
              <a:rPr lang="en-US"/>
              <a:t>2. That he may have an opportunity of acknowledging his offence or making reparation, if he has done wrong. Many would be glad of such an opportunity, and it is our duty to furnish it by calling on them.</a:t>
            </a:r>
          </a:p>
          <a:p>
            <a:r>
              <a:rPr lang="en-US"/>
              <a:t>3. That we may admonish them of their error if they have done an injury to the cause of religion. This should not be blazoned abroad. It can do no good-it does injury; it is what the enemies of religion wish. Christ is often wounded in the house of his friends; and religion, as well as an injured brother, often suffers by spreading such faults before the world.</a:t>
            </a:r>
          </a:p>
          <a:p>
            <a:pPr algn="r"/>
            <a:r>
              <a:rPr lang="en-US"/>
              <a:t>(Barnes)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3492">
                                            <p:txEl>
                                              <p:pRg st="1" end="1"/>
                                            </p:txEl>
                                          </p:spTgt>
                                        </p:tgtEl>
                                        <p:attrNameLst>
                                          <p:attrName>style.visibility</p:attrName>
                                        </p:attrNameLst>
                                      </p:cBhvr>
                                      <p:to>
                                        <p:strVal val="visible"/>
                                      </p:to>
                                    </p:set>
                                    <p:anim calcmode="lin" valueType="num">
                                      <p:cBhvr additive="base">
                                        <p:cTn id="7" dur="1000" fill="hold"/>
                                        <p:tgtEl>
                                          <p:spTgt spid="6349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6349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3492">
                                            <p:txEl>
                                              <p:pRg st="2" end="2"/>
                                            </p:txEl>
                                          </p:spTgt>
                                        </p:tgtEl>
                                        <p:attrNameLst>
                                          <p:attrName>style.visibility</p:attrName>
                                        </p:attrNameLst>
                                      </p:cBhvr>
                                      <p:to>
                                        <p:strVal val="visible"/>
                                      </p:to>
                                    </p:set>
                                    <p:anim calcmode="lin" valueType="num">
                                      <p:cBhvr additive="base">
                                        <p:cTn id="13" dur="1000" fill="hold"/>
                                        <p:tgtEl>
                                          <p:spTgt spid="63492">
                                            <p:txEl>
                                              <p:pRg st="2" end="2"/>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6349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3492">
                                            <p:txEl>
                                              <p:pRg st="3" end="3"/>
                                            </p:txEl>
                                          </p:spTgt>
                                        </p:tgtEl>
                                        <p:attrNameLst>
                                          <p:attrName>style.visibility</p:attrName>
                                        </p:attrNameLst>
                                      </p:cBhvr>
                                      <p:to>
                                        <p:strVal val="visible"/>
                                      </p:to>
                                    </p:set>
                                    <p:anim calcmode="lin" valueType="num">
                                      <p:cBhvr additive="base">
                                        <p:cTn id="19" dur="1000" fill="hold"/>
                                        <p:tgtEl>
                                          <p:spTgt spid="6349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6349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143000"/>
          </a:xfrm>
          <a:solidFill>
            <a:schemeClr val="tx1"/>
          </a:solidFill>
        </p:spPr>
        <p:txBody>
          <a:bodyPr/>
          <a:lstStyle/>
          <a:p>
            <a:r>
              <a:rPr lang="en-US" sz="6000">
                <a:solidFill>
                  <a:schemeClr val="bg1"/>
                </a:solidFill>
                <a:effectLst>
                  <a:outerShdw blurRad="38100" dist="38100" dir="2700000" algn="tl">
                    <a:srgbClr val="808080"/>
                  </a:outerShdw>
                </a:effectLst>
                <a:latin typeface="Comic Sans MS" panose="030F0702030302020204" pitchFamily="66" charset="0"/>
              </a:rPr>
              <a:t>The Rebuke</a:t>
            </a:r>
          </a:p>
        </p:txBody>
      </p:sp>
      <p:sp>
        <p:nvSpPr>
          <p:cNvPr id="64515" name="Rectangle 3"/>
          <p:cNvSpPr>
            <a:spLocks noGrp="1" noChangeArrowheads="1"/>
          </p:cNvSpPr>
          <p:nvPr>
            <p:ph type="body" idx="1"/>
          </p:nvPr>
        </p:nvSpPr>
        <p:spPr>
          <a:xfrm>
            <a:off x="762000" y="1219200"/>
            <a:ext cx="8382000" cy="1981200"/>
          </a:xfrm>
        </p:spPr>
        <p:txBody>
          <a:bodyPr/>
          <a:lstStyle/>
          <a:p>
            <a:r>
              <a:rPr lang="en-US" sz="3600" u="sng" dirty="0">
                <a:solidFill>
                  <a:srgbClr val="FFFF00"/>
                </a:solidFill>
                <a:latin typeface="Comic Sans MS" panose="030F0702030302020204" pitchFamily="66" charset="0"/>
              </a:rPr>
              <a:t>Primary Approach</a:t>
            </a:r>
            <a:r>
              <a:rPr lang="en-US" sz="3600" dirty="0">
                <a:solidFill>
                  <a:srgbClr val="FFFF00"/>
                </a:solidFill>
                <a:latin typeface="Comic Sans MS" panose="030F0702030302020204" pitchFamily="66" charset="0"/>
              </a:rPr>
              <a:t> - (1st Step)</a:t>
            </a:r>
          </a:p>
          <a:p>
            <a:pPr lvl="1"/>
            <a:r>
              <a:rPr lang="en-US" sz="2400" b="1" i="1" dirty="0">
                <a:solidFill>
                  <a:srgbClr val="FFFFCC"/>
                </a:solidFill>
                <a:latin typeface="Comic Sans MS" panose="030F0702030302020204" pitchFamily="66" charset="0"/>
              </a:rPr>
              <a:t>Offended to offender</a:t>
            </a:r>
            <a:endParaRPr lang="en-US" sz="3200"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Tell him his sin (definite; not hurt feelings)</a:t>
            </a:r>
            <a:endParaRPr lang="en-US" sz="3200" b="1" i="1"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Purpose (gain him)</a:t>
            </a:r>
          </a:p>
          <a:p>
            <a:pPr lvl="1"/>
            <a:r>
              <a:rPr lang="en-US" sz="2400" b="1" i="1" dirty="0">
                <a:solidFill>
                  <a:srgbClr val="FFFFCC"/>
                </a:solidFill>
                <a:latin typeface="Comic Sans MS" panose="030F0702030302020204" pitchFamily="66" charset="0"/>
              </a:rPr>
              <a:t>Attempt to keep private matter private</a:t>
            </a:r>
          </a:p>
          <a:p>
            <a:r>
              <a:rPr lang="en-US" sz="3600" u="sng" dirty="0">
                <a:solidFill>
                  <a:srgbClr val="FFFF00"/>
                </a:solidFill>
                <a:latin typeface="Comic Sans MS" panose="030F0702030302020204" pitchFamily="66" charset="0"/>
              </a:rPr>
              <a:t>Secondary Approach</a:t>
            </a:r>
            <a:r>
              <a:rPr lang="en-US" sz="3600" dirty="0">
                <a:solidFill>
                  <a:srgbClr val="FFFF00"/>
                </a:solidFill>
                <a:latin typeface="Comic Sans MS" panose="030F0702030302020204" pitchFamily="66" charset="0"/>
              </a:rPr>
              <a:t> - (2nd Step)</a:t>
            </a:r>
            <a:endParaRPr lang="en-US" sz="3600"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Others with you (as witness &amp; appeal)</a:t>
            </a:r>
            <a:endParaRPr lang="en-US" sz="3200" dirty="0">
              <a:solidFill>
                <a:srgbClr val="FFFFCC"/>
              </a:solidFill>
              <a:latin typeface="Comic Sans MS" panose="030F0702030302020204" pitchFamily="66" charset="0"/>
            </a:endParaRPr>
          </a:p>
          <a:p>
            <a:pPr lvl="1"/>
            <a:r>
              <a:rPr lang="en-US" sz="2400" b="1" i="1" dirty="0">
                <a:solidFill>
                  <a:srgbClr val="FFFFCC"/>
                </a:solidFill>
                <a:latin typeface="Comic Sans MS" panose="030F0702030302020204" pitchFamily="66" charset="0"/>
              </a:rPr>
              <a:t>Causes offender to ask: “is it that serious?”</a:t>
            </a:r>
            <a:endParaRPr lang="en-US" sz="2400" dirty="0">
              <a:latin typeface="Comic Sans MS" panose="030F0702030302020204" pitchFamily="66" charset="0"/>
            </a:endParaRPr>
          </a:p>
          <a:p>
            <a:pPr lvl="1"/>
            <a:r>
              <a:rPr lang="en-US" sz="2400" b="1" i="1" dirty="0">
                <a:solidFill>
                  <a:srgbClr val="FFFFCC"/>
                </a:solidFill>
                <a:latin typeface="Comic Sans MS" panose="030F0702030302020204" pitchFamily="66" charset="0"/>
              </a:rPr>
              <a:t>Qualifications: Spiritual (Gal. 6:1) &amp; wisdom (1 Cor. 6:5) </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143000"/>
          </a:xfrm>
          <a:solidFill>
            <a:schemeClr val="tx1"/>
          </a:solidFill>
        </p:spPr>
        <p:txBody>
          <a:bodyPr/>
          <a:lstStyle/>
          <a:p>
            <a:r>
              <a:rPr lang="en-US" sz="6000">
                <a:solidFill>
                  <a:schemeClr val="bg1"/>
                </a:solidFill>
                <a:effectLst>
                  <a:outerShdw blurRad="38100" dist="38100" dir="2700000" algn="tl">
                    <a:srgbClr val="808080"/>
                  </a:outerShdw>
                </a:effectLst>
                <a:latin typeface="Comic Sans MS" panose="030F0702030302020204" pitchFamily="66" charset="0"/>
              </a:rPr>
              <a:t>The Rebuke</a:t>
            </a:r>
          </a:p>
        </p:txBody>
      </p:sp>
      <p:sp>
        <p:nvSpPr>
          <p:cNvPr id="64515" name="Rectangle 3"/>
          <p:cNvSpPr>
            <a:spLocks noGrp="1" noChangeArrowheads="1"/>
          </p:cNvSpPr>
          <p:nvPr>
            <p:ph type="body" idx="1"/>
          </p:nvPr>
        </p:nvSpPr>
        <p:spPr>
          <a:xfrm>
            <a:off x="762000" y="1219200"/>
            <a:ext cx="8382000" cy="1981200"/>
          </a:xfrm>
        </p:spPr>
        <p:txBody>
          <a:bodyPr/>
          <a:lstStyle/>
          <a:p>
            <a:r>
              <a:rPr lang="en-US" sz="3600" u="sng" dirty="0">
                <a:solidFill>
                  <a:srgbClr val="FFFF00"/>
                </a:solidFill>
                <a:latin typeface="Comic Sans MS" panose="030F0702030302020204" pitchFamily="66" charset="0"/>
              </a:rPr>
              <a:t>Primary Approach</a:t>
            </a:r>
            <a:r>
              <a:rPr lang="en-US" sz="3600" dirty="0">
                <a:solidFill>
                  <a:srgbClr val="FFFF00"/>
                </a:solidFill>
                <a:latin typeface="Comic Sans MS" panose="030F0702030302020204" pitchFamily="66" charset="0"/>
              </a:rPr>
              <a:t> - (1st Step)</a:t>
            </a:r>
          </a:p>
          <a:p>
            <a:r>
              <a:rPr lang="en-US" sz="3600" u="sng" dirty="0">
                <a:solidFill>
                  <a:srgbClr val="FFFF00"/>
                </a:solidFill>
                <a:latin typeface="Comic Sans MS" panose="030F0702030302020204" pitchFamily="66" charset="0"/>
              </a:rPr>
              <a:t>Secondary Approach</a:t>
            </a:r>
            <a:r>
              <a:rPr lang="en-US" sz="3600" dirty="0">
                <a:solidFill>
                  <a:srgbClr val="FFFF00"/>
                </a:solidFill>
                <a:latin typeface="Comic Sans MS" panose="030F0702030302020204" pitchFamily="66" charset="0"/>
              </a:rPr>
              <a:t> - (2nd Step)</a:t>
            </a:r>
            <a:endParaRPr lang="en-US" sz="3200" dirty="0">
              <a:solidFill>
                <a:srgbClr val="FFFFCC"/>
              </a:solidFill>
              <a:latin typeface="Comic Sans MS" panose="030F0702030302020204" pitchFamily="66" charset="0"/>
            </a:endParaRPr>
          </a:p>
          <a:p>
            <a:r>
              <a:rPr lang="en-US" sz="3600" u="sng" dirty="0">
                <a:solidFill>
                  <a:srgbClr val="FFFF00"/>
                </a:solidFill>
                <a:latin typeface="Comic Sans MS" panose="030F0702030302020204" pitchFamily="66" charset="0"/>
              </a:rPr>
              <a:t>“Final” Approach</a:t>
            </a:r>
            <a:r>
              <a:rPr lang="en-US" sz="3600" dirty="0">
                <a:solidFill>
                  <a:srgbClr val="FFFF00"/>
                </a:solidFill>
                <a:latin typeface="Comic Sans MS" panose="030F0702030302020204" pitchFamily="66" charset="0"/>
              </a:rPr>
              <a:t> - (3rd Step)</a:t>
            </a:r>
            <a:endParaRPr lang="en-US" dirty="0">
              <a:solidFill>
                <a:schemeClr val="bg1"/>
              </a:solidFill>
            </a:endParaRPr>
          </a:p>
          <a:p>
            <a:pPr lvl="1"/>
            <a:r>
              <a:rPr lang="en-US" sz="2400" b="1" i="1" dirty="0">
                <a:solidFill>
                  <a:schemeClr val="bg1"/>
                </a:solidFill>
                <a:latin typeface="Comic Sans MS" panose="030F0702030302020204" pitchFamily="66" charset="0"/>
              </a:rPr>
              <a:t>Tell it to the church – take it to elders</a:t>
            </a:r>
          </a:p>
          <a:p>
            <a:pPr lvl="1"/>
            <a:r>
              <a:rPr lang="en-US" sz="2400" b="1" i="1" dirty="0">
                <a:solidFill>
                  <a:schemeClr val="bg1"/>
                </a:solidFill>
                <a:latin typeface="Comic Sans MS" panose="030F0702030302020204" pitchFamily="66" charset="0"/>
              </a:rPr>
              <a:t>More appeal before withdrawal takes place</a:t>
            </a:r>
          </a:p>
          <a:p>
            <a:pPr lvl="1"/>
            <a:r>
              <a:rPr lang="en-US" sz="2400" b="1" i="1" dirty="0">
                <a:solidFill>
                  <a:schemeClr val="bg1"/>
                </a:solidFill>
                <a:latin typeface="Comic Sans MS" panose="030F0702030302020204" pitchFamily="66" charset="0"/>
              </a:rPr>
              <a:t>Makes offender again ask himself about the seriousness of matter</a:t>
            </a:r>
          </a:p>
          <a:p>
            <a:pPr lvl="1"/>
            <a:r>
              <a:rPr lang="en-US" sz="2400" b="1" i="1" dirty="0">
                <a:solidFill>
                  <a:schemeClr val="bg1"/>
                </a:solidFill>
                <a:latin typeface="Comic Sans MS" panose="030F0702030302020204" pitchFamily="66" charset="0"/>
              </a:rPr>
              <a:t>“Let him be…heathen &amp; publican” – withdraw (put away that wicked person) – 1 Cor. 5:13</a:t>
            </a:r>
            <a:endParaRPr lang="en-US" sz="2000" b="1" i="1"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4666849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0"/>
            <a:ext cx="9144000" cy="1447800"/>
          </a:xfrm>
          <a:prstGeom prst="rect">
            <a:avLst/>
          </a:prstGeom>
          <a:solidFill>
            <a:schemeClr val="tx1"/>
          </a:solidFill>
        </p:spPr>
        <p:txBody>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r>
              <a:rPr lang="en-US" sz="6000" dirty="0">
                <a:solidFill>
                  <a:schemeClr val="bg1"/>
                </a:solidFill>
                <a:effectLst>
                  <a:outerShdw blurRad="38100" dist="38100" dir="2700000" algn="tl">
                    <a:srgbClr val="808080"/>
                  </a:outerShdw>
                </a:effectLst>
                <a:latin typeface="Comic Sans MS" panose="030F0702030302020204" pitchFamily="66" charset="0"/>
              </a:rPr>
              <a:t>The Purpose</a:t>
            </a:r>
          </a:p>
          <a:p>
            <a:r>
              <a:rPr lang="en-US" sz="2400" dirty="0">
                <a:solidFill>
                  <a:schemeClr val="bg1"/>
                </a:solidFill>
                <a:effectLst>
                  <a:outerShdw blurRad="38100" dist="38100" dir="2700000" algn="tl">
                    <a:srgbClr val="808080"/>
                  </a:outerShdw>
                </a:effectLst>
                <a:latin typeface="Comic Sans MS" panose="030F0702030302020204" pitchFamily="66" charset="0"/>
              </a:rPr>
              <a:t>Of Limited Approach</a:t>
            </a:r>
          </a:p>
        </p:txBody>
      </p:sp>
      <p:sp>
        <p:nvSpPr>
          <p:cNvPr id="5" name="TextBox 4"/>
          <p:cNvSpPr txBox="1"/>
          <p:nvPr/>
        </p:nvSpPr>
        <p:spPr>
          <a:xfrm>
            <a:off x="381000" y="1596793"/>
            <a:ext cx="8001000" cy="5078313"/>
          </a:xfrm>
          <a:prstGeom prst="rect">
            <a:avLst/>
          </a:prstGeom>
          <a:noFill/>
        </p:spPr>
        <p:txBody>
          <a:bodyPr wrap="square" rtlCol="0">
            <a:spAutoFit/>
          </a:bodyPr>
          <a:lstStyle/>
          <a:p>
            <a:pPr marL="914400" lvl="1" indent="-457200">
              <a:buFont typeface="+mj-lt"/>
              <a:buAutoNum type="arabicPeriod"/>
            </a:pPr>
            <a:r>
              <a:rPr lang="en-US" sz="2800" i="1" dirty="0">
                <a:solidFill>
                  <a:schemeClr val="bg1"/>
                </a:solidFill>
                <a:latin typeface="Comic Sans MS" panose="030F0702030302020204" pitchFamily="66" charset="0"/>
              </a:rPr>
              <a:t>Makes it easier to settle the problem</a:t>
            </a:r>
          </a:p>
          <a:p>
            <a:pPr marL="914400" lvl="1" indent="-457200">
              <a:buFont typeface="+mj-lt"/>
              <a:buAutoNum type="arabicPeriod"/>
            </a:pPr>
            <a:endParaRPr lang="en-US" sz="800" i="1" dirty="0">
              <a:solidFill>
                <a:schemeClr val="bg1"/>
              </a:solidFill>
              <a:latin typeface="Comic Sans MS" panose="030F0702030302020204" pitchFamily="66" charset="0"/>
            </a:endParaRPr>
          </a:p>
          <a:p>
            <a:pPr marL="914400" lvl="1" indent="-457200">
              <a:buFont typeface="+mj-lt"/>
              <a:buAutoNum type="arabicPeriod"/>
            </a:pPr>
            <a:r>
              <a:rPr lang="en-US" sz="2800" i="1" dirty="0">
                <a:solidFill>
                  <a:schemeClr val="bg1"/>
                </a:solidFill>
                <a:latin typeface="Comic Sans MS" panose="030F0702030302020204" pitchFamily="66" charset="0"/>
              </a:rPr>
              <a:t>To limit the impact on weaker brethren</a:t>
            </a:r>
          </a:p>
          <a:p>
            <a:pPr marL="914400" lvl="1" indent="-457200">
              <a:buFont typeface="+mj-lt"/>
              <a:buAutoNum type="arabicPeriod"/>
            </a:pPr>
            <a:endParaRPr lang="en-US" sz="800" i="1" dirty="0">
              <a:solidFill>
                <a:schemeClr val="bg1"/>
              </a:solidFill>
              <a:latin typeface="Comic Sans MS" panose="030F0702030302020204" pitchFamily="66" charset="0"/>
            </a:endParaRPr>
          </a:p>
          <a:p>
            <a:pPr marL="914400" lvl="1" indent="-457200">
              <a:buFont typeface="+mj-lt"/>
              <a:buAutoNum type="arabicPeriod"/>
            </a:pPr>
            <a:r>
              <a:rPr lang="en-US" sz="2800" i="1" dirty="0">
                <a:solidFill>
                  <a:schemeClr val="bg1"/>
                </a:solidFill>
                <a:latin typeface="Comic Sans MS" panose="030F0702030302020204" pitchFamily="66" charset="0"/>
              </a:rPr>
              <a:t>Keeps the church from being distracted in primary work of reaching the lost</a:t>
            </a:r>
          </a:p>
          <a:p>
            <a:pPr marL="914400" lvl="1" indent="-457200">
              <a:buFont typeface="+mj-lt"/>
              <a:buAutoNum type="arabicPeriod"/>
            </a:pPr>
            <a:endParaRPr lang="en-US" sz="800" i="1" dirty="0">
              <a:solidFill>
                <a:schemeClr val="bg1"/>
              </a:solidFill>
              <a:latin typeface="Comic Sans MS" panose="030F0702030302020204" pitchFamily="66" charset="0"/>
            </a:endParaRPr>
          </a:p>
          <a:p>
            <a:pPr marL="914400" lvl="1" indent="-457200">
              <a:buFont typeface="+mj-lt"/>
              <a:buAutoNum type="arabicPeriod"/>
            </a:pPr>
            <a:r>
              <a:rPr lang="en-US" sz="2800" i="1" dirty="0">
                <a:solidFill>
                  <a:schemeClr val="bg1"/>
                </a:solidFill>
                <a:latin typeface="Comic Sans MS" panose="030F0702030302020204" pitchFamily="66" charset="0"/>
              </a:rPr>
              <a:t>Keeps the world from blaspheming gospel of Christ</a:t>
            </a:r>
          </a:p>
          <a:p>
            <a:pPr marL="914400" lvl="1" indent="-457200">
              <a:buFont typeface="+mj-lt"/>
              <a:buAutoNum type="arabicPeriod"/>
            </a:pPr>
            <a:endParaRPr lang="en-US" sz="800" i="1" dirty="0">
              <a:solidFill>
                <a:schemeClr val="bg1"/>
              </a:solidFill>
              <a:latin typeface="Comic Sans MS" panose="030F0702030302020204" pitchFamily="66" charset="0"/>
            </a:endParaRPr>
          </a:p>
          <a:p>
            <a:pPr marL="1371600" lvl="2" indent="-457200">
              <a:buFont typeface="Arial" panose="020B0604020202020204" pitchFamily="34" charset="0"/>
              <a:buChar char="•"/>
            </a:pPr>
            <a:r>
              <a:rPr lang="en-US" i="1" dirty="0">
                <a:solidFill>
                  <a:schemeClr val="bg1"/>
                </a:solidFill>
                <a:latin typeface="Comic Sans MS" panose="030F0702030302020204" pitchFamily="66" charset="0"/>
              </a:rPr>
              <a:t>Our conduct can cause the gospel to be blasphemed (Tit. 2:5; 1 Tim. 5:13-14)</a:t>
            </a:r>
          </a:p>
          <a:p>
            <a:pPr marL="1371600" lvl="2" indent="-457200">
              <a:buFont typeface="Arial" panose="020B0604020202020204" pitchFamily="34" charset="0"/>
              <a:buChar char="•"/>
            </a:pPr>
            <a:r>
              <a:rPr lang="en-US" i="1" dirty="0">
                <a:solidFill>
                  <a:schemeClr val="bg1"/>
                </a:solidFill>
                <a:latin typeface="Comic Sans MS" panose="030F0702030302020204" pitchFamily="66" charset="0"/>
              </a:rPr>
              <a:t>Does harm to parade our differences before the world</a:t>
            </a:r>
            <a:endParaRPr lang="en-US" dirty="0">
              <a:solidFill>
                <a:schemeClr val="bg1"/>
              </a:solidFill>
              <a:latin typeface="Comic Sans MS" panose="030F0702030302020204" pitchFamily="66" charset="0"/>
            </a:endParaRPr>
          </a:p>
          <a:p>
            <a:endParaRPr lang="en-US" sz="28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8909098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fade">
                                      <p:cBhvr>
                                        <p:cTn id="21" dur="1000"/>
                                        <p:tgtEl>
                                          <p:spTgt spid="5">
                                            <p:txEl>
                                              <p:pRg st="4" end="4"/>
                                            </p:txEl>
                                          </p:spTgt>
                                        </p:tgtEl>
                                      </p:cBhvr>
                                    </p:animEffect>
                                    <p:anim calcmode="lin" valueType="num">
                                      <p:cBhvr>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fade">
                                      <p:cBhvr>
                                        <p:cTn id="28" dur="1000"/>
                                        <p:tgtEl>
                                          <p:spTgt spid="5">
                                            <p:txEl>
                                              <p:pRg st="6" end="6"/>
                                            </p:txEl>
                                          </p:spTgt>
                                        </p:tgtEl>
                                      </p:cBhvr>
                                    </p:animEffect>
                                    <p:anim calcmode="lin" valueType="num">
                                      <p:cBhvr>
                                        <p:cTn id="29"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fade">
                                      <p:cBhvr>
                                        <p:cTn id="35" dur="1000"/>
                                        <p:tgtEl>
                                          <p:spTgt spid="5">
                                            <p:txEl>
                                              <p:pRg st="8" end="8"/>
                                            </p:txEl>
                                          </p:spTgt>
                                        </p:tgtEl>
                                      </p:cBhvr>
                                    </p:animEffect>
                                    <p:anim calcmode="lin" valueType="num">
                                      <p:cBhvr>
                                        <p:cTn id="36"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fade">
                                      <p:cBhvr>
                                        <p:cTn id="42" dur="1000"/>
                                        <p:tgtEl>
                                          <p:spTgt spid="5">
                                            <p:txEl>
                                              <p:pRg st="9" end="9"/>
                                            </p:txEl>
                                          </p:spTgt>
                                        </p:tgtEl>
                                      </p:cBhvr>
                                    </p:animEffect>
                                    <p:anim calcmode="lin" valueType="num">
                                      <p:cBhvr>
                                        <p:cTn id="43"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p:cNvSpPr>
            <a:spLocks noChangeArrowheads="1"/>
          </p:cNvSpPr>
          <p:nvPr/>
        </p:nvSpPr>
        <p:spPr bwMode="auto">
          <a:xfrm>
            <a:off x="381000" y="304800"/>
            <a:ext cx="8229600" cy="1371600"/>
          </a:xfrm>
          <a:prstGeom prst="plaque">
            <a:avLst>
              <a:gd name="adj" fmla="val 26667"/>
            </a:avLst>
          </a:prstGeom>
          <a:solidFill>
            <a:srgbClr val="FFFF00"/>
          </a:solidFill>
          <a:ln w="9525">
            <a:solidFill>
              <a:schemeClr val="tx1"/>
            </a:solidFill>
            <a:miter lim="800000"/>
            <a:headEnd/>
            <a:tailEnd/>
          </a:ln>
          <a:effectLst>
            <a:prstShdw prst="shdw13" dist="53882" dir="13500000">
              <a:srgbClr val="808080"/>
            </a:prstShdw>
          </a:effectLst>
        </p:spPr>
        <p:txBody>
          <a:bodyPr wrap="none" anchor="ctr"/>
          <a:lstStyle/>
          <a:p>
            <a:pPr algn="ctr">
              <a:lnSpc>
                <a:spcPct val="110000"/>
              </a:lnSpc>
            </a:pPr>
            <a:r>
              <a:rPr lang="en-US" sz="3200">
                <a:latin typeface="Comic Sans MS" panose="030F0702030302020204" pitchFamily="66" charset="0"/>
              </a:rPr>
              <a:t>Matthew 18:10-20</a:t>
            </a:r>
            <a:endParaRPr lang="en-US" sz="3200" b="1">
              <a:latin typeface="Comic Sans MS" panose="030F0702030302020204" pitchFamily="66" charset="0"/>
            </a:endParaRPr>
          </a:p>
          <a:p>
            <a:pPr algn="ctr">
              <a:lnSpc>
                <a:spcPct val="110000"/>
              </a:lnSpc>
            </a:pPr>
            <a:r>
              <a:rPr lang="en-US" sz="4000" i="1">
                <a:solidFill>
                  <a:schemeClr val="accent2"/>
                </a:solidFill>
                <a:effectLst>
                  <a:outerShdw blurRad="38100" dist="38100" dir="2700000" algn="tl">
                    <a:srgbClr val="000000"/>
                  </a:outerShdw>
                </a:effectLst>
                <a:latin typeface="Comic Sans MS" panose="030F0702030302020204" pitchFamily="66" charset="0"/>
              </a:rPr>
              <a:t>When You’ve Been Wronged</a:t>
            </a:r>
          </a:p>
        </p:txBody>
      </p:sp>
      <p:sp>
        <p:nvSpPr>
          <p:cNvPr id="48131" name="Text Box 3"/>
          <p:cNvSpPr txBox="1">
            <a:spLocks noChangeArrowheads="1"/>
          </p:cNvSpPr>
          <p:nvPr/>
        </p:nvSpPr>
        <p:spPr bwMode="auto">
          <a:xfrm>
            <a:off x="457200" y="2208213"/>
            <a:ext cx="8428911" cy="27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 The </a:t>
            </a:r>
            <a:r>
              <a:rPr lang="en-US" sz="3200" b="1" dirty="0">
                <a:solidFill>
                  <a:srgbClr val="FFFF00"/>
                </a:solidFill>
                <a:effectLst>
                  <a:outerShdw blurRad="38100" dist="38100" dir="2700000" algn="tl">
                    <a:srgbClr val="000000"/>
                  </a:outerShdw>
                </a:effectLst>
                <a:latin typeface="Comic Sans MS" panose="030F0702030302020204" pitchFamily="66" charset="0"/>
              </a:rPr>
              <a:t>Attitude</a:t>
            </a:r>
            <a:r>
              <a:rPr lang="en-US" sz="3200" b="1" dirty="0">
                <a:solidFill>
                  <a:schemeClr val="bg1"/>
                </a:solidFill>
                <a:effectLst>
                  <a:outerShdw blurRad="38100" dist="38100" dir="2700000" algn="tl">
                    <a:srgbClr val="000000"/>
                  </a:outerShdw>
                </a:effectLst>
                <a:latin typeface="Comic Sans MS" panose="030F0702030302020204" pitchFamily="66" charset="0"/>
              </a:rPr>
              <a:t> </a:t>
            </a:r>
            <a:r>
              <a:rPr lang="en-US" sz="3200" dirty="0">
                <a:solidFill>
                  <a:schemeClr val="bg1"/>
                </a:solidFill>
                <a:effectLst>
                  <a:outerShdw blurRad="38100" dist="38100" dir="2700000" algn="tl">
                    <a:srgbClr val="000000"/>
                  </a:outerShdw>
                </a:effectLst>
                <a:latin typeface="Comic Sans MS" panose="030F0702030302020204" pitchFamily="66" charset="0"/>
              </a:rPr>
              <a:t>That’s </a:t>
            </a:r>
            <a:r>
              <a:rPr lang="en-US" sz="3200" u="sng" dirty="0">
                <a:solidFill>
                  <a:schemeClr val="bg1"/>
                </a:solidFill>
                <a:effectLst>
                  <a:outerShdw blurRad="38100" dist="38100" dir="2700000" algn="tl">
                    <a:srgbClr val="000000"/>
                  </a:outerShdw>
                </a:effectLst>
                <a:latin typeface="Comic Sans MS" panose="030F0702030302020204" pitchFamily="66" charset="0"/>
              </a:rPr>
              <a:t>Wrong</a:t>
            </a:r>
            <a:r>
              <a:rPr lang="en-US" sz="3200" dirty="0">
                <a:solidFill>
                  <a:schemeClr val="bg1"/>
                </a:solidFill>
                <a:effectLst>
                  <a:outerShdw blurRad="38100" dist="38100" dir="2700000" algn="tl">
                    <a:srgbClr val="000000"/>
                  </a:outerShdw>
                </a:effectLst>
                <a:latin typeface="Comic Sans MS" panose="030F0702030302020204" pitchFamily="66" charset="0"/>
              </a:rPr>
              <a:t> (vv.10-14)</a:t>
            </a:r>
          </a:p>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II. The </a:t>
            </a:r>
            <a:r>
              <a:rPr lang="en-US" sz="3200" b="1" dirty="0">
                <a:solidFill>
                  <a:srgbClr val="FFFF00"/>
                </a:solidFill>
                <a:effectLst>
                  <a:outerShdw blurRad="38100" dist="38100" dir="2700000" algn="tl">
                    <a:srgbClr val="000000"/>
                  </a:outerShdw>
                </a:effectLst>
                <a:latin typeface="Comic Sans MS" panose="030F0702030302020204" pitchFamily="66" charset="0"/>
              </a:rPr>
              <a:t>Action</a:t>
            </a:r>
            <a:r>
              <a:rPr lang="en-US" sz="3200" dirty="0">
                <a:solidFill>
                  <a:schemeClr val="bg1"/>
                </a:solidFill>
                <a:effectLst>
                  <a:outerShdw blurRad="38100" dist="38100" dir="2700000" algn="tl">
                    <a:srgbClr val="000000"/>
                  </a:outerShdw>
                </a:effectLst>
                <a:latin typeface="Comic Sans MS" panose="030F0702030302020204" pitchFamily="66" charset="0"/>
              </a:rPr>
              <a:t> That’s </a:t>
            </a:r>
            <a:r>
              <a:rPr lang="en-US" sz="3200" u="sng" dirty="0">
                <a:solidFill>
                  <a:schemeClr val="bg1"/>
                </a:solidFill>
                <a:effectLst>
                  <a:outerShdw blurRad="38100" dist="38100" dir="2700000" algn="tl">
                    <a:srgbClr val="000000"/>
                  </a:outerShdw>
                </a:effectLst>
                <a:latin typeface="Comic Sans MS" panose="030F0702030302020204" pitchFamily="66" charset="0"/>
              </a:rPr>
              <a:t>Right</a:t>
            </a:r>
            <a:r>
              <a:rPr lang="en-US" sz="3200" dirty="0">
                <a:solidFill>
                  <a:schemeClr val="bg1"/>
                </a:solidFill>
                <a:effectLst>
                  <a:outerShdw blurRad="38100" dist="38100" dir="2700000" algn="tl">
                    <a:srgbClr val="000000"/>
                  </a:outerShdw>
                </a:effectLst>
                <a:latin typeface="Comic Sans MS" panose="030F0702030302020204" pitchFamily="66" charset="0"/>
              </a:rPr>
              <a:t> (vv. 15-17)</a:t>
            </a:r>
          </a:p>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III. The </a:t>
            </a:r>
            <a:r>
              <a:rPr lang="en-US" sz="3200" b="1" dirty="0">
                <a:solidFill>
                  <a:srgbClr val="FFFF00"/>
                </a:solidFill>
                <a:effectLst>
                  <a:outerShdw blurRad="38100" dist="38100" dir="2700000" algn="tl">
                    <a:srgbClr val="000000"/>
                  </a:outerShdw>
                </a:effectLst>
                <a:latin typeface="Comic Sans MS" panose="030F0702030302020204" pitchFamily="66" charset="0"/>
              </a:rPr>
              <a:t>Authority</a:t>
            </a:r>
            <a:r>
              <a:rPr lang="en-US" sz="3200" dirty="0">
                <a:solidFill>
                  <a:schemeClr val="bg1"/>
                </a:solidFill>
                <a:effectLst>
                  <a:outerShdw blurRad="38100" dist="38100" dir="2700000" algn="tl">
                    <a:srgbClr val="000000"/>
                  </a:outerShdw>
                </a:effectLst>
                <a:latin typeface="Comic Sans MS" panose="030F0702030302020204" pitchFamily="66" charset="0"/>
              </a:rPr>
              <a:t> That </a:t>
            </a:r>
            <a:r>
              <a:rPr lang="en-US" sz="3200" u="sng" dirty="0">
                <a:solidFill>
                  <a:schemeClr val="bg1"/>
                </a:solidFill>
                <a:effectLst>
                  <a:outerShdw blurRad="38100" dist="38100" dir="2700000" algn="tl">
                    <a:srgbClr val="000000"/>
                  </a:outerShdw>
                </a:effectLst>
                <a:latin typeface="Comic Sans MS" panose="030F0702030302020204" pitchFamily="66" charset="0"/>
              </a:rPr>
              <a:t>Works</a:t>
            </a:r>
            <a:r>
              <a:rPr lang="en-US" sz="3200" dirty="0">
                <a:solidFill>
                  <a:schemeClr val="bg1"/>
                </a:solidFill>
                <a:effectLst>
                  <a:outerShdw blurRad="38100" dist="38100" dir="2700000" algn="tl">
                    <a:srgbClr val="000000"/>
                  </a:outerShdw>
                </a:effectLst>
                <a:latin typeface="Comic Sans MS" panose="030F0702030302020204" pitchFamily="66" charset="0"/>
              </a:rPr>
              <a:t> (vv. 18-20)</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563" y="209550"/>
            <a:ext cx="960437" cy="1771650"/>
          </a:xfrm>
          <a:prstGeom prst="rect">
            <a:avLst/>
          </a:prstGeom>
          <a:noFill/>
          <a:extLst>
            <a:ext uri="{909E8E84-426E-40DD-AFC4-6F175D3DCCD1}">
              <a14:hiddenFill xmlns:a14="http://schemas.microsoft.com/office/drawing/2010/main">
                <a:solidFill>
                  <a:srgbClr val="FFFFFF"/>
                </a:solidFill>
              </a14:hiddenFill>
            </a:ext>
          </a:extLst>
        </p:spPr>
      </p:pic>
      <p:pic>
        <p:nvPicPr>
          <p:cNvPr id="58371" name="Picture 3" descr="MCPE0403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001000" y="209550"/>
            <a:ext cx="960438" cy="1771650"/>
          </a:xfrm>
          <a:prstGeom prst="rect">
            <a:avLst/>
          </a:prstGeom>
          <a:noFill/>
          <a:extLst>
            <a:ext uri="{909E8E84-426E-40DD-AFC4-6F175D3DCCD1}">
              <a14:hiddenFill xmlns:a14="http://schemas.microsoft.com/office/drawing/2010/main">
                <a:solidFill>
                  <a:srgbClr val="FFFFFF"/>
                </a:solidFill>
              </a14:hiddenFill>
            </a:ext>
          </a:extLst>
        </p:spPr>
      </p:pic>
      <p:sp>
        <p:nvSpPr>
          <p:cNvPr id="58372" name="Text Box 4"/>
          <p:cNvSpPr txBox="1">
            <a:spLocks noChangeArrowheads="1"/>
          </p:cNvSpPr>
          <p:nvPr/>
        </p:nvSpPr>
        <p:spPr bwMode="auto">
          <a:xfrm>
            <a:off x="2260600" y="152400"/>
            <a:ext cx="460375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The </a:t>
            </a:r>
            <a:r>
              <a:rPr lang="en-US" sz="3200" b="1">
                <a:solidFill>
                  <a:srgbClr val="FFFF00"/>
                </a:solidFill>
                <a:effectLst>
                  <a:outerShdw blurRad="38100" dist="38100" dir="2700000" algn="tl">
                    <a:srgbClr val="000000"/>
                  </a:outerShdw>
                </a:effectLst>
                <a:latin typeface="Comic Sans MS" panose="030F0702030302020204" pitchFamily="66" charset="0"/>
              </a:rPr>
              <a:t>Authority</a:t>
            </a:r>
            <a:endParaRPr lang="en-US" sz="3200" b="1">
              <a:solidFill>
                <a:schemeClr val="bg1"/>
              </a:solidFill>
              <a:effectLst>
                <a:outerShdw blurRad="38100" dist="38100" dir="2700000" algn="tl">
                  <a:srgbClr val="000000"/>
                </a:outerShdw>
              </a:effectLst>
              <a:latin typeface="Comic Sans MS" panose="030F0702030302020204" pitchFamily="66" charset="0"/>
            </a:endParaRPr>
          </a:p>
          <a:p>
            <a:pPr algn="ctr">
              <a:lnSpc>
                <a:spcPct val="110000"/>
              </a:lnSpc>
            </a:pPr>
            <a:r>
              <a:rPr lang="en-US" sz="3200">
                <a:solidFill>
                  <a:schemeClr val="bg1"/>
                </a:solidFill>
                <a:effectLst>
                  <a:outerShdw blurRad="38100" dist="38100" dir="2700000" algn="tl">
                    <a:srgbClr val="000000"/>
                  </a:outerShdw>
                </a:effectLst>
                <a:latin typeface="Comic Sans MS" panose="030F0702030302020204" pitchFamily="66" charset="0"/>
              </a:rPr>
              <a:t>That Works (vv. 18-20)</a:t>
            </a:r>
          </a:p>
        </p:txBody>
      </p:sp>
      <p:sp>
        <p:nvSpPr>
          <p:cNvPr id="58373" name="Line 5"/>
          <p:cNvSpPr>
            <a:spLocks noChangeShapeType="1"/>
          </p:cNvSpPr>
          <p:nvPr/>
        </p:nvSpPr>
        <p:spPr bwMode="auto">
          <a:xfrm>
            <a:off x="1981200" y="1676400"/>
            <a:ext cx="4953000" cy="0"/>
          </a:xfrm>
          <a:prstGeom prst="line">
            <a:avLst/>
          </a:prstGeom>
          <a:noFill/>
          <a:ln w="9525">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4" name="Text Box 6"/>
          <p:cNvSpPr txBox="1">
            <a:spLocks noChangeArrowheads="1"/>
          </p:cNvSpPr>
          <p:nvPr/>
        </p:nvSpPr>
        <p:spPr bwMode="auto">
          <a:xfrm>
            <a:off x="304800" y="1981200"/>
            <a:ext cx="8915400" cy="425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396875">
              <a:defRPr sz="2400">
                <a:solidFill>
                  <a:schemeClr val="tx1"/>
                </a:solidFill>
                <a:latin typeface="Times New Roman" panose="02020603050405020304" pitchFamily="18" charset="0"/>
              </a:defRPr>
            </a:lvl1pPr>
            <a:lvl2pPr defTabSz="396875">
              <a:defRPr sz="2400">
                <a:solidFill>
                  <a:schemeClr val="tx1"/>
                </a:solidFill>
                <a:latin typeface="Times New Roman" panose="02020603050405020304" pitchFamily="18" charset="0"/>
              </a:defRPr>
            </a:lvl2pPr>
            <a:lvl3pPr defTabSz="396875">
              <a:defRPr sz="2400">
                <a:solidFill>
                  <a:schemeClr val="tx1"/>
                </a:solidFill>
                <a:latin typeface="Times New Roman" panose="02020603050405020304" pitchFamily="18" charset="0"/>
              </a:defRPr>
            </a:lvl3pPr>
            <a:lvl4pPr defTabSz="396875">
              <a:defRPr sz="2400">
                <a:solidFill>
                  <a:schemeClr val="tx1"/>
                </a:solidFill>
                <a:latin typeface="Times New Roman" panose="02020603050405020304" pitchFamily="18" charset="0"/>
              </a:defRPr>
            </a:lvl4pPr>
            <a:lvl5pPr defTabSz="396875">
              <a:defRPr sz="2400">
                <a:solidFill>
                  <a:schemeClr val="tx1"/>
                </a:solidFill>
                <a:latin typeface="Times New Roman" panose="02020603050405020304" pitchFamily="18" charset="0"/>
              </a:defRPr>
            </a:lvl5pPr>
            <a:lvl6pPr defTabSz="396875" eaLnBrk="0" fontAlgn="base" hangingPunct="0">
              <a:spcBef>
                <a:spcPct val="0"/>
              </a:spcBef>
              <a:spcAft>
                <a:spcPct val="0"/>
              </a:spcAft>
              <a:defRPr sz="2400">
                <a:solidFill>
                  <a:schemeClr val="tx1"/>
                </a:solidFill>
                <a:latin typeface="Times New Roman" panose="02020603050405020304" pitchFamily="18" charset="0"/>
              </a:defRPr>
            </a:lvl6pPr>
            <a:lvl7pPr defTabSz="396875" eaLnBrk="0" fontAlgn="base" hangingPunct="0">
              <a:spcBef>
                <a:spcPct val="0"/>
              </a:spcBef>
              <a:spcAft>
                <a:spcPct val="0"/>
              </a:spcAft>
              <a:defRPr sz="2400">
                <a:solidFill>
                  <a:schemeClr val="tx1"/>
                </a:solidFill>
                <a:latin typeface="Times New Roman" panose="02020603050405020304" pitchFamily="18" charset="0"/>
              </a:defRPr>
            </a:lvl7pPr>
            <a:lvl8pPr defTabSz="396875" eaLnBrk="0" fontAlgn="base" hangingPunct="0">
              <a:spcBef>
                <a:spcPct val="0"/>
              </a:spcBef>
              <a:spcAft>
                <a:spcPct val="0"/>
              </a:spcAft>
              <a:defRPr sz="2400">
                <a:solidFill>
                  <a:schemeClr val="tx1"/>
                </a:solidFill>
                <a:latin typeface="Times New Roman" panose="02020603050405020304" pitchFamily="18" charset="0"/>
              </a:defRPr>
            </a:lvl8pPr>
            <a:lvl9pPr defTabSz="39687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pPr>
            <a:r>
              <a:rPr lang="en-US" sz="2800" b="1" dirty="0">
                <a:solidFill>
                  <a:schemeClr val="bg1"/>
                </a:solidFill>
                <a:effectLst>
                  <a:outerShdw blurRad="38100" dist="38100" dir="2700000" algn="tl">
                    <a:srgbClr val="000000"/>
                  </a:outerShdw>
                </a:effectLst>
                <a:latin typeface="Comic Sans MS" panose="030F0702030302020204" pitchFamily="66" charset="0"/>
              </a:rPr>
              <a:t>A. </a:t>
            </a:r>
            <a:r>
              <a:rPr lang="en-US" sz="2800" b="1" u="sng" dirty="0">
                <a:solidFill>
                  <a:schemeClr val="bg1"/>
                </a:solidFill>
                <a:effectLst>
                  <a:outerShdw blurRad="38100" dist="38100" dir="2700000" algn="tl">
                    <a:srgbClr val="000000"/>
                  </a:outerShdw>
                </a:effectLst>
                <a:latin typeface="Comic Sans MS" panose="030F0702030302020204" pitchFamily="66" charset="0"/>
              </a:rPr>
              <a:t>Approved by God</a:t>
            </a:r>
            <a:r>
              <a:rPr lang="en-US" sz="2800" b="1" dirty="0">
                <a:solidFill>
                  <a:schemeClr val="bg1"/>
                </a:solidFill>
                <a:effectLst>
                  <a:outerShdw blurRad="38100" dist="38100" dir="2700000" algn="tl">
                    <a:srgbClr val="000000"/>
                  </a:outerShdw>
                </a:effectLst>
                <a:latin typeface="Comic Sans MS" panose="030F0702030302020204" pitchFamily="66" charset="0"/>
              </a:rPr>
              <a:t> (v. 18)</a:t>
            </a:r>
            <a:endParaRPr lang="en-US" i="1" dirty="0">
              <a:solidFill>
                <a:schemeClr val="bg1"/>
              </a:solidFill>
              <a:effectLst>
                <a:outerShdw blurRad="38100" dist="38100" dir="2700000" algn="tl">
                  <a:srgbClr val="000000"/>
                </a:outerShdw>
              </a:effectLst>
              <a:latin typeface="Comic Sans MS" panose="030F0702030302020204" pitchFamily="66" charset="0"/>
            </a:endParaRPr>
          </a:p>
          <a:p>
            <a:pPr>
              <a:lnSpc>
                <a:spcPct val="120000"/>
              </a:lnSpc>
            </a:pPr>
            <a:r>
              <a:rPr lang="en-US" i="1" dirty="0">
                <a:solidFill>
                  <a:schemeClr val="bg1"/>
                </a:solidFill>
                <a:effectLst>
                  <a:outerShdw blurRad="38100" dist="38100" dir="2700000" algn="tl">
                    <a:srgbClr val="000000"/>
                  </a:outerShdw>
                </a:effectLst>
                <a:latin typeface="Comic Sans MS" panose="030F0702030302020204" pitchFamily="66" charset="0"/>
              </a:rPr>
              <a:t>	1. Whatever do in discipline should be approved by God</a:t>
            </a:r>
          </a:p>
          <a:p>
            <a:pPr>
              <a:lnSpc>
                <a:spcPct val="120000"/>
              </a:lnSpc>
            </a:pPr>
            <a:r>
              <a:rPr lang="en-US" i="1" dirty="0">
                <a:solidFill>
                  <a:schemeClr val="bg1"/>
                </a:solidFill>
                <a:effectLst>
                  <a:outerShdw blurRad="38100" dist="38100" dir="2700000" algn="tl">
                    <a:srgbClr val="000000"/>
                  </a:outerShdw>
                </a:effectLst>
                <a:latin typeface="Comic Sans MS" panose="030F0702030302020204" pitchFamily="66" charset="0"/>
              </a:rPr>
              <a:t>	2. What starts as a personal sin – may bind action upon 				all the rest</a:t>
            </a:r>
          </a:p>
          <a:p>
            <a:pPr>
              <a:lnSpc>
                <a:spcPct val="120000"/>
              </a:lnSpc>
            </a:pPr>
            <a:endParaRPr lang="en-US" i="1" dirty="0">
              <a:solidFill>
                <a:schemeClr val="bg1"/>
              </a:solidFill>
              <a:effectLst>
                <a:outerShdw blurRad="38100" dist="38100" dir="2700000" algn="tl">
                  <a:srgbClr val="000000"/>
                </a:outerShdw>
              </a:effectLst>
              <a:latin typeface="Comic Sans MS" panose="030F0702030302020204" pitchFamily="66" charset="0"/>
            </a:endParaRPr>
          </a:p>
          <a:p>
            <a:pPr>
              <a:lnSpc>
                <a:spcPct val="120000"/>
              </a:lnSpc>
            </a:pPr>
            <a:r>
              <a:rPr lang="en-US" sz="2800" b="1" dirty="0">
                <a:solidFill>
                  <a:schemeClr val="bg1"/>
                </a:solidFill>
                <a:effectLst>
                  <a:outerShdw blurRad="38100" dist="38100" dir="2700000" algn="tl">
                    <a:srgbClr val="000000"/>
                  </a:outerShdw>
                </a:effectLst>
                <a:latin typeface="Comic Sans MS" panose="030F0702030302020204" pitchFamily="66" charset="0"/>
              </a:rPr>
              <a:t>B. </a:t>
            </a:r>
            <a:r>
              <a:rPr lang="en-US" sz="2800" b="1" u="sng" dirty="0">
                <a:solidFill>
                  <a:schemeClr val="bg1"/>
                </a:solidFill>
                <a:effectLst>
                  <a:outerShdw blurRad="38100" dist="38100" dir="2700000" algn="tl">
                    <a:srgbClr val="000000"/>
                  </a:outerShdw>
                </a:effectLst>
                <a:latin typeface="Comic Sans MS" panose="030F0702030302020204" pitchFamily="66" charset="0"/>
              </a:rPr>
              <a:t>Appeal to God</a:t>
            </a:r>
            <a:r>
              <a:rPr lang="en-US" sz="2800" b="1" dirty="0">
                <a:solidFill>
                  <a:schemeClr val="bg1"/>
                </a:solidFill>
                <a:effectLst>
                  <a:outerShdw blurRad="38100" dist="38100" dir="2700000" algn="tl">
                    <a:srgbClr val="000000"/>
                  </a:outerShdw>
                </a:effectLst>
                <a:latin typeface="Comic Sans MS" panose="030F0702030302020204" pitchFamily="66" charset="0"/>
              </a:rPr>
              <a:t> (vv. 19-20)</a:t>
            </a:r>
          </a:p>
          <a:p>
            <a:pPr>
              <a:lnSpc>
                <a:spcPct val="120000"/>
              </a:lnSpc>
            </a:pPr>
            <a:r>
              <a:rPr lang="en-US" sz="2800" b="1" dirty="0">
                <a:solidFill>
                  <a:schemeClr val="bg1"/>
                </a:solidFill>
                <a:effectLst>
                  <a:outerShdw blurRad="38100" dist="38100" dir="2700000" algn="tl">
                    <a:srgbClr val="000000"/>
                  </a:outerShdw>
                </a:effectLst>
                <a:latin typeface="Comic Sans MS" panose="030F0702030302020204" pitchFamily="66" charset="0"/>
              </a:rPr>
              <a:t>	</a:t>
            </a:r>
            <a:r>
              <a:rPr lang="en-US" i="1" dirty="0">
                <a:solidFill>
                  <a:schemeClr val="bg1"/>
                </a:solidFill>
                <a:effectLst>
                  <a:outerShdw blurRad="38100" dist="38100" dir="2700000" algn="tl">
                    <a:srgbClr val="000000"/>
                  </a:outerShdw>
                </a:effectLst>
                <a:latin typeface="Comic Sans MS" panose="030F0702030302020204" pitchFamily="66" charset="0"/>
              </a:rPr>
              <a:t>1. Prayer of two (i.e. vv. 15-17) – Christ is there.</a:t>
            </a:r>
          </a:p>
          <a:p>
            <a:pPr>
              <a:lnSpc>
                <a:spcPct val="120000"/>
              </a:lnSpc>
            </a:pPr>
            <a:r>
              <a:rPr lang="en-US" i="1" dirty="0">
                <a:solidFill>
                  <a:schemeClr val="bg1"/>
                </a:solidFill>
                <a:effectLst>
                  <a:outerShdw blurRad="38100" dist="38100" dir="2700000" algn="tl">
                    <a:srgbClr val="000000"/>
                  </a:outerShdw>
                </a:effectLst>
                <a:latin typeface="Comic Sans MS" panose="030F0702030302020204" pitchFamily="66" charset="0"/>
              </a:rPr>
              <a:t>	2. All need not be involved to make it work. (Ill: Were 				the elders there? Was the preacher there?)</a:t>
            </a:r>
            <a:endParaRPr lang="en-US" sz="2800" b="1" dirty="0">
              <a:solidFill>
                <a:schemeClr val="bg1"/>
              </a:solidFill>
              <a:effectLst>
                <a:outerShdw blurRad="38100" dist="38100" dir="2700000" algn="tl">
                  <a:srgbClr val="000000"/>
                </a:outerShdw>
              </a:effectLst>
              <a:latin typeface="Comic Sans MS" panose="030F0702030302020204" pitchFamily="66"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74">
                                            <p:txEl>
                                              <p:pRg st="0" end="0"/>
                                            </p:txEl>
                                          </p:spTgt>
                                        </p:tgtEl>
                                        <p:attrNameLst>
                                          <p:attrName>style.visibility</p:attrName>
                                        </p:attrNameLst>
                                      </p:cBhvr>
                                      <p:to>
                                        <p:strVal val="visible"/>
                                      </p:to>
                                    </p:set>
                                    <p:anim calcmode="lin" valueType="num">
                                      <p:cBhvr additive="base">
                                        <p:cTn id="7" dur="500" fill="hold"/>
                                        <p:tgtEl>
                                          <p:spTgt spid="583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837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374">
                                            <p:txEl>
                                              <p:pRg st="1" end="1"/>
                                            </p:txEl>
                                          </p:spTgt>
                                        </p:tgtEl>
                                        <p:attrNameLst>
                                          <p:attrName>style.visibility</p:attrName>
                                        </p:attrNameLst>
                                      </p:cBhvr>
                                      <p:to>
                                        <p:strVal val="visible"/>
                                      </p:to>
                                    </p:set>
                                    <p:anim calcmode="lin" valueType="num">
                                      <p:cBhvr additive="base">
                                        <p:cTn id="13" dur="500" fill="hold"/>
                                        <p:tgtEl>
                                          <p:spTgt spid="5837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837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374">
                                            <p:txEl>
                                              <p:pRg st="2" end="2"/>
                                            </p:txEl>
                                          </p:spTgt>
                                        </p:tgtEl>
                                        <p:attrNameLst>
                                          <p:attrName>style.visibility</p:attrName>
                                        </p:attrNameLst>
                                      </p:cBhvr>
                                      <p:to>
                                        <p:strVal val="visible"/>
                                      </p:to>
                                    </p:set>
                                    <p:anim calcmode="lin" valueType="num">
                                      <p:cBhvr additive="base">
                                        <p:cTn id="19" dur="500" fill="hold"/>
                                        <p:tgtEl>
                                          <p:spTgt spid="5837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837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374">
                                            <p:txEl>
                                              <p:pRg st="4" end="4"/>
                                            </p:txEl>
                                          </p:spTgt>
                                        </p:tgtEl>
                                        <p:attrNameLst>
                                          <p:attrName>style.visibility</p:attrName>
                                        </p:attrNameLst>
                                      </p:cBhvr>
                                      <p:to>
                                        <p:strVal val="visible"/>
                                      </p:to>
                                    </p:set>
                                    <p:anim calcmode="lin" valueType="num">
                                      <p:cBhvr additive="base">
                                        <p:cTn id="25" dur="500" fill="hold"/>
                                        <p:tgtEl>
                                          <p:spTgt spid="5837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837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374">
                                            <p:txEl>
                                              <p:pRg st="5" end="5"/>
                                            </p:txEl>
                                          </p:spTgt>
                                        </p:tgtEl>
                                        <p:attrNameLst>
                                          <p:attrName>style.visibility</p:attrName>
                                        </p:attrNameLst>
                                      </p:cBhvr>
                                      <p:to>
                                        <p:strVal val="visible"/>
                                      </p:to>
                                    </p:set>
                                    <p:anim calcmode="lin" valueType="num">
                                      <p:cBhvr additive="base">
                                        <p:cTn id="31" dur="500" fill="hold"/>
                                        <p:tgtEl>
                                          <p:spTgt spid="58374">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837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8374">
                                            <p:txEl>
                                              <p:pRg st="6" end="6"/>
                                            </p:txEl>
                                          </p:spTgt>
                                        </p:tgtEl>
                                        <p:attrNameLst>
                                          <p:attrName>style.visibility</p:attrName>
                                        </p:attrNameLst>
                                      </p:cBhvr>
                                      <p:to>
                                        <p:strVal val="visible"/>
                                      </p:to>
                                    </p:set>
                                    <p:anim calcmode="lin" valueType="num">
                                      <p:cBhvr additive="base">
                                        <p:cTn id="37" dur="500" fill="hold"/>
                                        <p:tgtEl>
                                          <p:spTgt spid="58374">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837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ChangeArrowheads="1"/>
          </p:cNvSpPr>
          <p:nvPr/>
        </p:nvSpPr>
        <p:spPr bwMode="auto">
          <a:xfrm>
            <a:off x="381000" y="304800"/>
            <a:ext cx="8229600" cy="1371600"/>
          </a:xfrm>
          <a:prstGeom prst="plaque">
            <a:avLst>
              <a:gd name="adj" fmla="val 26667"/>
            </a:avLst>
          </a:prstGeom>
          <a:solidFill>
            <a:srgbClr val="FFFF00"/>
          </a:solidFill>
          <a:ln w="9525">
            <a:solidFill>
              <a:schemeClr val="tx1"/>
            </a:solidFill>
            <a:miter lim="800000"/>
            <a:headEnd/>
            <a:tailEnd/>
          </a:ln>
          <a:effectLst>
            <a:prstShdw prst="shdw13" dist="53882" dir="13500000">
              <a:srgbClr val="808080"/>
            </a:prstShdw>
          </a:effectLst>
        </p:spPr>
        <p:txBody>
          <a:bodyPr wrap="none" anchor="ctr"/>
          <a:lstStyle/>
          <a:p>
            <a:pPr algn="ctr">
              <a:lnSpc>
                <a:spcPct val="110000"/>
              </a:lnSpc>
            </a:pPr>
            <a:r>
              <a:rPr lang="en-US" sz="3200">
                <a:latin typeface="Comic Sans MS" panose="030F0702030302020204" pitchFamily="66" charset="0"/>
              </a:rPr>
              <a:t>Matthew 18:10-20</a:t>
            </a:r>
            <a:endParaRPr lang="en-US" sz="3200" b="1">
              <a:latin typeface="Comic Sans MS" panose="030F0702030302020204" pitchFamily="66" charset="0"/>
            </a:endParaRPr>
          </a:p>
          <a:p>
            <a:pPr algn="ctr">
              <a:lnSpc>
                <a:spcPct val="110000"/>
              </a:lnSpc>
            </a:pPr>
            <a:r>
              <a:rPr lang="en-US" sz="4000" i="1">
                <a:solidFill>
                  <a:schemeClr val="accent2"/>
                </a:solidFill>
                <a:effectLst>
                  <a:outerShdw blurRad="38100" dist="38100" dir="2700000" algn="tl">
                    <a:srgbClr val="000000"/>
                  </a:outerShdw>
                </a:effectLst>
                <a:latin typeface="Comic Sans MS" panose="030F0702030302020204" pitchFamily="66" charset="0"/>
              </a:rPr>
              <a:t>When You’ve Been Wronged</a:t>
            </a:r>
          </a:p>
        </p:txBody>
      </p:sp>
      <p:sp>
        <p:nvSpPr>
          <p:cNvPr id="49155" name="Text Box 3"/>
          <p:cNvSpPr txBox="1">
            <a:spLocks noChangeArrowheads="1"/>
          </p:cNvSpPr>
          <p:nvPr/>
        </p:nvSpPr>
        <p:spPr bwMode="auto">
          <a:xfrm>
            <a:off x="457200" y="2208213"/>
            <a:ext cx="8428911" cy="276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 The </a:t>
            </a:r>
            <a:r>
              <a:rPr lang="en-US" sz="3200" b="1" dirty="0">
                <a:solidFill>
                  <a:srgbClr val="FFFF00"/>
                </a:solidFill>
                <a:effectLst>
                  <a:outerShdw blurRad="38100" dist="38100" dir="2700000" algn="tl">
                    <a:srgbClr val="000000"/>
                  </a:outerShdw>
                </a:effectLst>
                <a:latin typeface="Comic Sans MS" panose="030F0702030302020204" pitchFamily="66" charset="0"/>
              </a:rPr>
              <a:t>Attitude</a:t>
            </a:r>
            <a:r>
              <a:rPr lang="en-US" sz="3200" b="1" dirty="0">
                <a:solidFill>
                  <a:schemeClr val="bg1"/>
                </a:solidFill>
                <a:effectLst>
                  <a:outerShdw blurRad="38100" dist="38100" dir="2700000" algn="tl">
                    <a:srgbClr val="000000"/>
                  </a:outerShdw>
                </a:effectLst>
                <a:latin typeface="Comic Sans MS" panose="030F0702030302020204" pitchFamily="66" charset="0"/>
              </a:rPr>
              <a:t> </a:t>
            </a:r>
            <a:r>
              <a:rPr lang="en-US" sz="3200" dirty="0">
                <a:solidFill>
                  <a:schemeClr val="bg1"/>
                </a:solidFill>
                <a:effectLst>
                  <a:outerShdw blurRad="38100" dist="38100" dir="2700000" algn="tl">
                    <a:srgbClr val="000000"/>
                  </a:outerShdw>
                </a:effectLst>
                <a:latin typeface="Comic Sans MS" panose="030F0702030302020204" pitchFamily="66" charset="0"/>
              </a:rPr>
              <a:t>That’s </a:t>
            </a:r>
            <a:r>
              <a:rPr lang="en-US" sz="3200" u="sng" dirty="0">
                <a:solidFill>
                  <a:schemeClr val="bg1"/>
                </a:solidFill>
                <a:effectLst>
                  <a:outerShdw blurRad="38100" dist="38100" dir="2700000" algn="tl">
                    <a:srgbClr val="000000"/>
                  </a:outerShdw>
                </a:effectLst>
                <a:latin typeface="Comic Sans MS" panose="030F0702030302020204" pitchFamily="66" charset="0"/>
              </a:rPr>
              <a:t>Wrong</a:t>
            </a:r>
            <a:r>
              <a:rPr lang="en-US" sz="3200" dirty="0">
                <a:solidFill>
                  <a:schemeClr val="bg1"/>
                </a:solidFill>
                <a:effectLst>
                  <a:outerShdw blurRad="38100" dist="38100" dir="2700000" algn="tl">
                    <a:srgbClr val="000000"/>
                  </a:outerShdw>
                </a:effectLst>
                <a:latin typeface="Comic Sans MS" panose="030F0702030302020204" pitchFamily="66" charset="0"/>
              </a:rPr>
              <a:t> (vv.10-14)</a:t>
            </a:r>
          </a:p>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II. The </a:t>
            </a:r>
            <a:r>
              <a:rPr lang="en-US" sz="3200" b="1" dirty="0">
                <a:solidFill>
                  <a:srgbClr val="FFFF00"/>
                </a:solidFill>
                <a:effectLst>
                  <a:outerShdw blurRad="38100" dist="38100" dir="2700000" algn="tl">
                    <a:srgbClr val="000000"/>
                  </a:outerShdw>
                </a:effectLst>
                <a:latin typeface="Comic Sans MS" panose="030F0702030302020204" pitchFamily="66" charset="0"/>
              </a:rPr>
              <a:t>Action</a:t>
            </a:r>
            <a:r>
              <a:rPr lang="en-US" sz="3200" dirty="0">
                <a:solidFill>
                  <a:schemeClr val="bg1"/>
                </a:solidFill>
                <a:effectLst>
                  <a:outerShdw blurRad="38100" dist="38100" dir="2700000" algn="tl">
                    <a:srgbClr val="000000"/>
                  </a:outerShdw>
                </a:effectLst>
                <a:latin typeface="Comic Sans MS" panose="030F0702030302020204" pitchFamily="66" charset="0"/>
              </a:rPr>
              <a:t> That’s </a:t>
            </a:r>
            <a:r>
              <a:rPr lang="en-US" sz="3200" u="sng" dirty="0">
                <a:solidFill>
                  <a:schemeClr val="bg1"/>
                </a:solidFill>
                <a:effectLst>
                  <a:outerShdw blurRad="38100" dist="38100" dir="2700000" algn="tl">
                    <a:srgbClr val="000000"/>
                  </a:outerShdw>
                </a:effectLst>
                <a:latin typeface="Comic Sans MS" panose="030F0702030302020204" pitchFamily="66" charset="0"/>
              </a:rPr>
              <a:t>Right</a:t>
            </a:r>
            <a:r>
              <a:rPr lang="en-US" sz="3200" dirty="0">
                <a:solidFill>
                  <a:schemeClr val="bg1"/>
                </a:solidFill>
                <a:effectLst>
                  <a:outerShdw blurRad="38100" dist="38100" dir="2700000" algn="tl">
                    <a:srgbClr val="000000"/>
                  </a:outerShdw>
                </a:effectLst>
                <a:latin typeface="Comic Sans MS" panose="030F0702030302020204" pitchFamily="66" charset="0"/>
              </a:rPr>
              <a:t> (vv. 15-17)</a:t>
            </a:r>
          </a:p>
          <a:p>
            <a:pPr>
              <a:lnSpc>
                <a:spcPct val="190000"/>
              </a:lnSpc>
            </a:pPr>
            <a:r>
              <a:rPr lang="en-US" sz="3200" dirty="0">
                <a:solidFill>
                  <a:schemeClr val="bg1"/>
                </a:solidFill>
                <a:effectLst>
                  <a:outerShdw blurRad="38100" dist="38100" dir="2700000" algn="tl">
                    <a:srgbClr val="000000"/>
                  </a:outerShdw>
                </a:effectLst>
                <a:latin typeface="Comic Sans MS" panose="030F0702030302020204" pitchFamily="66" charset="0"/>
              </a:rPr>
              <a:t>III. The </a:t>
            </a:r>
            <a:r>
              <a:rPr lang="en-US" sz="3200" b="1" dirty="0">
                <a:solidFill>
                  <a:srgbClr val="FFFF00"/>
                </a:solidFill>
                <a:effectLst>
                  <a:outerShdw blurRad="38100" dist="38100" dir="2700000" algn="tl">
                    <a:srgbClr val="000000"/>
                  </a:outerShdw>
                </a:effectLst>
                <a:latin typeface="Comic Sans MS" panose="030F0702030302020204" pitchFamily="66" charset="0"/>
              </a:rPr>
              <a:t>Authority</a:t>
            </a:r>
            <a:r>
              <a:rPr lang="en-US" sz="3200" dirty="0">
                <a:solidFill>
                  <a:schemeClr val="bg1"/>
                </a:solidFill>
                <a:effectLst>
                  <a:outerShdw blurRad="38100" dist="38100" dir="2700000" algn="tl">
                    <a:srgbClr val="000000"/>
                  </a:outerShdw>
                </a:effectLst>
                <a:latin typeface="Comic Sans MS" panose="030F0702030302020204" pitchFamily="66" charset="0"/>
              </a:rPr>
              <a:t> That </a:t>
            </a:r>
            <a:r>
              <a:rPr lang="en-US" sz="3200" u="sng" dirty="0">
                <a:solidFill>
                  <a:schemeClr val="bg1"/>
                </a:solidFill>
                <a:effectLst>
                  <a:outerShdw blurRad="38100" dist="38100" dir="2700000" algn="tl">
                    <a:srgbClr val="000000"/>
                  </a:outerShdw>
                </a:effectLst>
                <a:latin typeface="Comic Sans MS" panose="030F0702030302020204" pitchFamily="66" charset="0"/>
              </a:rPr>
              <a:t>Works</a:t>
            </a:r>
            <a:r>
              <a:rPr lang="en-US" sz="3200" dirty="0">
                <a:solidFill>
                  <a:schemeClr val="bg1"/>
                </a:solidFill>
                <a:effectLst>
                  <a:outerShdw blurRad="38100" dist="38100" dir="2700000" algn="tl">
                    <a:srgbClr val="000000"/>
                  </a:outerShdw>
                </a:effectLst>
                <a:latin typeface="Comic Sans MS" panose="030F0702030302020204" pitchFamily="66" charset="0"/>
              </a:rPr>
              <a:t> (vv. 18-20)</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MPj01788110000[1]"/>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4267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6563" name="Text Box 3"/>
          <p:cNvSpPr txBox="1">
            <a:spLocks noChangeArrowheads="1"/>
          </p:cNvSpPr>
          <p:nvPr/>
        </p:nvSpPr>
        <p:spPr bwMode="auto">
          <a:xfrm>
            <a:off x="457200" y="785813"/>
            <a:ext cx="3429000" cy="4852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0"/>
              </a:spcBef>
            </a:pPr>
            <a:r>
              <a:rPr lang="en-US" sz="4800" b="1">
                <a:latin typeface="Comic Sans MS" panose="030F0702030302020204" pitchFamily="66" charset="0"/>
              </a:rPr>
              <a:t>When</a:t>
            </a:r>
          </a:p>
          <a:p>
            <a:pPr algn="ctr">
              <a:lnSpc>
                <a:spcPct val="90000"/>
              </a:lnSpc>
              <a:spcBef>
                <a:spcPct val="50000"/>
              </a:spcBef>
            </a:pPr>
            <a:r>
              <a:rPr lang="en-US" sz="4800" b="1">
                <a:latin typeface="Comic Sans MS" panose="030F0702030302020204" pitchFamily="66" charset="0"/>
              </a:rPr>
              <a:t>You</a:t>
            </a:r>
          </a:p>
          <a:p>
            <a:pPr algn="ctr">
              <a:lnSpc>
                <a:spcPct val="90000"/>
              </a:lnSpc>
              <a:spcBef>
                <a:spcPct val="50000"/>
              </a:spcBef>
            </a:pPr>
            <a:r>
              <a:rPr lang="en-US" sz="4800" b="1">
                <a:latin typeface="Comic Sans MS" panose="030F0702030302020204" pitchFamily="66" charset="0"/>
              </a:rPr>
              <a:t>Have</a:t>
            </a:r>
          </a:p>
          <a:p>
            <a:pPr algn="ctr">
              <a:lnSpc>
                <a:spcPct val="90000"/>
              </a:lnSpc>
              <a:spcBef>
                <a:spcPct val="50000"/>
              </a:spcBef>
            </a:pPr>
            <a:r>
              <a:rPr lang="en-US" sz="4800" b="1">
                <a:latin typeface="Comic Sans MS" panose="030F0702030302020204" pitchFamily="66" charset="0"/>
              </a:rPr>
              <a:t>Been</a:t>
            </a:r>
          </a:p>
          <a:p>
            <a:pPr algn="ctr">
              <a:lnSpc>
                <a:spcPct val="90000"/>
              </a:lnSpc>
              <a:spcBef>
                <a:spcPct val="50000"/>
              </a:spcBef>
            </a:pPr>
            <a:r>
              <a:rPr lang="en-US" sz="4800" b="1">
                <a:latin typeface="Comic Sans MS" panose="030F0702030302020204" pitchFamily="66" charset="0"/>
              </a:rPr>
              <a:t>Wronged</a:t>
            </a:r>
          </a:p>
        </p:txBody>
      </p:sp>
      <p:sp>
        <p:nvSpPr>
          <p:cNvPr id="66564" name="Text Box 4"/>
          <p:cNvSpPr txBox="1">
            <a:spLocks noChangeArrowheads="1"/>
          </p:cNvSpPr>
          <p:nvPr/>
        </p:nvSpPr>
        <p:spPr bwMode="auto">
          <a:xfrm>
            <a:off x="4419600" y="1038225"/>
            <a:ext cx="49530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88925" algn="l"/>
              </a:tabLst>
              <a:defRPr sz="2400">
                <a:solidFill>
                  <a:schemeClr val="tx1"/>
                </a:solidFill>
                <a:latin typeface="Times New Roman" panose="02020603050405020304" pitchFamily="18" charset="0"/>
              </a:defRPr>
            </a:lvl1pPr>
            <a:lvl2pPr>
              <a:tabLst>
                <a:tab pos="288925" algn="l"/>
              </a:tabLst>
              <a:defRPr sz="2400">
                <a:solidFill>
                  <a:schemeClr val="tx1"/>
                </a:solidFill>
                <a:latin typeface="Times New Roman" panose="02020603050405020304" pitchFamily="18" charset="0"/>
              </a:defRPr>
            </a:lvl2pPr>
            <a:lvl3pPr>
              <a:tabLst>
                <a:tab pos="288925" algn="l"/>
              </a:tabLst>
              <a:defRPr sz="2400">
                <a:solidFill>
                  <a:schemeClr val="tx1"/>
                </a:solidFill>
                <a:latin typeface="Times New Roman" panose="02020603050405020304" pitchFamily="18" charset="0"/>
              </a:defRPr>
            </a:lvl3pPr>
            <a:lvl4pPr>
              <a:tabLst>
                <a:tab pos="288925" algn="l"/>
              </a:tabLst>
              <a:defRPr sz="2400">
                <a:solidFill>
                  <a:schemeClr val="tx1"/>
                </a:solidFill>
                <a:latin typeface="Times New Roman" panose="02020603050405020304" pitchFamily="18" charset="0"/>
              </a:defRPr>
            </a:lvl4pPr>
            <a:lvl5pPr>
              <a:tabLst>
                <a:tab pos="2889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9pPr>
          </a:lstStyle>
          <a:p>
            <a:pPr>
              <a:lnSpc>
                <a:spcPct val="200000"/>
              </a:lnSpc>
              <a:buFontTx/>
              <a:buChar char="•"/>
            </a:pPr>
            <a:r>
              <a:rPr lang="en-US" sz="3200" i="1">
                <a:solidFill>
                  <a:srgbClr val="FFFF00"/>
                </a:solidFill>
                <a:latin typeface="Arial" panose="020B0604020202020204" pitchFamily="34" charset="0"/>
              </a:rPr>
              <a:t> Don’t despise</a:t>
            </a:r>
          </a:p>
          <a:p>
            <a:pPr>
              <a:lnSpc>
                <a:spcPct val="200000"/>
              </a:lnSpc>
              <a:buFontTx/>
              <a:buChar char="•"/>
            </a:pPr>
            <a:r>
              <a:rPr lang="en-US" sz="3200" i="1">
                <a:solidFill>
                  <a:srgbClr val="FFFF00"/>
                </a:solidFill>
                <a:latin typeface="Arial" panose="020B0604020202020204" pitchFamily="34" charset="0"/>
              </a:rPr>
              <a:t> Go with compassion</a:t>
            </a:r>
          </a:p>
          <a:p>
            <a:pPr>
              <a:lnSpc>
                <a:spcPct val="200000"/>
              </a:lnSpc>
              <a:buFontTx/>
              <a:buChar char="•"/>
            </a:pPr>
            <a:r>
              <a:rPr lang="en-US" sz="3200" i="1">
                <a:solidFill>
                  <a:srgbClr val="FFFF00"/>
                </a:solidFill>
                <a:latin typeface="Arial" panose="020B0604020202020204" pitchFamily="34" charset="0"/>
              </a:rPr>
              <a:t> Settle the difference</a:t>
            </a:r>
          </a:p>
          <a:p>
            <a:pPr>
              <a:lnSpc>
                <a:spcPct val="200000"/>
              </a:lnSpc>
              <a:buFontTx/>
              <a:buChar char="•"/>
            </a:pPr>
            <a:r>
              <a:rPr lang="en-US" sz="3200" i="1">
                <a:solidFill>
                  <a:srgbClr val="FFFF00"/>
                </a:solidFill>
                <a:latin typeface="Arial" panose="020B0604020202020204" pitchFamily="34" charset="0"/>
              </a:rPr>
              <a:t> Forgive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 calcmode="lin" valueType="num">
                                      <p:cBhvr additive="base">
                                        <p:cTn id="7" dur="500" fill="hold"/>
                                        <p:tgtEl>
                                          <p:spTgt spid="66564"/>
                                        </p:tgtEl>
                                        <p:attrNameLst>
                                          <p:attrName>ppt_x</p:attrName>
                                        </p:attrNameLst>
                                      </p:cBhvr>
                                      <p:tavLst>
                                        <p:tav tm="0">
                                          <p:val>
                                            <p:strVal val="1+#ppt_w/2"/>
                                          </p:val>
                                        </p:tav>
                                        <p:tav tm="100000">
                                          <p:val>
                                            <p:strVal val="#ppt_x"/>
                                          </p:val>
                                        </p:tav>
                                      </p:tavLst>
                                    </p:anim>
                                    <p:anim calcmode="lin" valueType="num">
                                      <p:cBhvr additive="base">
                                        <p:cTn id="8" dur="500" fill="hold"/>
                                        <p:tgtEl>
                                          <p:spTgt spid="665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2514600"/>
            <a:ext cx="62103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8800" b="1">
                <a:solidFill>
                  <a:srgbClr val="FFFF00"/>
                </a:solidFill>
                <a:effectLst>
                  <a:outerShdw blurRad="38100" dist="38100" dir="2700000" algn="tl">
                    <a:srgbClr val="000000"/>
                  </a:outerShdw>
                </a:effectLst>
                <a:latin typeface="Arial" panose="020B0604020202020204" pitchFamily="34" charset="0"/>
              </a:rPr>
              <a:t>Matthew 18</a:t>
            </a:r>
          </a:p>
        </p:txBody>
      </p:sp>
      <p:sp>
        <p:nvSpPr>
          <p:cNvPr id="3075" name="Text Box 3"/>
          <p:cNvSpPr txBox="1">
            <a:spLocks noChangeArrowheads="1"/>
          </p:cNvSpPr>
          <p:nvPr/>
        </p:nvSpPr>
        <p:spPr bwMode="auto">
          <a:xfrm>
            <a:off x="3048000" y="3886200"/>
            <a:ext cx="28432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b="1">
                <a:solidFill>
                  <a:schemeClr val="bg1"/>
                </a:solidFill>
                <a:latin typeface="Arial" panose="020B0604020202020204" pitchFamily="34" charset="0"/>
              </a:rPr>
              <a:t>Relationships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AutoShape 4"/>
          <p:cNvSpPr>
            <a:spLocks noChangeArrowheads="1"/>
          </p:cNvSpPr>
          <p:nvPr/>
        </p:nvSpPr>
        <p:spPr bwMode="auto">
          <a:xfrm>
            <a:off x="685800" y="0"/>
            <a:ext cx="7772400" cy="838200"/>
          </a:xfrm>
          <a:prstGeom prst="roundRect">
            <a:avLst>
              <a:gd name="adj" fmla="val 16667"/>
            </a:avLst>
          </a:prstGeom>
          <a:solidFill>
            <a:schemeClr val="tx1"/>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solidFill>
                  <a:schemeClr val="bg1"/>
                </a:solidFill>
              </a:rPr>
              <a:t>Problems In Relationships Come Because</a:t>
            </a:r>
          </a:p>
        </p:txBody>
      </p:sp>
      <p:sp>
        <p:nvSpPr>
          <p:cNvPr id="4101" name="Text Box 5"/>
          <p:cNvSpPr txBox="1">
            <a:spLocks noChangeArrowheads="1"/>
          </p:cNvSpPr>
          <p:nvPr/>
        </p:nvSpPr>
        <p:spPr bwMode="auto">
          <a:xfrm>
            <a:off x="457200" y="1409700"/>
            <a:ext cx="5354638" cy="398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60000"/>
              </a:lnSpc>
              <a:buFontTx/>
              <a:buChar char="•"/>
            </a:pPr>
            <a:r>
              <a:rPr lang="en-US" sz="3200" b="1" dirty="0">
                <a:solidFill>
                  <a:schemeClr val="bg1"/>
                </a:solidFill>
                <a:effectLst>
                  <a:outerShdw blurRad="38100" dist="38100" dir="2700000" algn="tl">
                    <a:srgbClr val="000000"/>
                  </a:outerShdw>
                </a:effectLst>
                <a:latin typeface="Arial" panose="020B0604020202020204" pitchFamily="34" charset="0"/>
              </a:rPr>
              <a:t>Focus on self</a:t>
            </a:r>
          </a:p>
          <a:p>
            <a:pPr>
              <a:lnSpc>
                <a:spcPct val="160000"/>
              </a:lnSpc>
              <a:buFontTx/>
              <a:buChar char="•"/>
            </a:pPr>
            <a:r>
              <a:rPr lang="en-US" sz="3200" b="1" dirty="0">
                <a:solidFill>
                  <a:schemeClr val="bg1"/>
                </a:solidFill>
                <a:effectLst>
                  <a:outerShdw blurRad="38100" dist="38100" dir="2700000" algn="tl">
                    <a:srgbClr val="000000"/>
                  </a:outerShdw>
                </a:effectLst>
                <a:latin typeface="Arial" panose="020B0604020202020204" pitchFamily="34" charset="0"/>
              </a:rPr>
              <a:t>Pride</a:t>
            </a:r>
          </a:p>
          <a:p>
            <a:pPr>
              <a:lnSpc>
                <a:spcPct val="160000"/>
              </a:lnSpc>
              <a:buFontTx/>
              <a:buChar char="•"/>
            </a:pPr>
            <a:r>
              <a:rPr lang="en-US" sz="3200" b="1" dirty="0">
                <a:solidFill>
                  <a:schemeClr val="bg1"/>
                </a:solidFill>
                <a:effectLst>
                  <a:outerShdw blurRad="38100" dist="38100" dir="2700000" algn="tl">
                    <a:srgbClr val="000000"/>
                  </a:outerShdw>
                </a:effectLst>
                <a:latin typeface="Arial" panose="020B0604020202020204" pitchFamily="34" charset="0"/>
              </a:rPr>
              <a:t>Don’t Value Another</a:t>
            </a:r>
          </a:p>
          <a:p>
            <a:pPr>
              <a:lnSpc>
                <a:spcPct val="160000"/>
              </a:lnSpc>
              <a:buFontTx/>
              <a:buChar char="•"/>
            </a:pPr>
            <a:r>
              <a:rPr lang="en-US" sz="3200" b="1" dirty="0">
                <a:solidFill>
                  <a:schemeClr val="bg1"/>
                </a:solidFill>
                <a:effectLst>
                  <a:outerShdw blurRad="38100" dist="38100" dir="2700000" algn="tl">
                    <a:srgbClr val="000000"/>
                  </a:outerShdw>
                </a:effectLst>
                <a:latin typeface="Arial" panose="020B0604020202020204" pitchFamily="34" charset="0"/>
              </a:rPr>
              <a:t>Don’t Resolve Differences</a:t>
            </a:r>
          </a:p>
          <a:p>
            <a:pPr>
              <a:lnSpc>
                <a:spcPct val="160000"/>
              </a:lnSpc>
              <a:buFontTx/>
              <a:buChar char="•"/>
            </a:pPr>
            <a:r>
              <a:rPr lang="en-US" sz="3200" b="1" dirty="0">
                <a:solidFill>
                  <a:schemeClr val="bg1"/>
                </a:solidFill>
                <a:effectLst>
                  <a:outerShdw blurRad="38100" dist="38100" dir="2700000" algn="tl">
                    <a:srgbClr val="000000"/>
                  </a:outerShdw>
                </a:effectLst>
                <a:latin typeface="Arial" panose="020B0604020202020204" pitchFamily="34" charset="0"/>
              </a:rPr>
              <a:t>Fail to Forgive</a:t>
            </a:r>
          </a:p>
        </p:txBody>
      </p:sp>
      <p:sp>
        <p:nvSpPr>
          <p:cNvPr id="4102" name="Text Box 6"/>
          <p:cNvSpPr txBox="1">
            <a:spLocks noChangeArrowheads="1"/>
          </p:cNvSpPr>
          <p:nvPr/>
        </p:nvSpPr>
        <p:spPr bwMode="auto">
          <a:xfrm>
            <a:off x="3505200" y="1462088"/>
            <a:ext cx="4213013" cy="73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3200" dirty="0">
                <a:solidFill>
                  <a:srgbClr val="FFFF00"/>
                </a:solidFill>
                <a:effectLst>
                  <a:outerShdw blurRad="38100" dist="38100" dir="2700000" algn="tl">
                    <a:srgbClr val="000000">
                      <a:alpha val="43137"/>
                    </a:srgbClr>
                  </a:outerShdw>
                </a:effectLst>
                <a:latin typeface="Arial" panose="020B0604020202020204" pitchFamily="34" charset="0"/>
              </a:rPr>
              <a:t>(cf. Matt. 17:23 - 18:1)</a:t>
            </a:r>
          </a:p>
        </p:txBody>
      </p:sp>
      <p:sp>
        <p:nvSpPr>
          <p:cNvPr id="4103" name="Text Box 7"/>
          <p:cNvSpPr txBox="1">
            <a:spLocks noChangeArrowheads="1"/>
          </p:cNvSpPr>
          <p:nvPr/>
        </p:nvSpPr>
        <p:spPr bwMode="auto">
          <a:xfrm>
            <a:off x="1922463" y="2224088"/>
            <a:ext cx="2278188" cy="73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3200" dirty="0">
                <a:solidFill>
                  <a:srgbClr val="FFFF00"/>
                </a:solidFill>
                <a:effectLst>
                  <a:outerShdw blurRad="38100" dist="38100" dir="2700000" algn="tl">
                    <a:srgbClr val="000000">
                      <a:alpha val="43137"/>
                    </a:srgbClr>
                  </a:outerShdw>
                </a:effectLst>
                <a:latin typeface="Arial" panose="020B0604020202020204" pitchFamily="34" charset="0"/>
              </a:rPr>
              <a:t>(Matt. 18:4)</a:t>
            </a:r>
          </a:p>
        </p:txBody>
      </p:sp>
      <p:sp>
        <p:nvSpPr>
          <p:cNvPr id="4104" name="Text Box 8"/>
          <p:cNvSpPr txBox="1">
            <a:spLocks noChangeArrowheads="1"/>
          </p:cNvSpPr>
          <p:nvPr/>
        </p:nvSpPr>
        <p:spPr bwMode="auto">
          <a:xfrm>
            <a:off x="4572000" y="2971800"/>
            <a:ext cx="3097323" cy="73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3200" dirty="0">
                <a:solidFill>
                  <a:srgbClr val="FFFF00"/>
                </a:solidFill>
                <a:effectLst>
                  <a:outerShdw blurRad="38100" dist="38100" dir="2700000" algn="tl">
                    <a:srgbClr val="000000">
                      <a:alpha val="43137"/>
                    </a:srgbClr>
                  </a:outerShdw>
                </a:effectLst>
                <a:latin typeface="Arial" panose="020B0604020202020204" pitchFamily="34" charset="0"/>
              </a:rPr>
              <a:t>(Matt. 18:10-14)</a:t>
            </a:r>
          </a:p>
        </p:txBody>
      </p:sp>
      <p:sp>
        <p:nvSpPr>
          <p:cNvPr id="4105" name="Text Box 9"/>
          <p:cNvSpPr txBox="1">
            <a:spLocks noChangeArrowheads="1"/>
          </p:cNvSpPr>
          <p:nvPr/>
        </p:nvSpPr>
        <p:spPr bwMode="auto">
          <a:xfrm>
            <a:off x="5694363" y="3748088"/>
            <a:ext cx="3097323" cy="73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3200" dirty="0">
                <a:solidFill>
                  <a:srgbClr val="FFFF00"/>
                </a:solidFill>
                <a:effectLst>
                  <a:outerShdw blurRad="38100" dist="38100" dir="2700000" algn="tl">
                    <a:srgbClr val="000000">
                      <a:alpha val="43137"/>
                    </a:srgbClr>
                  </a:outerShdw>
                </a:effectLst>
                <a:latin typeface="Arial" panose="020B0604020202020204" pitchFamily="34" charset="0"/>
              </a:rPr>
              <a:t>(Matt. 18:15-17)</a:t>
            </a:r>
          </a:p>
        </p:txBody>
      </p:sp>
      <p:sp>
        <p:nvSpPr>
          <p:cNvPr id="4106" name="Text Box 10"/>
          <p:cNvSpPr txBox="1">
            <a:spLocks noChangeArrowheads="1"/>
          </p:cNvSpPr>
          <p:nvPr/>
        </p:nvSpPr>
        <p:spPr bwMode="auto">
          <a:xfrm>
            <a:off x="3446463" y="4586288"/>
            <a:ext cx="3097323" cy="73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3200" dirty="0">
                <a:solidFill>
                  <a:srgbClr val="FFFF00"/>
                </a:solidFill>
                <a:effectLst>
                  <a:outerShdw blurRad="38100" dist="38100" dir="2700000" algn="tl">
                    <a:srgbClr val="000000">
                      <a:alpha val="43137"/>
                    </a:srgbClr>
                  </a:outerShdw>
                </a:effectLst>
                <a:latin typeface="Arial" panose="020B0604020202020204" pitchFamily="34" charset="0"/>
              </a:rPr>
              <a:t>(Matt. 18:21-35)</a:t>
            </a:r>
          </a:p>
        </p:txBody>
      </p:sp>
      <p:sp>
        <p:nvSpPr>
          <p:cNvPr id="4107" name="Oval 11"/>
          <p:cNvSpPr>
            <a:spLocks noChangeArrowheads="1"/>
          </p:cNvSpPr>
          <p:nvPr/>
        </p:nvSpPr>
        <p:spPr bwMode="auto">
          <a:xfrm>
            <a:off x="2133600" y="5486400"/>
            <a:ext cx="4724400" cy="1143000"/>
          </a:xfrm>
          <a:prstGeom prst="ellipse">
            <a:avLst/>
          </a:prstGeom>
          <a:solidFill>
            <a:schemeClr val="bg2">
              <a:lumMod val="75000"/>
            </a:schemeClr>
          </a:solidFill>
          <a:ln w="9525">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a:r>
              <a:rPr lang="en-US" b="1" i="1">
                <a:solidFill>
                  <a:schemeClr val="bg1"/>
                </a:solidFill>
                <a:effectLst>
                  <a:outerShdw blurRad="38100" dist="38100" dir="2700000" algn="tl">
                    <a:srgbClr val="000000">
                      <a:alpha val="43137"/>
                    </a:srgbClr>
                  </a:outerShdw>
                </a:effectLst>
                <a:latin typeface="Arial" panose="020B0604020202020204" pitchFamily="34" charset="0"/>
              </a:rPr>
              <a:t>Jesus Dealt</a:t>
            </a:r>
          </a:p>
          <a:p>
            <a:pPr algn="ctr"/>
            <a:r>
              <a:rPr lang="en-US" b="1" i="1">
                <a:solidFill>
                  <a:schemeClr val="bg1"/>
                </a:solidFill>
                <a:effectLst>
                  <a:outerShdw blurRad="38100" dist="38100" dir="2700000" algn="tl">
                    <a:srgbClr val="000000">
                      <a:alpha val="43137"/>
                    </a:srgbClr>
                  </a:outerShdw>
                </a:effectLst>
                <a:latin typeface="Arial" panose="020B0604020202020204" pitchFamily="34" charset="0"/>
              </a:rPr>
              <a:t>With All These</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fade">
                                      <p:cBhvr>
                                        <p:cTn id="7" dur="1000"/>
                                        <p:tgtEl>
                                          <p:spTgt spid="4107"/>
                                        </p:tgtEl>
                                      </p:cBhvr>
                                    </p:animEffect>
                                    <p:anim calcmode="lin" valueType="num">
                                      <p:cBhvr>
                                        <p:cTn id="8" dur="1000" fill="hold"/>
                                        <p:tgtEl>
                                          <p:spTgt spid="4107"/>
                                        </p:tgtEl>
                                        <p:attrNameLst>
                                          <p:attrName>ppt_x</p:attrName>
                                        </p:attrNameLst>
                                      </p:cBhvr>
                                      <p:tavLst>
                                        <p:tav tm="0">
                                          <p:val>
                                            <p:strVal val="#ppt_x"/>
                                          </p:val>
                                        </p:tav>
                                        <p:tav tm="100000">
                                          <p:val>
                                            <p:strVal val="#ppt_x"/>
                                          </p:val>
                                        </p:tav>
                                      </p:tavLst>
                                    </p:anim>
                                    <p:anim calcmode="lin" valueType="num">
                                      <p:cBhvr>
                                        <p:cTn id="9" dur="1000" fill="hold"/>
                                        <p:tgtEl>
                                          <p:spTgt spid="410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102"/>
                                        </p:tgtEl>
                                        <p:attrNameLst>
                                          <p:attrName>style.visibility</p:attrName>
                                        </p:attrNameLst>
                                      </p:cBhvr>
                                      <p:to>
                                        <p:strVal val="visible"/>
                                      </p:to>
                                    </p:set>
                                    <p:animEffect transition="in" filter="wipe(left)">
                                      <p:cBhvr>
                                        <p:cTn id="14" dur="1000"/>
                                        <p:tgtEl>
                                          <p:spTgt spid="4102"/>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4103"/>
                                        </p:tgtEl>
                                        <p:attrNameLst>
                                          <p:attrName>style.visibility</p:attrName>
                                        </p:attrNameLst>
                                      </p:cBhvr>
                                      <p:to>
                                        <p:strVal val="visible"/>
                                      </p:to>
                                    </p:set>
                                    <p:animEffect transition="in" filter="wipe(left)">
                                      <p:cBhvr>
                                        <p:cTn id="17" dur="1000"/>
                                        <p:tgtEl>
                                          <p:spTgt spid="410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4104"/>
                                        </p:tgtEl>
                                        <p:attrNameLst>
                                          <p:attrName>style.visibility</p:attrName>
                                        </p:attrNameLst>
                                      </p:cBhvr>
                                      <p:to>
                                        <p:strVal val="visible"/>
                                      </p:to>
                                    </p:set>
                                    <p:animEffect transition="in" filter="wipe(left)">
                                      <p:cBhvr>
                                        <p:cTn id="20" dur="1000"/>
                                        <p:tgtEl>
                                          <p:spTgt spid="4104"/>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4105"/>
                                        </p:tgtEl>
                                        <p:attrNameLst>
                                          <p:attrName>style.visibility</p:attrName>
                                        </p:attrNameLst>
                                      </p:cBhvr>
                                      <p:to>
                                        <p:strVal val="visible"/>
                                      </p:to>
                                    </p:set>
                                    <p:animEffect transition="in" filter="wipe(left)">
                                      <p:cBhvr>
                                        <p:cTn id="23" dur="1000"/>
                                        <p:tgtEl>
                                          <p:spTgt spid="410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106"/>
                                        </p:tgtEl>
                                        <p:attrNameLst>
                                          <p:attrName>style.visibility</p:attrName>
                                        </p:attrNameLst>
                                      </p:cBhvr>
                                      <p:to>
                                        <p:strVal val="visible"/>
                                      </p:to>
                                    </p:set>
                                    <p:animEffect transition="in" filter="wipe(left)">
                                      <p:cBhvr>
                                        <p:cTn id="26" dur="1000"/>
                                        <p:tgtEl>
                                          <p:spTgt spid="4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P spid="4104" grpId="0"/>
      <p:bldP spid="4105" grpId="0"/>
      <p:bldP spid="4106" grpId="0"/>
      <p:bldP spid="410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ChangeArrowheads="1"/>
          </p:cNvSpPr>
          <p:nvPr/>
        </p:nvSpPr>
        <p:spPr bwMode="auto">
          <a:xfrm>
            <a:off x="381000" y="304800"/>
            <a:ext cx="8229600" cy="1371600"/>
          </a:xfrm>
          <a:prstGeom prst="plaque">
            <a:avLst>
              <a:gd name="adj" fmla="val 26667"/>
            </a:avLst>
          </a:prstGeom>
          <a:solidFill>
            <a:srgbClr val="FFFF00"/>
          </a:solidFill>
          <a:ln w="9525">
            <a:solidFill>
              <a:schemeClr val="tx1"/>
            </a:solidFill>
            <a:miter lim="800000"/>
            <a:headEnd/>
            <a:tailEnd/>
          </a:ln>
          <a:effectLst>
            <a:prstShdw prst="shdw13" dist="53882" dir="13500000">
              <a:srgbClr val="808080"/>
            </a:prstShdw>
          </a:effectLst>
        </p:spPr>
        <p:txBody>
          <a:bodyPr wrap="none" anchor="ctr"/>
          <a:lstStyle/>
          <a:p>
            <a:pPr algn="ctr">
              <a:lnSpc>
                <a:spcPct val="110000"/>
              </a:lnSpc>
            </a:pPr>
            <a:r>
              <a:rPr lang="en-US" sz="3200">
                <a:solidFill>
                  <a:srgbClr val="000000"/>
                </a:solidFill>
                <a:latin typeface="Comic Sans MS" panose="030F0702030302020204" pitchFamily="66" charset="0"/>
              </a:rPr>
              <a:t>Matthew 18:1-9</a:t>
            </a:r>
            <a:endParaRPr lang="en-US" sz="3200" b="1">
              <a:solidFill>
                <a:srgbClr val="000000"/>
              </a:solidFill>
              <a:latin typeface="Comic Sans MS" panose="030F0702030302020204" pitchFamily="66" charset="0"/>
            </a:endParaRPr>
          </a:p>
          <a:p>
            <a:pPr algn="ctr">
              <a:lnSpc>
                <a:spcPct val="110000"/>
              </a:lnSpc>
            </a:pPr>
            <a:r>
              <a:rPr lang="en-US" sz="4000" i="1">
                <a:solidFill>
                  <a:srgbClr val="3333CC"/>
                </a:solidFill>
                <a:effectLst>
                  <a:outerShdw blurRad="38100" dist="38100" dir="2700000" algn="tl">
                    <a:srgbClr val="000000"/>
                  </a:outerShdw>
                </a:effectLst>
                <a:latin typeface="Comic Sans MS" panose="030F0702030302020204" pitchFamily="66" charset="0"/>
              </a:rPr>
              <a:t>Who Is The Greatest?</a:t>
            </a:r>
          </a:p>
        </p:txBody>
      </p:sp>
      <p:sp>
        <p:nvSpPr>
          <p:cNvPr id="7171" name="Text Box 3"/>
          <p:cNvSpPr txBox="1">
            <a:spLocks noChangeArrowheads="1"/>
          </p:cNvSpPr>
          <p:nvPr/>
        </p:nvSpPr>
        <p:spPr bwMode="auto">
          <a:xfrm>
            <a:off x="982663" y="2276475"/>
            <a:ext cx="7094537" cy="310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sz="4400" dirty="0">
                <a:solidFill>
                  <a:srgbClr val="FFFFFF"/>
                </a:solidFill>
                <a:effectLst>
                  <a:outerShdw blurRad="38100" dist="38100" dir="2700000" algn="tl">
                    <a:srgbClr val="000000"/>
                  </a:outerShdw>
                </a:effectLst>
                <a:latin typeface="Comic Sans MS" panose="030F0702030302020204" pitchFamily="66" charset="0"/>
              </a:rPr>
              <a:t>I. The Question </a:t>
            </a:r>
            <a:r>
              <a:rPr lang="en-US" sz="4400" dirty="0">
                <a:solidFill>
                  <a:srgbClr val="FFFF00"/>
                </a:solidFill>
                <a:effectLst>
                  <a:outerShdw blurRad="38100" dist="38100" dir="2700000" algn="tl">
                    <a:srgbClr val="000000"/>
                  </a:outerShdw>
                </a:effectLst>
                <a:latin typeface="Comic Sans MS" panose="030F0702030302020204" pitchFamily="66" charset="0"/>
              </a:rPr>
              <a:t>(v. 1)</a:t>
            </a:r>
          </a:p>
          <a:p>
            <a:pPr>
              <a:lnSpc>
                <a:spcPct val="150000"/>
              </a:lnSpc>
            </a:pPr>
            <a:r>
              <a:rPr lang="en-US" sz="4400" dirty="0">
                <a:solidFill>
                  <a:srgbClr val="FFFFFF"/>
                </a:solidFill>
                <a:effectLst>
                  <a:outerShdw blurRad="38100" dist="38100" dir="2700000" algn="tl">
                    <a:srgbClr val="000000"/>
                  </a:outerShdw>
                </a:effectLst>
                <a:latin typeface="Comic Sans MS" panose="030F0702030302020204" pitchFamily="66" charset="0"/>
              </a:rPr>
              <a:t>II. The Answer </a:t>
            </a:r>
            <a:r>
              <a:rPr lang="en-US" sz="4400" dirty="0">
                <a:solidFill>
                  <a:srgbClr val="FFFF00"/>
                </a:solidFill>
                <a:effectLst>
                  <a:outerShdw blurRad="38100" dist="38100" dir="2700000" algn="tl">
                    <a:srgbClr val="000000"/>
                  </a:outerShdw>
                </a:effectLst>
                <a:latin typeface="Comic Sans MS" panose="030F0702030302020204" pitchFamily="66" charset="0"/>
              </a:rPr>
              <a:t>(vv. 2-4)</a:t>
            </a:r>
          </a:p>
          <a:p>
            <a:pPr>
              <a:lnSpc>
                <a:spcPct val="150000"/>
              </a:lnSpc>
            </a:pPr>
            <a:r>
              <a:rPr lang="en-US" sz="4400" dirty="0">
                <a:solidFill>
                  <a:srgbClr val="FFFFFF"/>
                </a:solidFill>
                <a:effectLst>
                  <a:outerShdw blurRad="38100" dist="38100" dir="2700000" algn="tl">
                    <a:srgbClr val="000000"/>
                  </a:outerShdw>
                </a:effectLst>
                <a:latin typeface="Comic Sans MS" panose="030F0702030302020204" pitchFamily="66" charset="0"/>
              </a:rPr>
              <a:t>III. The Warning </a:t>
            </a:r>
            <a:r>
              <a:rPr lang="en-US" sz="4400" dirty="0">
                <a:solidFill>
                  <a:srgbClr val="FFFF00"/>
                </a:solidFill>
                <a:effectLst>
                  <a:outerShdw blurRad="38100" dist="38100" dir="2700000" algn="tl">
                    <a:srgbClr val="000000"/>
                  </a:outerShdw>
                </a:effectLst>
                <a:latin typeface="Comic Sans MS" panose="030F0702030302020204" pitchFamily="66" charset="0"/>
              </a:rPr>
              <a:t>(vv. 5-9)</a:t>
            </a:r>
          </a:p>
        </p:txBody>
      </p:sp>
      <p:sp>
        <p:nvSpPr>
          <p:cNvPr id="2" name="Diagonal Stripe 1"/>
          <p:cNvSpPr/>
          <p:nvPr/>
        </p:nvSpPr>
        <p:spPr bwMode="auto">
          <a:xfrm>
            <a:off x="0" y="0"/>
            <a:ext cx="3124200" cy="2514600"/>
          </a:xfrm>
          <a:prstGeom prst="diagStripe">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bg1"/>
              </a:solidFill>
              <a:effectLst/>
              <a:latin typeface="Times New Roman" panose="02020603050405020304" pitchFamily="18" charset="0"/>
            </a:endParaRPr>
          </a:p>
        </p:txBody>
      </p:sp>
      <p:sp>
        <p:nvSpPr>
          <p:cNvPr id="3" name="TextBox 2"/>
          <p:cNvSpPr txBox="1"/>
          <p:nvPr/>
        </p:nvSpPr>
        <p:spPr>
          <a:xfrm rot="19241039">
            <a:off x="311218" y="634477"/>
            <a:ext cx="1752600" cy="646331"/>
          </a:xfrm>
          <a:prstGeom prst="rect">
            <a:avLst/>
          </a:prstGeom>
          <a:noFill/>
        </p:spPr>
        <p:txBody>
          <a:bodyPr wrap="square" rtlCol="0">
            <a:spAutoFit/>
          </a:bodyPr>
          <a:lstStyle/>
          <a:p>
            <a:pPr algn="ctr"/>
            <a:r>
              <a:rPr lang="en-US" sz="3600" dirty="0">
                <a:solidFill>
                  <a:schemeClr val="bg1"/>
                </a:solidFill>
                <a:latin typeface="Comic Sans MS" panose="030F0702030302020204" pitchFamily="66" charset="0"/>
              </a:rPr>
              <a:t>Review</a:t>
            </a:r>
          </a:p>
        </p:txBody>
      </p:sp>
    </p:spTree>
    <p:extLst>
      <p:ext uri="{BB962C8B-B14F-4D97-AF65-F5344CB8AC3E}">
        <p14:creationId xmlns:p14="http://schemas.microsoft.com/office/powerpoint/2010/main" val="23285334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MPj01788110000[1]"/>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4267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04" name="Text Box 4"/>
          <p:cNvSpPr txBox="1">
            <a:spLocks noChangeArrowheads="1"/>
          </p:cNvSpPr>
          <p:nvPr/>
        </p:nvSpPr>
        <p:spPr bwMode="auto">
          <a:xfrm>
            <a:off x="457200" y="533400"/>
            <a:ext cx="3429000" cy="576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spcBef>
                <a:spcPct val="50000"/>
              </a:spcBef>
            </a:pPr>
            <a:r>
              <a:rPr lang="en-US" sz="4000" b="1">
                <a:latin typeface="Comic Sans MS" panose="030F0702030302020204" pitchFamily="66" charset="0"/>
              </a:rPr>
              <a:t>Do You</a:t>
            </a:r>
          </a:p>
          <a:p>
            <a:pPr algn="ctr">
              <a:lnSpc>
                <a:spcPct val="90000"/>
              </a:lnSpc>
              <a:spcBef>
                <a:spcPct val="50000"/>
              </a:spcBef>
            </a:pPr>
            <a:r>
              <a:rPr lang="en-US" sz="4000" b="1">
                <a:latin typeface="Comic Sans MS" panose="030F0702030302020204" pitchFamily="66" charset="0"/>
              </a:rPr>
              <a:t>Ever</a:t>
            </a:r>
          </a:p>
          <a:p>
            <a:pPr algn="ctr">
              <a:lnSpc>
                <a:spcPct val="90000"/>
              </a:lnSpc>
              <a:spcBef>
                <a:spcPct val="50000"/>
              </a:spcBef>
            </a:pPr>
            <a:r>
              <a:rPr lang="en-US" sz="4000" b="1">
                <a:latin typeface="Comic Sans MS" panose="030F0702030302020204" pitchFamily="66" charset="0"/>
              </a:rPr>
              <a:t>Feel</a:t>
            </a:r>
          </a:p>
          <a:p>
            <a:pPr algn="ctr">
              <a:lnSpc>
                <a:spcPct val="90000"/>
              </a:lnSpc>
              <a:spcBef>
                <a:spcPct val="50000"/>
              </a:spcBef>
            </a:pPr>
            <a:r>
              <a:rPr lang="en-US" sz="4000" b="1">
                <a:latin typeface="Comic Sans MS" panose="030F0702030302020204" pitchFamily="66" charset="0"/>
              </a:rPr>
              <a:t>That You</a:t>
            </a:r>
          </a:p>
          <a:p>
            <a:pPr algn="ctr">
              <a:lnSpc>
                <a:spcPct val="90000"/>
              </a:lnSpc>
              <a:spcBef>
                <a:spcPct val="50000"/>
              </a:spcBef>
            </a:pPr>
            <a:r>
              <a:rPr lang="en-US" sz="4000" b="1">
                <a:latin typeface="Comic Sans MS" panose="030F0702030302020204" pitchFamily="66" charset="0"/>
              </a:rPr>
              <a:t>Have Been</a:t>
            </a:r>
          </a:p>
          <a:p>
            <a:pPr algn="ctr">
              <a:lnSpc>
                <a:spcPct val="90000"/>
              </a:lnSpc>
              <a:spcBef>
                <a:spcPct val="50000"/>
              </a:spcBef>
            </a:pPr>
            <a:r>
              <a:rPr lang="en-US" sz="4000" b="1">
                <a:latin typeface="Comic Sans MS" panose="030F0702030302020204" pitchFamily="66" charset="0"/>
              </a:rPr>
              <a:t>Done</a:t>
            </a:r>
          </a:p>
          <a:p>
            <a:pPr algn="ctr">
              <a:lnSpc>
                <a:spcPct val="90000"/>
              </a:lnSpc>
              <a:spcBef>
                <a:spcPct val="50000"/>
              </a:spcBef>
            </a:pPr>
            <a:r>
              <a:rPr lang="en-US" sz="4000" b="1">
                <a:latin typeface="Comic Sans MS" panose="030F0702030302020204" pitchFamily="66" charset="0"/>
              </a:rPr>
              <a:t>Wrong?</a:t>
            </a:r>
          </a:p>
        </p:txBody>
      </p:sp>
      <p:sp>
        <p:nvSpPr>
          <p:cNvPr id="51206" name="Text Box 6"/>
          <p:cNvSpPr txBox="1">
            <a:spLocks noChangeArrowheads="1"/>
          </p:cNvSpPr>
          <p:nvPr/>
        </p:nvSpPr>
        <p:spPr bwMode="auto">
          <a:xfrm>
            <a:off x="4419600" y="152400"/>
            <a:ext cx="49530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88925" algn="l"/>
              </a:tabLst>
              <a:defRPr sz="2400">
                <a:solidFill>
                  <a:schemeClr val="tx1"/>
                </a:solidFill>
                <a:latin typeface="Times New Roman" panose="02020603050405020304" pitchFamily="18" charset="0"/>
              </a:defRPr>
            </a:lvl1pPr>
            <a:lvl2pPr>
              <a:tabLst>
                <a:tab pos="288925" algn="l"/>
              </a:tabLst>
              <a:defRPr sz="2400">
                <a:solidFill>
                  <a:schemeClr val="tx1"/>
                </a:solidFill>
                <a:latin typeface="Times New Roman" panose="02020603050405020304" pitchFamily="18" charset="0"/>
              </a:defRPr>
            </a:lvl2pPr>
            <a:lvl3pPr>
              <a:tabLst>
                <a:tab pos="288925" algn="l"/>
              </a:tabLst>
              <a:defRPr sz="2400">
                <a:solidFill>
                  <a:schemeClr val="tx1"/>
                </a:solidFill>
                <a:latin typeface="Times New Roman" panose="02020603050405020304" pitchFamily="18" charset="0"/>
              </a:defRPr>
            </a:lvl3pPr>
            <a:lvl4pPr>
              <a:tabLst>
                <a:tab pos="288925" algn="l"/>
              </a:tabLst>
              <a:defRPr sz="2400">
                <a:solidFill>
                  <a:schemeClr val="tx1"/>
                </a:solidFill>
                <a:latin typeface="Times New Roman" panose="02020603050405020304" pitchFamily="18" charset="0"/>
              </a:defRPr>
            </a:lvl4pPr>
            <a:lvl5pPr>
              <a:tabLst>
                <a:tab pos="288925" algn="l"/>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8925" algn="l"/>
              </a:tabLst>
              <a:defRPr sz="2400">
                <a:solidFill>
                  <a:schemeClr val="tx1"/>
                </a:solidFill>
                <a:latin typeface="Times New Roman" panose="02020603050405020304" pitchFamily="18" charset="0"/>
              </a:defRPr>
            </a:lvl9pPr>
          </a:lstStyle>
          <a:p>
            <a:pPr>
              <a:lnSpc>
                <a:spcPct val="150000"/>
              </a:lnSpc>
              <a:buFontTx/>
              <a:buChar char="•"/>
            </a:pPr>
            <a:r>
              <a:rPr lang="en-US" sz="3200" i="1" dirty="0">
                <a:solidFill>
                  <a:srgbClr val="FFFF00"/>
                </a:solidFill>
                <a:latin typeface="Arial" panose="020B0604020202020204" pitchFamily="34" charset="0"/>
              </a:rPr>
              <a:t> What do you do?</a:t>
            </a:r>
          </a:p>
          <a:p>
            <a:endParaRPr lang="en-US" sz="3200" i="1" dirty="0">
              <a:solidFill>
                <a:srgbClr val="FFFF00"/>
              </a:solidFill>
              <a:latin typeface="Arial" panose="020B0604020202020204" pitchFamily="34" charset="0"/>
            </a:endParaRPr>
          </a:p>
          <a:p>
            <a:pPr>
              <a:lnSpc>
                <a:spcPct val="150000"/>
              </a:lnSpc>
              <a:buFontTx/>
              <a:buChar char="•"/>
            </a:pPr>
            <a:r>
              <a:rPr lang="en-US" sz="3200" i="1" dirty="0">
                <a:solidFill>
                  <a:srgbClr val="FFFF00"/>
                </a:solidFill>
                <a:latin typeface="Arial" panose="020B0604020202020204" pitchFamily="34" charset="0"/>
              </a:rPr>
              <a:t> Who should you tell?</a:t>
            </a:r>
          </a:p>
          <a:p>
            <a:pPr>
              <a:lnSpc>
                <a:spcPct val="150000"/>
              </a:lnSpc>
            </a:pPr>
            <a:endParaRPr lang="en-US" sz="3200" i="1" dirty="0">
              <a:solidFill>
                <a:srgbClr val="FFFF00"/>
              </a:solidFill>
              <a:latin typeface="Arial" panose="020B0604020202020204" pitchFamily="34" charset="0"/>
            </a:endParaRPr>
          </a:p>
          <a:p>
            <a:pPr>
              <a:lnSpc>
                <a:spcPct val="70000"/>
              </a:lnSpc>
              <a:buFontTx/>
              <a:buChar char="•"/>
            </a:pPr>
            <a:r>
              <a:rPr lang="en-US" sz="3200" i="1" dirty="0">
                <a:solidFill>
                  <a:srgbClr val="FFFF00"/>
                </a:solidFill>
                <a:latin typeface="Arial" panose="020B0604020202020204" pitchFamily="34" charset="0"/>
              </a:rPr>
              <a:t> How do you feel about 	that person</a:t>
            </a:r>
          </a:p>
          <a:p>
            <a:pPr>
              <a:lnSpc>
                <a:spcPct val="70000"/>
              </a:lnSpc>
              <a:buFontTx/>
              <a:buChar char="•"/>
            </a:pPr>
            <a:endParaRPr lang="en-US" sz="3200" i="1" dirty="0">
              <a:solidFill>
                <a:srgbClr val="FFFF00"/>
              </a:solidFill>
              <a:latin typeface="Arial" panose="020B0604020202020204" pitchFamily="34" charset="0"/>
            </a:endParaRPr>
          </a:p>
          <a:p>
            <a:pPr>
              <a:lnSpc>
                <a:spcPct val="70000"/>
              </a:lnSpc>
            </a:pPr>
            <a:endParaRPr lang="en-US" sz="3200" i="1" dirty="0">
              <a:solidFill>
                <a:srgbClr val="FFFF00"/>
              </a:solidFill>
              <a:latin typeface="Arial" panose="020B0604020202020204" pitchFamily="34" charset="0"/>
            </a:endParaRPr>
          </a:p>
          <a:p>
            <a:pPr>
              <a:lnSpc>
                <a:spcPct val="70000"/>
              </a:lnSpc>
              <a:buFontTx/>
              <a:buChar char="•"/>
            </a:pPr>
            <a:r>
              <a:rPr lang="en-US" sz="3200" i="1" dirty="0">
                <a:solidFill>
                  <a:srgbClr val="FFFF00"/>
                </a:solidFill>
                <a:latin typeface="Arial" panose="020B0604020202020204" pitchFamily="34" charset="0"/>
              </a:rPr>
              <a:t> Who is to say how you 	react?</a:t>
            </a:r>
          </a:p>
          <a:p>
            <a:pPr>
              <a:lnSpc>
                <a:spcPct val="70000"/>
              </a:lnSpc>
              <a:buFontTx/>
              <a:buChar char="•"/>
            </a:pPr>
            <a:endParaRPr lang="en-US" sz="3200" i="1" dirty="0">
              <a:solidFill>
                <a:srgbClr val="FFFF00"/>
              </a:solidFill>
              <a:latin typeface="Arial" panose="020B0604020202020204" pitchFamily="34" charset="0"/>
            </a:endParaRPr>
          </a:p>
          <a:p>
            <a:pPr>
              <a:lnSpc>
                <a:spcPct val="70000"/>
              </a:lnSpc>
              <a:buFontTx/>
              <a:buChar char="•"/>
            </a:pPr>
            <a:endParaRPr lang="en-US" sz="3200" i="1" dirty="0">
              <a:solidFill>
                <a:srgbClr val="FFFF00"/>
              </a:solidFill>
              <a:latin typeface="Arial" panose="020B0604020202020204" pitchFamily="34" charset="0"/>
            </a:endParaRPr>
          </a:p>
          <a:p>
            <a:pPr>
              <a:lnSpc>
                <a:spcPct val="70000"/>
              </a:lnSpc>
              <a:buFontTx/>
              <a:buChar char="•"/>
            </a:pPr>
            <a:r>
              <a:rPr lang="en-US" sz="3200" i="1" dirty="0">
                <a:solidFill>
                  <a:srgbClr val="FFFF00"/>
                </a:solidFill>
                <a:latin typeface="Arial" panose="020B0604020202020204" pitchFamily="34" charset="0"/>
              </a:rPr>
              <a:t> Who should you have 	with you?</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06">
                                            <p:txEl>
                                              <p:pRg st="0" end="0"/>
                                            </p:txEl>
                                          </p:spTgt>
                                        </p:tgtEl>
                                        <p:attrNameLst>
                                          <p:attrName>style.visibility</p:attrName>
                                        </p:attrNameLst>
                                      </p:cBhvr>
                                      <p:to>
                                        <p:strVal val="visible"/>
                                      </p:to>
                                    </p:set>
                                    <p:animEffect transition="in" filter="fade">
                                      <p:cBhvr>
                                        <p:cTn id="7" dur="1000"/>
                                        <p:tgtEl>
                                          <p:spTgt spid="51206">
                                            <p:txEl>
                                              <p:pRg st="0" end="0"/>
                                            </p:txEl>
                                          </p:spTgt>
                                        </p:tgtEl>
                                      </p:cBhvr>
                                    </p:animEffect>
                                    <p:anim calcmode="lin" valueType="num">
                                      <p:cBhvr>
                                        <p:cTn id="8" dur="1000" fill="hold"/>
                                        <p:tgtEl>
                                          <p:spTgt spid="51206">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120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0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1206">
                                            <p:txEl>
                                              <p:pRg st="2" end="2"/>
                                            </p:txEl>
                                          </p:spTgt>
                                        </p:tgtEl>
                                        <p:attrNameLst>
                                          <p:attrName>style.visibility</p:attrName>
                                        </p:attrNameLst>
                                      </p:cBhvr>
                                      <p:to>
                                        <p:strVal val="visible"/>
                                      </p:to>
                                    </p:set>
                                    <p:animEffect transition="in" filter="fade">
                                      <p:cBhvr>
                                        <p:cTn id="15" dur="1000"/>
                                        <p:tgtEl>
                                          <p:spTgt spid="51206">
                                            <p:txEl>
                                              <p:pRg st="2" end="2"/>
                                            </p:txEl>
                                          </p:spTgt>
                                        </p:tgtEl>
                                      </p:cBhvr>
                                    </p:animEffect>
                                    <p:anim calcmode="lin" valueType="num">
                                      <p:cBhvr>
                                        <p:cTn id="16" dur="1000" fill="hold"/>
                                        <p:tgtEl>
                                          <p:spTgt spid="51206">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1206">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20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1206">
                                            <p:txEl>
                                              <p:pRg st="4" end="4"/>
                                            </p:txEl>
                                          </p:spTgt>
                                        </p:tgtEl>
                                        <p:attrNameLst>
                                          <p:attrName>style.visibility</p:attrName>
                                        </p:attrNameLst>
                                      </p:cBhvr>
                                      <p:to>
                                        <p:strVal val="visible"/>
                                      </p:to>
                                    </p:set>
                                    <p:animEffect transition="in" filter="fade">
                                      <p:cBhvr>
                                        <p:cTn id="23" dur="1000"/>
                                        <p:tgtEl>
                                          <p:spTgt spid="51206">
                                            <p:txEl>
                                              <p:pRg st="4" end="4"/>
                                            </p:txEl>
                                          </p:spTgt>
                                        </p:tgtEl>
                                      </p:cBhvr>
                                    </p:animEffect>
                                    <p:anim calcmode="lin" valueType="num">
                                      <p:cBhvr>
                                        <p:cTn id="24" dur="1000" fill="hold"/>
                                        <p:tgtEl>
                                          <p:spTgt spid="51206">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1206">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20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1206">
                                            <p:txEl>
                                              <p:pRg st="7" end="7"/>
                                            </p:txEl>
                                          </p:spTgt>
                                        </p:tgtEl>
                                        <p:attrNameLst>
                                          <p:attrName>style.visibility</p:attrName>
                                        </p:attrNameLst>
                                      </p:cBhvr>
                                      <p:to>
                                        <p:strVal val="visible"/>
                                      </p:to>
                                    </p:set>
                                    <p:animEffect transition="in" filter="fade">
                                      <p:cBhvr>
                                        <p:cTn id="31" dur="1000"/>
                                        <p:tgtEl>
                                          <p:spTgt spid="51206">
                                            <p:txEl>
                                              <p:pRg st="7" end="7"/>
                                            </p:txEl>
                                          </p:spTgt>
                                        </p:tgtEl>
                                      </p:cBhvr>
                                    </p:animEffect>
                                    <p:anim calcmode="lin" valueType="num">
                                      <p:cBhvr>
                                        <p:cTn id="32" dur="1000" fill="hold"/>
                                        <p:tgtEl>
                                          <p:spTgt spid="51206">
                                            <p:txEl>
                                              <p:pRg st="7" end="7"/>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1206">
                                            <p:txEl>
                                              <p:pRg st="7" end="7"/>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1206">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1206">
                                            <p:txEl>
                                              <p:pRg st="10" end="10"/>
                                            </p:txEl>
                                          </p:spTgt>
                                        </p:tgtEl>
                                        <p:attrNameLst>
                                          <p:attrName>style.visibility</p:attrName>
                                        </p:attrNameLst>
                                      </p:cBhvr>
                                      <p:to>
                                        <p:strVal val="visible"/>
                                      </p:to>
                                    </p:set>
                                    <p:animEffect transition="in" filter="fade">
                                      <p:cBhvr>
                                        <p:cTn id="39" dur="1000"/>
                                        <p:tgtEl>
                                          <p:spTgt spid="51206">
                                            <p:txEl>
                                              <p:pRg st="10" end="10"/>
                                            </p:txEl>
                                          </p:spTgt>
                                        </p:tgtEl>
                                      </p:cBhvr>
                                    </p:animEffect>
                                    <p:anim calcmode="lin" valueType="num">
                                      <p:cBhvr>
                                        <p:cTn id="40" dur="1000" fill="hold"/>
                                        <p:tgtEl>
                                          <p:spTgt spid="51206">
                                            <p:txEl>
                                              <p:pRg st="10" end="10"/>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51206">
                                            <p:txEl>
                                              <p:pRg st="10" end="10"/>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51206">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ChangeArrowheads="1"/>
          </p:cNvSpPr>
          <p:nvPr/>
        </p:nvSpPr>
        <p:spPr bwMode="auto">
          <a:xfrm>
            <a:off x="0" y="1447800"/>
            <a:ext cx="9144000" cy="54102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90000"/>
              </a:lnSpc>
            </a:pPr>
            <a:endParaRPr lang="en-US"/>
          </a:p>
        </p:txBody>
      </p:sp>
      <p:sp>
        <p:nvSpPr>
          <p:cNvPr id="8196" name="Text Box 4"/>
          <p:cNvSpPr txBox="1">
            <a:spLocks noChangeArrowheads="1"/>
          </p:cNvSpPr>
          <p:nvPr/>
        </p:nvSpPr>
        <p:spPr bwMode="auto">
          <a:xfrm>
            <a:off x="1144588" y="0"/>
            <a:ext cx="6773862"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110000"/>
              </a:lnSpc>
            </a:pPr>
            <a:r>
              <a:rPr lang="en-US" sz="3200" dirty="0">
                <a:solidFill>
                  <a:srgbClr val="FFFF00"/>
                </a:solidFill>
                <a:latin typeface="Comic Sans MS" panose="030F0702030302020204" pitchFamily="66" charset="0"/>
              </a:rPr>
              <a:t>Matthew 18:10-20</a:t>
            </a:r>
            <a:endParaRPr lang="en-US" sz="3200" b="1" dirty="0">
              <a:solidFill>
                <a:srgbClr val="FFFF00"/>
              </a:solidFill>
              <a:latin typeface="Comic Sans MS" panose="030F0702030302020204" pitchFamily="66" charset="0"/>
            </a:endParaRPr>
          </a:p>
          <a:p>
            <a:pPr algn="ctr">
              <a:lnSpc>
                <a:spcPct val="110000"/>
              </a:lnSpc>
            </a:pPr>
            <a:r>
              <a:rPr lang="en-US" sz="4000" i="1" dirty="0">
                <a:solidFill>
                  <a:schemeClr val="bg1"/>
                </a:solidFill>
                <a:effectLst>
                  <a:outerShdw blurRad="38100" dist="38100" dir="2700000" algn="tl">
                    <a:srgbClr val="000000"/>
                  </a:outerShdw>
                </a:effectLst>
                <a:latin typeface="Comic Sans MS" panose="030F0702030302020204" pitchFamily="66" charset="0"/>
              </a:rPr>
              <a:t>When You’ve Been Wronged</a:t>
            </a:r>
            <a:endParaRPr lang="en-US" sz="4000" i="1" dirty="0">
              <a:solidFill>
                <a:schemeClr val="accent2"/>
              </a:solidFill>
              <a:effectLst>
                <a:outerShdw blurRad="38100" dist="38100" dir="2700000" algn="tl">
                  <a:srgbClr val="000000"/>
                </a:outerShdw>
              </a:effectLst>
              <a:latin typeface="Comic Sans MS" panose="030F0702030302020204" pitchFamily="66" charset="0"/>
            </a:endParaRPr>
          </a:p>
        </p:txBody>
      </p:sp>
      <p:sp>
        <p:nvSpPr>
          <p:cNvPr id="8197" name="Text Box 5"/>
          <p:cNvSpPr txBox="1">
            <a:spLocks noChangeArrowheads="1"/>
          </p:cNvSpPr>
          <p:nvPr/>
        </p:nvSpPr>
        <p:spPr bwMode="auto">
          <a:xfrm>
            <a:off x="228600" y="1611313"/>
            <a:ext cx="8763000" cy="508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lang="en-US" sz="2800"/>
              <a:t>10 "Take heed that you do not despise one of these little ones, for I say to you that in heaven their angels always see the face of My Father who is in heaven. </a:t>
            </a:r>
          </a:p>
          <a:p>
            <a:pPr>
              <a:lnSpc>
                <a:spcPct val="90000"/>
              </a:lnSpc>
            </a:pPr>
            <a:r>
              <a:rPr lang="en-US" sz="2800"/>
              <a:t>11 For the Son of Man has come to save that which was lost. </a:t>
            </a:r>
          </a:p>
          <a:p>
            <a:pPr>
              <a:lnSpc>
                <a:spcPct val="90000"/>
              </a:lnSpc>
            </a:pPr>
            <a:r>
              <a:rPr lang="en-US" sz="2800"/>
              <a:t>12 What do you think? If a man has a hundred sheep, and one of them goes astray, does he not leave the ninety-nine and go to the mountains to seek the one that is straying? </a:t>
            </a:r>
          </a:p>
          <a:p>
            <a:pPr>
              <a:lnSpc>
                <a:spcPct val="90000"/>
              </a:lnSpc>
            </a:pPr>
            <a:r>
              <a:rPr lang="en-US" sz="2800"/>
              <a:t>13 And if he should find it, assuredly, I say to you, he rejoices more over that sheep than over the ninety-nine that did not go astray. </a:t>
            </a:r>
          </a:p>
          <a:p>
            <a:pPr>
              <a:lnSpc>
                <a:spcPct val="90000"/>
              </a:lnSpc>
            </a:pPr>
            <a:r>
              <a:rPr lang="en-US" sz="2800"/>
              <a:t>14 Even so it is not the will of your Father who is in heaven that one of these little ones should perish. </a:t>
            </a:r>
          </a:p>
        </p:txBody>
      </p:sp>
      <p:sp>
        <p:nvSpPr>
          <p:cNvPr id="8199" name="Oval 7"/>
          <p:cNvSpPr>
            <a:spLocks noChangeArrowheads="1"/>
          </p:cNvSpPr>
          <p:nvPr/>
        </p:nvSpPr>
        <p:spPr bwMode="auto">
          <a:xfrm>
            <a:off x="1447800" y="2590800"/>
            <a:ext cx="5638800" cy="2743200"/>
          </a:xfrm>
          <a:prstGeom prst="ellipse">
            <a:avLst/>
          </a:prstGeom>
          <a:solidFill>
            <a:schemeClr val="folHlink"/>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txBody>
          <a:bodyPr wrap="none" anchor="ctr"/>
          <a:lstStyle/>
          <a:p>
            <a:pPr algn="ctr"/>
            <a:r>
              <a:rPr lang="en-US" sz="4400" b="1" i="1">
                <a:effectLst>
                  <a:outerShdw blurRad="38100" dist="38100" dir="2700000" algn="tl">
                    <a:srgbClr val="000000">
                      <a:alpha val="43137"/>
                    </a:srgbClr>
                  </a:outerShdw>
                </a:effectLst>
                <a:latin typeface="Arial" panose="020B0604020202020204" pitchFamily="34" charset="0"/>
              </a:rPr>
              <a:t>The Attitude</a:t>
            </a:r>
          </a:p>
          <a:p>
            <a:pPr algn="ctr"/>
            <a:r>
              <a:rPr lang="en-US" sz="4400" b="1" i="1">
                <a:effectLst>
                  <a:outerShdw blurRad="38100" dist="38100" dir="2700000" algn="tl">
                    <a:srgbClr val="000000">
                      <a:alpha val="43137"/>
                    </a:srgbClr>
                  </a:outerShdw>
                </a:effectLst>
                <a:latin typeface="Arial" panose="020B0604020202020204" pitchFamily="34" charset="0"/>
              </a:rPr>
              <a:t>That is Wrong</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7"/>
                                        </p:tgtEl>
                                        <p:attrNameLst>
                                          <p:attrName>style.visibility</p:attrName>
                                        </p:attrNameLst>
                                      </p:cBhvr>
                                      <p:to>
                                        <p:strVal val="visible"/>
                                      </p:to>
                                    </p:set>
                                    <p:animEffect transition="in" filter="fade">
                                      <p:cBhvr>
                                        <p:cTn id="7" dur="1000"/>
                                        <p:tgtEl>
                                          <p:spTgt spid="8197"/>
                                        </p:tgtEl>
                                      </p:cBhvr>
                                    </p:animEffect>
                                    <p:anim calcmode="lin" valueType="num">
                                      <p:cBhvr>
                                        <p:cTn id="8" dur="1000" fill="hold"/>
                                        <p:tgtEl>
                                          <p:spTgt spid="8197"/>
                                        </p:tgtEl>
                                        <p:attrNameLst>
                                          <p:attrName>ppt_x</p:attrName>
                                        </p:attrNameLst>
                                      </p:cBhvr>
                                      <p:tavLst>
                                        <p:tav tm="0">
                                          <p:val>
                                            <p:strVal val="#ppt_x"/>
                                          </p:val>
                                        </p:tav>
                                        <p:tav tm="100000">
                                          <p:val>
                                            <p:strVal val="#ppt_x"/>
                                          </p:val>
                                        </p:tav>
                                      </p:tavLst>
                                    </p:anim>
                                    <p:anim calcmode="lin" valueType="num">
                                      <p:cBhvr>
                                        <p:cTn id="9" dur="1000" fill="hold"/>
                                        <p:tgtEl>
                                          <p:spTgt spid="819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fade">
                                      <p:cBhvr>
                                        <p:cTn id="12" dur="1000"/>
                                        <p:tgtEl>
                                          <p:spTgt spid="8198"/>
                                        </p:tgtEl>
                                      </p:cBhvr>
                                    </p:animEffect>
                                    <p:anim calcmode="lin" valueType="num">
                                      <p:cBhvr>
                                        <p:cTn id="13" dur="1000" fill="hold"/>
                                        <p:tgtEl>
                                          <p:spTgt spid="8198"/>
                                        </p:tgtEl>
                                        <p:attrNameLst>
                                          <p:attrName>ppt_x</p:attrName>
                                        </p:attrNameLst>
                                      </p:cBhvr>
                                      <p:tavLst>
                                        <p:tav tm="0">
                                          <p:val>
                                            <p:strVal val="#ppt_x"/>
                                          </p:val>
                                        </p:tav>
                                        <p:tav tm="100000">
                                          <p:val>
                                            <p:strVal val="#ppt_x"/>
                                          </p:val>
                                        </p:tav>
                                      </p:tavLst>
                                    </p:anim>
                                    <p:anim calcmode="lin" valueType="num">
                                      <p:cBhvr>
                                        <p:cTn id="14"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199"/>
                                        </p:tgtEl>
                                        <p:attrNameLst>
                                          <p:attrName>style.visibility</p:attrName>
                                        </p:attrNameLst>
                                      </p:cBhvr>
                                      <p:to>
                                        <p:strVal val="visible"/>
                                      </p:to>
                                    </p:set>
                                    <p:animEffect transition="in" filter="wipe(left)">
                                      <p:cBhvr>
                                        <p:cTn id="19" dur="10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7" grpId="0"/>
      <p:bldP spid="819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533400"/>
            <a:ext cx="9144000" cy="58674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Text Box 5"/>
          <p:cNvSpPr txBox="1">
            <a:spLocks noChangeArrowheads="1"/>
          </p:cNvSpPr>
          <p:nvPr/>
        </p:nvSpPr>
        <p:spPr bwMode="auto">
          <a:xfrm>
            <a:off x="228600" y="931863"/>
            <a:ext cx="8610600"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0000"/>
              </a:lnSpc>
            </a:pPr>
            <a:r>
              <a:rPr lang="en-US" sz="2800"/>
              <a:t>15 "Moreover if your brother sins against you, go and tell him his fault between you and him alone. If he hears you, you have gained your brother. </a:t>
            </a:r>
          </a:p>
          <a:p>
            <a:pPr>
              <a:lnSpc>
                <a:spcPct val="110000"/>
              </a:lnSpc>
            </a:pPr>
            <a:endParaRPr lang="en-US" sz="2800"/>
          </a:p>
          <a:p>
            <a:pPr>
              <a:lnSpc>
                <a:spcPct val="110000"/>
              </a:lnSpc>
            </a:pPr>
            <a:r>
              <a:rPr lang="en-US" sz="2800"/>
              <a:t>16 But if he will not hear, take with you one or two more, that 'by the mouth of two or three witnesses every word may be established.'  </a:t>
            </a:r>
          </a:p>
          <a:p>
            <a:pPr>
              <a:lnSpc>
                <a:spcPct val="110000"/>
              </a:lnSpc>
            </a:pPr>
            <a:endParaRPr lang="en-US" sz="2800"/>
          </a:p>
          <a:p>
            <a:pPr>
              <a:lnSpc>
                <a:spcPct val="110000"/>
              </a:lnSpc>
            </a:pPr>
            <a:r>
              <a:rPr lang="en-US" sz="2800"/>
              <a:t>17 And if he refuses to hear them, tell it to the church. But if he refuses even to hear the church, let him be to you like a heathen and a tax collector. </a:t>
            </a:r>
          </a:p>
        </p:txBody>
      </p:sp>
      <p:sp>
        <p:nvSpPr>
          <p:cNvPr id="10246" name="Oval 6"/>
          <p:cNvSpPr>
            <a:spLocks noChangeArrowheads="1"/>
          </p:cNvSpPr>
          <p:nvPr/>
        </p:nvSpPr>
        <p:spPr bwMode="auto">
          <a:xfrm>
            <a:off x="1676400" y="1981200"/>
            <a:ext cx="5638800" cy="2743200"/>
          </a:xfrm>
          <a:prstGeom prst="ellipse">
            <a:avLst/>
          </a:prstGeom>
          <a:solidFill>
            <a:schemeClr val="folHlink"/>
          </a:solidFill>
          <a:ln w="9525">
            <a:noFill/>
            <a:round/>
            <a:headEnd/>
            <a:tailEnd/>
          </a:ln>
          <a:effectLst/>
          <a:scene3d>
            <a:camera prst="orthographicFront">
              <a:rot lat="0" lon="0" rev="0"/>
            </a:camera>
            <a:lightRig rig="glow" dir="t">
              <a:rot lat="0" lon="0" rev="14100000"/>
            </a:lightRig>
          </a:scene3d>
          <a:sp3d prstMaterial="softEdge">
            <a:bevelT w="127000" prst="artDeco"/>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b="1" i="1">
                <a:effectLst>
                  <a:outerShdw blurRad="38100" dist="38100" dir="2700000" algn="tl">
                    <a:srgbClr val="000000">
                      <a:alpha val="43137"/>
                    </a:srgbClr>
                  </a:outerShdw>
                </a:effectLst>
                <a:latin typeface="Arial" panose="020B0604020202020204" pitchFamily="34" charset="0"/>
              </a:rPr>
              <a:t>The Action</a:t>
            </a:r>
          </a:p>
          <a:p>
            <a:pPr algn="ctr"/>
            <a:r>
              <a:rPr lang="en-US" sz="4400" b="1" i="1">
                <a:effectLst>
                  <a:outerShdw blurRad="38100" dist="38100" dir="2700000" algn="tl">
                    <a:srgbClr val="000000">
                      <a:alpha val="43137"/>
                    </a:srgbClr>
                  </a:outerShdw>
                </a:effectLst>
                <a:latin typeface="Arial" panose="020B0604020202020204" pitchFamily="34" charset="0"/>
              </a:rPr>
              <a:t>That is Right</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wipe(left)">
                                      <p:cBhvr>
                                        <p:cTn id="7" dur="10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ChangeArrowheads="1"/>
          </p:cNvSpPr>
          <p:nvPr/>
        </p:nvSpPr>
        <p:spPr bwMode="auto">
          <a:xfrm>
            <a:off x="0" y="533400"/>
            <a:ext cx="9144000" cy="58674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2" name="Rectangle 4"/>
          <p:cNvSpPr>
            <a:spLocks noChangeArrowheads="1"/>
          </p:cNvSpPr>
          <p:nvPr/>
        </p:nvSpPr>
        <p:spPr bwMode="auto">
          <a:xfrm>
            <a:off x="304800" y="827088"/>
            <a:ext cx="8534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a:t>18 Assuredly, I say to you, whatever you bind on earth will be bound in heaven, and whatever you loose on earth will be loosed in heaven.</a:t>
            </a:r>
          </a:p>
          <a:p>
            <a:r>
              <a:rPr lang="en-US" sz="2800"/>
              <a:t> </a:t>
            </a:r>
          </a:p>
          <a:p>
            <a:r>
              <a:rPr lang="en-US" sz="2800"/>
              <a:t>19 Again I say to you that if two of you agree on earth concerning anything that they ask, it will be done for them by My Father in heaven. </a:t>
            </a:r>
          </a:p>
          <a:p>
            <a:endParaRPr lang="en-US" sz="2800"/>
          </a:p>
          <a:p>
            <a:r>
              <a:rPr lang="en-US" sz="2800"/>
              <a:t>20 For where two or three are gathered together in My name, I am there in the midst of them."  </a:t>
            </a:r>
          </a:p>
        </p:txBody>
      </p:sp>
      <p:sp>
        <p:nvSpPr>
          <p:cNvPr id="43014" name="Oval 6"/>
          <p:cNvSpPr>
            <a:spLocks noChangeArrowheads="1"/>
          </p:cNvSpPr>
          <p:nvPr/>
        </p:nvSpPr>
        <p:spPr bwMode="auto">
          <a:xfrm>
            <a:off x="1600200" y="1676400"/>
            <a:ext cx="5638800" cy="2743200"/>
          </a:xfrm>
          <a:prstGeom prst="ellipse">
            <a:avLst/>
          </a:prstGeom>
          <a:solidFill>
            <a:schemeClr val="folHlink"/>
          </a:solidFill>
          <a:ln w="9525">
            <a:noFill/>
            <a:round/>
            <a:headEnd/>
            <a:tailEnd/>
          </a:ln>
          <a:effectLst/>
          <a:scene3d>
            <a:camera prst="orthographicFront">
              <a:rot lat="0" lon="0" rev="0"/>
            </a:camera>
            <a:lightRig rig="glow" dir="t">
              <a:rot lat="0" lon="0" rev="14100000"/>
            </a:lightRig>
          </a:scene3d>
          <a:sp3d prstMaterial="softEdge">
            <a:bevelT w="127000" prst="artDeco"/>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b="1" i="1">
                <a:effectLst>
                  <a:outerShdw blurRad="38100" dist="38100" dir="2700000" algn="tl">
                    <a:srgbClr val="000000">
                      <a:alpha val="43137"/>
                    </a:srgbClr>
                  </a:outerShdw>
                </a:effectLst>
                <a:latin typeface="Arial" panose="020B0604020202020204" pitchFamily="34" charset="0"/>
              </a:rPr>
              <a:t>The Authority</a:t>
            </a:r>
          </a:p>
          <a:p>
            <a:pPr algn="ctr"/>
            <a:r>
              <a:rPr lang="en-US" sz="4400" b="1" i="1">
                <a:effectLst>
                  <a:outerShdw blurRad="38100" dist="38100" dir="2700000" algn="tl">
                    <a:srgbClr val="000000">
                      <a:alpha val="43137"/>
                    </a:srgbClr>
                  </a:outerShdw>
                </a:effectLst>
                <a:latin typeface="Arial" panose="020B0604020202020204" pitchFamily="34" charset="0"/>
              </a:rPr>
              <a:t>That Works</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4"/>
                                        </p:tgtEl>
                                        <p:attrNameLst>
                                          <p:attrName>style.visibility</p:attrName>
                                        </p:attrNameLst>
                                      </p:cBhvr>
                                      <p:to>
                                        <p:strVal val="visible"/>
                                      </p:to>
                                    </p:set>
                                    <p:animEffect transition="in" filter="wipe(left)">
                                      <p:cBhvr>
                                        <p:cTn id="7"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4"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lance">
  <a:themeElements>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3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1443</Words>
  <Application>Microsoft Office PowerPoint</Application>
  <PresentationFormat>On-screen Show (4:3)</PresentationFormat>
  <Paragraphs>222</Paragraphs>
  <Slides>29</Slides>
  <Notes>0</Notes>
  <HiddenSlides>0</HiddenSlides>
  <MMClips>0</MMClips>
  <ScaleCrop>false</ScaleCrop>
  <HeadingPairs>
    <vt:vector size="8" baseType="variant">
      <vt:variant>
        <vt:lpstr>Fonts Used</vt:lpstr>
      </vt:variant>
      <vt:variant>
        <vt:i4>7</vt:i4>
      </vt:variant>
      <vt:variant>
        <vt:lpstr>Theme</vt:lpstr>
      </vt:variant>
      <vt:variant>
        <vt:i4>5</vt:i4>
      </vt:variant>
      <vt:variant>
        <vt:lpstr>Embedded OLE Servers</vt:lpstr>
      </vt:variant>
      <vt:variant>
        <vt:i4>1</vt:i4>
      </vt:variant>
      <vt:variant>
        <vt:lpstr>Slide Titles</vt:lpstr>
      </vt:variant>
      <vt:variant>
        <vt:i4>29</vt:i4>
      </vt:variant>
    </vt:vector>
  </HeadingPairs>
  <TitlesOfParts>
    <vt:vector size="42" baseType="lpstr">
      <vt:lpstr>Arial</vt:lpstr>
      <vt:lpstr>Arial Rounded MT Bold</vt:lpstr>
      <vt:lpstr>Calibri</vt:lpstr>
      <vt:lpstr>Comic Sans MS</vt:lpstr>
      <vt:lpstr>Tahoma</vt:lpstr>
      <vt:lpstr>Times New Roman</vt:lpstr>
      <vt:lpstr>Wingdings</vt:lpstr>
      <vt:lpstr>Default Design</vt:lpstr>
      <vt:lpstr>Balance</vt:lpstr>
      <vt:lpstr>3_Default Design</vt:lpstr>
      <vt:lpstr>1_Default Design</vt:lpstr>
      <vt:lpstr>2_Default Design</vt:lpstr>
      <vt:lpstr>Drawing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Sin</vt:lpstr>
      <vt:lpstr>The Point:</vt:lpstr>
      <vt:lpstr>The Rebuke</vt:lpstr>
      <vt:lpstr>PowerPoint Presentation</vt:lpstr>
      <vt:lpstr>The Rebuke</vt:lpstr>
      <vt:lpstr>The Rebuke</vt:lpstr>
      <vt:lpstr>PowerPoint Presentation</vt:lpstr>
      <vt:lpstr>PowerPoint Presentation</vt:lpstr>
      <vt:lpstr>PowerPoint Presentation</vt:lpstr>
      <vt:lpstr>PowerPoint Presentation</vt:lpstr>
      <vt:lpstr>PowerPoint Presentation</vt:lpstr>
      <vt:lpstr>PowerPoint Presentation</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Donnie V. Rader</dc:creator>
  <cp:lastModifiedBy>Donnie V. Rader</cp:lastModifiedBy>
  <cp:revision>60</cp:revision>
  <cp:lastPrinted>2013-08-25T01:25:12Z</cp:lastPrinted>
  <dcterms:created xsi:type="dcterms:W3CDTF">2004-10-26T16:02:53Z</dcterms:created>
  <dcterms:modified xsi:type="dcterms:W3CDTF">2017-01-11T13:46:54Z</dcterms:modified>
</cp:coreProperties>
</file>