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3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1302E"/>
    <a:srgbClr val="373737"/>
    <a:srgbClr val="F4F3E8"/>
    <a:srgbClr val="DFD7CF"/>
    <a:srgbClr val="CAAA79"/>
    <a:srgbClr val="B70011"/>
    <a:srgbClr val="BB0012"/>
    <a:srgbClr val="E6D3AC"/>
    <a:srgbClr val="EEE0B3"/>
    <a:srgbClr val="3F3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88" autoAdjust="0"/>
    <p:restoredTop sz="94620"/>
  </p:normalViewPr>
  <p:slideViewPr>
    <p:cSldViewPr snapToGrid="0" snapToObjects="1">
      <p:cViewPr varScale="1">
        <p:scale>
          <a:sx n="97" d="100"/>
          <a:sy n="97" d="100"/>
        </p:scale>
        <p:origin x="-1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80078" y="4905982"/>
            <a:ext cx="4045386" cy="383269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rgbClr val="373737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2289" y="2221486"/>
            <a:ext cx="6890968" cy="150904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80078" y="4905982"/>
            <a:ext cx="4045386" cy="383269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rgbClr val="31302E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746697" y="3825894"/>
            <a:ext cx="3682152" cy="84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mtClean="0">
                <a:solidFill>
                  <a:srgbClr val="31302E"/>
                </a:solidFill>
              </a:rPr>
              <a:t>Add Your Title</a:t>
            </a:r>
            <a:endParaRPr lang="en-US" dirty="0">
              <a:solidFill>
                <a:srgbClr val="313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33506" y="5047640"/>
            <a:ext cx="3273228" cy="7136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3788476" y="5873476"/>
            <a:ext cx="1563288" cy="40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mtClean="0">
                <a:solidFill>
                  <a:srgbClr val="31302E"/>
                </a:solidFill>
              </a:rPr>
              <a:t>Add Your Title</a:t>
            </a:r>
            <a:endParaRPr lang="en-US" dirty="0">
              <a:solidFill>
                <a:srgbClr val="313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5" y="514971"/>
            <a:ext cx="8219433" cy="427581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4F3E8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4F3E8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4F3E8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4F3E8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4F3E8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4F3E8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5992" y="952545"/>
            <a:ext cx="8708776" cy="4024095"/>
          </a:xfrm>
        </p:spPr>
        <p:txBody>
          <a:bodyPr>
            <a:normAutofit/>
          </a:bodyPr>
          <a:lstStyle/>
          <a:p>
            <a:r>
              <a:rPr lang="en-US" sz="3500" b="1" u="sng" dirty="0" smtClean="0">
                <a:solidFill>
                  <a:srgbClr val="FFFF00"/>
                </a:solidFill>
                <a:latin typeface="Avenir Medium"/>
                <a:cs typeface="Avenir Medium"/>
              </a:rPr>
              <a:t>Resurrection Living Through </a:t>
            </a:r>
          </a:p>
          <a:p>
            <a:r>
              <a:rPr lang="en-US" sz="3500" b="1" u="sng" dirty="0" smtClean="0">
                <a:solidFill>
                  <a:srgbClr val="FFFF00"/>
                </a:solidFill>
                <a:latin typeface="Avenir Medium"/>
                <a:cs typeface="Avenir Medium"/>
              </a:rPr>
              <a:t>the New Covenant:</a:t>
            </a:r>
          </a:p>
          <a:p>
            <a:pPr lvl="1" algn="l"/>
            <a:r>
              <a:rPr lang="en-US" sz="2800" dirty="0" smtClean="0">
                <a:latin typeface="Avenir Medium"/>
                <a:cs typeface="Avenir Medium"/>
              </a:rPr>
              <a:t>“</a:t>
            </a:r>
            <a:r>
              <a:rPr lang="en-US" sz="2800" dirty="0">
                <a:latin typeface="Avenir Medium"/>
                <a:cs typeface="Avenir Medium"/>
              </a:rPr>
              <a:t>Chosen according to the foreknowledge of God the Father, by the sanctifying work of the Spirit, to obey Jesus Christ and be </a:t>
            </a:r>
            <a:r>
              <a:rPr lang="en-US" sz="2800" i="1" dirty="0">
                <a:solidFill>
                  <a:srgbClr val="FFFF00"/>
                </a:solidFill>
                <a:latin typeface="Avenir Medium"/>
                <a:cs typeface="Avenir Medium"/>
              </a:rPr>
              <a:t>sprinkled with His blood</a:t>
            </a:r>
            <a:r>
              <a:rPr lang="en-US" sz="2800" dirty="0">
                <a:solidFill>
                  <a:srgbClr val="FFFF00"/>
                </a:solidFill>
                <a:latin typeface="Avenir Medium"/>
                <a:cs typeface="Avenir Medium"/>
              </a:rPr>
              <a:t>…</a:t>
            </a:r>
            <a:r>
              <a:rPr lang="en-US" sz="2800" dirty="0">
                <a:latin typeface="Avenir Medium"/>
                <a:cs typeface="Avenir Medium"/>
              </a:rPr>
              <a:t>”</a:t>
            </a:r>
          </a:p>
          <a:p>
            <a:pPr marL="342900" indent="-342900" algn="l">
              <a:buFont typeface="Arial"/>
              <a:buChar char="•"/>
            </a:pPr>
            <a:endParaRPr lang="en-US" sz="3200" b="1" dirty="0">
              <a:latin typeface="Avenir Medium"/>
              <a:cs typeface="Avenir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991" y="90215"/>
            <a:ext cx="8708777" cy="646331"/>
          </a:xfrm>
          <a:prstGeom prst="rect">
            <a:avLst/>
          </a:prstGeom>
          <a:solidFill>
            <a:schemeClr val="lt1">
              <a:alpha val="91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Hope of the Resurrection Life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5992" y="952545"/>
            <a:ext cx="8540874" cy="4024095"/>
          </a:xfrm>
        </p:spPr>
        <p:txBody>
          <a:bodyPr>
            <a:normAutofit/>
          </a:bodyPr>
          <a:lstStyle/>
          <a:p>
            <a:r>
              <a:rPr lang="en-US" sz="3500" b="1" u="sng" dirty="0" smtClean="0">
                <a:solidFill>
                  <a:srgbClr val="FFFF00"/>
                </a:solidFill>
                <a:latin typeface="Avenir Medium"/>
                <a:cs typeface="Avenir Medium"/>
              </a:rPr>
              <a:t>The Living Hope of Resurrection Living:</a:t>
            </a:r>
          </a:p>
          <a:p>
            <a:pPr lvl="1"/>
            <a:r>
              <a:rPr lang="en-US" sz="2800" b="1" dirty="0" smtClean="0">
                <a:latin typeface="Avenir Medium"/>
                <a:cs typeface="Avenir Medium"/>
              </a:rPr>
              <a:t>“ Blessed be the God and Father of our Lord Jesus Christ, who according to His great mercy has caused us to be born again to a living hope through the resurrection of Jesus Christ from the dead” (1:3).</a:t>
            </a:r>
            <a:endParaRPr lang="en-US" sz="2800" b="1" dirty="0">
              <a:latin typeface="Avenir Medium"/>
              <a:cs typeface="Avenir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991" y="90215"/>
            <a:ext cx="8708777" cy="646331"/>
          </a:xfrm>
          <a:prstGeom prst="rect">
            <a:avLst/>
          </a:prstGeom>
          <a:solidFill>
            <a:schemeClr val="lt1">
              <a:alpha val="91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Hope of the Resurrection Life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29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5992" y="952545"/>
            <a:ext cx="8540874" cy="4024095"/>
          </a:xfrm>
        </p:spPr>
        <p:txBody>
          <a:bodyPr>
            <a:normAutofit/>
          </a:bodyPr>
          <a:lstStyle/>
          <a:p>
            <a:r>
              <a:rPr lang="en-US" sz="3500" b="1" u="sng" dirty="0" smtClean="0">
                <a:solidFill>
                  <a:srgbClr val="FFFF00"/>
                </a:solidFill>
                <a:latin typeface="Avenir Medium"/>
                <a:cs typeface="Avenir Medium"/>
              </a:rPr>
              <a:t>The Heavenly Inheritance </a:t>
            </a:r>
          </a:p>
          <a:p>
            <a:r>
              <a:rPr lang="en-US" sz="3500" b="1" u="sng" dirty="0" smtClean="0">
                <a:solidFill>
                  <a:srgbClr val="FFFF00"/>
                </a:solidFill>
                <a:latin typeface="Avenir Medium"/>
                <a:cs typeface="Avenir Medium"/>
              </a:rPr>
              <a:t>of Resurrection Living:</a:t>
            </a:r>
          </a:p>
          <a:p>
            <a:pPr lvl="1"/>
            <a:r>
              <a:rPr lang="en-US" sz="2800" b="1" dirty="0" smtClean="0">
                <a:latin typeface="Avenir Medium"/>
                <a:cs typeface="Avenir Medium"/>
              </a:rPr>
              <a:t>“ …To obtain an </a:t>
            </a:r>
            <a:r>
              <a:rPr lang="en-US" sz="2800" b="1" i="1" dirty="0" smtClean="0">
                <a:latin typeface="Avenir Medium"/>
                <a:cs typeface="Avenir Medium"/>
              </a:rPr>
              <a:t>inheritance</a:t>
            </a:r>
            <a:r>
              <a:rPr lang="en-US" sz="2800" b="1" dirty="0" smtClean="0">
                <a:latin typeface="Avenir Medium"/>
                <a:cs typeface="Avenir Medium"/>
              </a:rPr>
              <a:t> which is </a:t>
            </a:r>
            <a:r>
              <a:rPr lang="en-US" sz="2800" b="1" i="1" dirty="0" smtClean="0">
                <a:latin typeface="Avenir Medium"/>
                <a:cs typeface="Avenir Medium"/>
              </a:rPr>
              <a:t>imperishable</a:t>
            </a:r>
            <a:r>
              <a:rPr lang="en-US" sz="2800" b="1" dirty="0" smtClean="0">
                <a:latin typeface="Avenir Medium"/>
                <a:cs typeface="Avenir Medium"/>
              </a:rPr>
              <a:t> and </a:t>
            </a:r>
            <a:r>
              <a:rPr lang="en-US" sz="2800" b="1" i="1" dirty="0" smtClean="0">
                <a:latin typeface="Avenir Medium"/>
                <a:cs typeface="Avenir Medium"/>
              </a:rPr>
              <a:t>undefiled </a:t>
            </a:r>
            <a:r>
              <a:rPr lang="en-US" sz="2800" b="1" dirty="0" smtClean="0">
                <a:latin typeface="Avenir Medium"/>
                <a:cs typeface="Avenir Medium"/>
              </a:rPr>
              <a:t>and </a:t>
            </a:r>
            <a:r>
              <a:rPr lang="en-US" sz="2800" b="1" i="1" dirty="0" smtClean="0">
                <a:latin typeface="Avenir Medium"/>
                <a:cs typeface="Avenir Medium"/>
              </a:rPr>
              <a:t>will not fade away,</a:t>
            </a:r>
            <a:r>
              <a:rPr lang="en-US" sz="2800" b="1" dirty="0" smtClean="0">
                <a:latin typeface="Avenir Medium"/>
                <a:cs typeface="Avenir Medium"/>
              </a:rPr>
              <a:t> </a:t>
            </a:r>
            <a:r>
              <a:rPr lang="en-US" sz="2800" b="1" i="1" dirty="0" smtClean="0">
                <a:latin typeface="Avenir Medium"/>
                <a:cs typeface="Avenir Medium"/>
              </a:rPr>
              <a:t>reserved in heaven for you</a:t>
            </a:r>
            <a:r>
              <a:rPr lang="en-US" sz="2800" b="1" dirty="0" smtClean="0">
                <a:latin typeface="Avenir Medium"/>
                <a:cs typeface="Avenir Medium"/>
              </a:rPr>
              <a:t>…” (1:4).</a:t>
            </a:r>
            <a:endParaRPr lang="en-US" sz="2800" b="1" dirty="0">
              <a:latin typeface="Avenir Medium"/>
              <a:cs typeface="Avenir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991" y="90215"/>
            <a:ext cx="8708777" cy="646331"/>
          </a:xfrm>
          <a:prstGeom prst="rect">
            <a:avLst/>
          </a:prstGeom>
          <a:solidFill>
            <a:schemeClr val="lt1">
              <a:alpha val="91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Hope of the Resurrection Life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55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5992" y="952545"/>
            <a:ext cx="8540874" cy="4024095"/>
          </a:xfrm>
        </p:spPr>
        <p:txBody>
          <a:bodyPr>
            <a:normAutofit/>
          </a:bodyPr>
          <a:lstStyle/>
          <a:p>
            <a:r>
              <a:rPr lang="en-US" sz="3500" b="1" u="sng" dirty="0" smtClean="0">
                <a:solidFill>
                  <a:srgbClr val="FFFF00"/>
                </a:solidFill>
                <a:latin typeface="Avenir Medium"/>
                <a:cs typeface="Avenir Medium"/>
              </a:rPr>
              <a:t>God’s Protective Power Over</a:t>
            </a:r>
          </a:p>
          <a:p>
            <a:r>
              <a:rPr lang="en-US" sz="3500" b="1" u="sng" smtClean="0">
                <a:solidFill>
                  <a:srgbClr val="FFFF00"/>
                </a:solidFill>
                <a:latin typeface="Avenir Medium"/>
                <a:cs typeface="Avenir Medium"/>
              </a:rPr>
              <a:t>Resurrection Living:</a:t>
            </a:r>
            <a:endParaRPr lang="en-US" sz="3500" b="1" u="sng" dirty="0" smtClean="0">
              <a:solidFill>
                <a:srgbClr val="FFFF00"/>
              </a:solidFill>
              <a:latin typeface="Avenir Medium"/>
              <a:cs typeface="Avenir Medium"/>
            </a:endParaRPr>
          </a:p>
          <a:p>
            <a:pPr lvl="1"/>
            <a:r>
              <a:rPr lang="en-US" sz="2800" b="1" dirty="0" smtClean="0">
                <a:latin typeface="Avenir Medium"/>
                <a:cs typeface="Avenir Medium"/>
              </a:rPr>
              <a:t>“ …Who are protected by the power of God through faith for a salvation ready to be revealed in the last time” (1:4).</a:t>
            </a:r>
            <a:endParaRPr lang="en-US" sz="2800" b="1" dirty="0">
              <a:latin typeface="Avenir Medium"/>
              <a:cs typeface="Avenir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991" y="90215"/>
            <a:ext cx="8708777" cy="646331"/>
          </a:xfrm>
          <a:prstGeom prst="rect">
            <a:avLst/>
          </a:prstGeom>
          <a:solidFill>
            <a:schemeClr val="lt1">
              <a:alpha val="91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Hope of the Resurrection Life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35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963" y="291056"/>
            <a:ext cx="4333479" cy="457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5" y="291056"/>
            <a:ext cx="4354768" cy="457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 Life Lived in the Perseverance       of Faith </a:t>
            </a:r>
          </a:p>
          <a:p>
            <a:r>
              <a:rPr lang="en-US" sz="4800" b="1" dirty="0" smtClean="0"/>
              <a:t>(1:6-9).</a:t>
            </a:r>
          </a:p>
        </p:txBody>
      </p:sp>
    </p:spTree>
    <p:extLst>
      <p:ext uri="{BB962C8B-B14F-4D97-AF65-F5344CB8AC3E}">
        <p14:creationId xmlns:p14="http://schemas.microsoft.com/office/powerpoint/2010/main" val="313774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 Life Lived in Fulfilled Promise  </a:t>
            </a:r>
            <a:r>
              <a:rPr lang="en-US" sz="4400" b="1" dirty="0" smtClean="0"/>
              <a:t>(1:10-12).</a:t>
            </a:r>
          </a:p>
        </p:txBody>
      </p:sp>
    </p:spTree>
    <p:extLst>
      <p:ext uri="{BB962C8B-B14F-4D97-AF65-F5344CB8AC3E}">
        <p14:creationId xmlns:p14="http://schemas.microsoft.com/office/powerpoint/2010/main" val="313774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 Life Lived in the Holiness of Christ </a:t>
            </a:r>
          </a:p>
          <a:p>
            <a:r>
              <a:rPr lang="en-US" sz="4400" b="1" dirty="0" smtClean="0"/>
              <a:t>(1:13-17).</a:t>
            </a:r>
          </a:p>
        </p:txBody>
      </p:sp>
    </p:spTree>
    <p:extLst>
      <p:ext uri="{BB962C8B-B14F-4D97-AF65-F5344CB8AC3E}">
        <p14:creationId xmlns:p14="http://schemas.microsoft.com/office/powerpoint/2010/main" val="313774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 Life Lived in the Precious Redemption of the Lord </a:t>
            </a:r>
          </a:p>
          <a:p>
            <a:r>
              <a:rPr lang="en-US" sz="4800" b="1" dirty="0" smtClean="0"/>
              <a:t>(1:18-22).</a:t>
            </a:r>
          </a:p>
        </p:txBody>
      </p:sp>
    </p:spTree>
    <p:extLst>
      <p:ext uri="{BB962C8B-B14F-4D97-AF65-F5344CB8AC3E}">
        <p14:creationId xmlns:p14="http://schemas.microsoft.com/office/powerpoint/2010/main" val="313774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 Life Lived in the Fervent Love of the Brethren </a:t>
            </a:r>
          </a:p>
          <a:p>
            <a:r>
              <a:rPr lang="en-US" sz="4800" b="1" dirty="0" smtClean="0"/>
              <a:t>(1:22).</a:t>
            </a:r>
          </a:p>
        </p:txBody>
      </p:sp>
    </p:spTree>
    <p:extLst>
      <p:ext uri="{BB962C8B-B14F-4D97-AF65-F5344CB8AC3E}">
        <p14:creationId xmlns:p14="http://schemas.microsoft.com/office/powerpoint/2010/main" val="313774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 Life Lived in the Enduring </a:t>
            </a:r>
          </a:p>
          <a:p>
            <a:r>
              <a:rPr lang="en-US" sz="6000" b="1" dirty="0" smtClean="0"/>
              <a:t>Word of God</a:t>
            </a:r>
          </a:p>
          <a:p>
            <a:r>
              <a:rPr lang="en-US" sz="4800" b="1" dirty="0" smtClean="0"/>
              <a:t>(1:23-25).</a:t>
            </a:r>
          </a:p>
        </p:txBody>
      </p:sp>
    </p:spTree>
    <p:extLst>
      <p:ext uri="{BB962C8B-B14F-4D97-AF65-F5344CB8AC3E}">
        <p14:creationId xmlns:p14="http://schemas.microsoft.com/office/powerpoint/2010/main" val="377177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68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214</TotalTime>
  <Words>286</Words>
  <Application>Microsoft Macintosh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Bruce Reeves</cp:lastModifiedBy>
  <cp:revision>38</cp:revision>
  <dcterms:created xsi:type="dcterms:W3CDTF">2014-03-26T14:03:34Z</dcterms:created>
  <dcterms:modified xsi:type="dcterms:W3CDTF">2017-08-04T15:35:57Z</dcterms:modified>
</cp:coreProperties>
</file>