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2" r:id="rId3"/>
    <p:sldId id="264" r:id="rId4"/>
    <p:sldId id="265" r:id="rId5"/>
    <p:sldId id="266" r:id="rId6"/>
    <p:sldId id="267"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3E12"/>
    <a:srgbClr val="3536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p:scale>
          <a:sx n="81" d="100"/>
          <a:sy n="81" d="100"/>
        </p:scale>
        <p:origin x="-1792" y="-4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5673099" y="5818446"/>
            <a:ext cx="2833416" cy="269714"/>
          </a:xfrm>
        </p:spPr>
        <p:txBody>
          <a:bodyPr>
            <a:noAutofit/>
          </a:bodyPr>
          <a:lstStyle>
            <a:lvl1pPr>
              <a:defRPr sz="20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5673099" y="5818446"/>
            <a:ext cx="2833416" cy="269714"/>
          </a:xfrm>
        </p:spPr>
        <p:txBody>
          <a:bodyPr>
            <a:noAutofit/>
          </a:bodyPr>
          <a:lstStyle>
            <a:lvl1pPr>
              <a:defRPr sz="2000"/>
            </a:lvl1pPr>
          </a:lstStyle>
          <a:p>
            <a:pPr lvl="0"/>
            <a:r>
              <a:rPr lang="en-US" dirty="0" smtClean="0"/>
              <a:t>Add Your Subtitle</a:t>
            </a:r>
            <a:endParaRPr lang="en-US" dirty="0"/>
          </a:p>
        </p:txBody>
      </p:sp>
      <p:sp>
        <p:nvSpPr>
          <p:cNvPr id="8" name="Title 1"/>
          <p:cNvSpPr>
            <a:spLocks noGrp="1"/>
          </p:cNvSpPr>
          <p:nvPr>
            <p:ph type="title" hasCustomPrompt="1"/>
          </p:nvPr>
        </p:nvSpPr>
        <p:spPr>
          <a:xfrm>
            <a:off x="1904895" y="1139010"/>
            <a:ext cx="7083190" cy="3537987"/>
          </a:xfrm>
        </p:spPr>
        <p:txBody>
          <a:bodyPr>
            <a:normAutofit/>
          </a:bodyPr>
          <a:lstStyle>
            <a:lvl1pPr>
              <a:defRPr sz="96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2" y="503912"/>
            <a:ext cx="8229701" cy="455611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468312" y="503912"/>
            <a:ext cx="8229701" cy="455611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2" y="503912"/>
            <a:ext cx="8229701" cy="4556116"/>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8" name="Title 1"/>
          <p:cNvSpPr>
            <a:spLocks noGrp="1"/>
          </p:cNvSpPr>
          <p:nvPr>
            <p:ph type="title" hasCustomPrompt="1"/>
          </p:nvPr>
        </p:nvSpPr>
        <p:spPr>
          <a:xfrm>
            <a:off x="6551226" y="5060027"/>
            <a:ext cx="2497337" cy="1300285"/>
          </a:xfrm>
        </p:spPr>
        <p:txBody>
          <a:bodyPr anchor="b">
            <a:normAutofit/>
          </a:bodyPr>
          <a:lstStyle>
            <a:lvl1pPr>
              <a:defRPr sz="3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8/2/17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353636"/>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840451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88131" y="1728265"/>
            <a:ext cx="6615976" cy="4556116"/>
          </a:xfrm>
        </p:spPr>
        <p:txBody>
          <a:bodyPr>
            <a:normAutofit lnSpcReduction="10000"/>
          </a:bodyPr>
          <a:lstStyle/>
          <a:p>
            <a:pPr marL="914400" indent="-457200" algn="l">
              <a:buFont typeface="Arial"/>
              <a:buChar char="•"/>
            </a:pPr>
            <a:r>
              <a:rPr lang="en-US" sz="3200" b="1" u="sng" dirty="0" smtClean="0">
                <a:effectLst>
                  <a:glow rad="101600">
                    <a:schemeClr val="bg1">
                      <a:alpha val="75000"/>
                    </a:schemeClr>
                  </a:glow>
                </a:effectLst>
                <a:latin typeface="Avenir Black Oblique"/>
                <a:cs typeface="Avenir Black Oblique"/>
              </a:rPr>
              <a:t>Peter </a:t>
            </a:r>
            <a:r>
              <a:rPr lang="en-US" sz="3200" b="1" u="sng" dirty="0">
                <a:effectLst>
                  <a:glow rad="101600">
                    <a:schemeClr val="bg1">
                      <a:alpha val="75000"/>
                    </a:schemeClr>
                  </a:glow>
                </a:effectLst>
                <a:latin typeface="Avenir Black Oblique"/>
                <a:cs typeface="Avenir Black Oblique"/>
              </a:rPr>
              <a:t>asks his fellow disciples,</a:t>
            </a:r>
            <a:r>
              <a:rPr lang="en-US" sz="3200" b="1" dirty="0">
                <a:effectLst>
                  <a:glow rad="101600">
                    <a:schemeClr val="bg1">
                      <a:alpha val="75000"/>
                    </a:schemeClr>
                  </a:glow>
                </a:effectLst>
                <a:latin typeface="Avenir Black Oblique"/>
                <a:cs typeface="Avenir Black Oblique"/>
              </a:rPr>
              <a:t> “Anyone want to go fishing with me?” (21:3) </a:t>
            </a:r>
            <a:r>
              <a:rPr lang="en-US" sz="3200" b="1" dirty="0" smtClean="0">
                <a:effectLst>
                  <a:glow rad="101600">
                    <a:schemeClr val="bg1">
                      <a:alpha val="75000"/>
                    </a:schemeClr>
                  </a:glow>
                </a:effectLst>
                <a:latin typeface="Avenir Black Oblique"/>
                <a:cs typeface="Avenir Black Oblique"/>
              </a:rPr>
              <a:t>What </a:t>
            </a:r>
            <a:r>
              <a:rPr lang="en-US" sz="3200" b="1" dirty="0">
                <a:effectLst>
                  <a:glow rad="101600">
                    <a:schemeClr val="bg1">
                      <a:alpha val="75000"/>
                    </a:schemeClr>
                  </a:glow>
                </a:effectLst>
                <a:latin typeface="Avenir Black Oblique"/>
                <a:cs typeface="Avenir Black Oblique"/>
              </a:rPr>
              <a:t>a perplexing thing to do after chapter 20 – the revelation of the resurrected Christ</a:t>
            </a:r>
            <a:r>
              <a:rPr lang="en-US" sz="3200" b="1" dirty="0" smtClean="0">
                <a:effectLst>
                  <a:glow rad="101600">
                    <a:schemeClr val="bg1">
                      <a:alpha val="75000"/>
                    </a:schemeClr>
                  </a:glow>
                </a:effectLst>
                <a:latin typeface="Avenir Black Oblique"/>
                <a:cs typeface="Avenir Black Oblique"/>
              </a:rPr>
              <a:t>.</a:t>
            </a:r>
          </a:p>
          <a:p>
            <a:pPr marL="914400" indent="-457200" algn="l">
              <a:buFont typeface="Arial"/>
              <a:buChar char="•"/>
            </a:pPr>
            <a:r>
              <a:rPr lang="en-US" sz="3200" b="1" dirty="0" smtClean="0">
                <a:effectLst>
                  <a:glow rad="101600">
                    <a:schemeClr val="bg1">
                      <a:alpha val="75000"/>
                    </a:schemeClr>
                  </a:glow>
                </a:effectLst>
                <a:latin typeface="Avenir Black Oblique"/>
                <a:cs typeface="Avenir Black Oblique"/>
              </a:rPr>
              <a:t>Why did they want to go fishing?</a:t>
            </a:r>
            <a:endParaRPr lang="en-US" sz="3200" b="1" dirty="0">
              <a:effectLst>
                <a:glow rad="101600">
                  <a:schemeClr val="bg1">
                    <a:alpha val="75000"/>
                  </a:schemeClr>
                </a:glow>
              </a:effectLst>
              <a:latin typeface="Avenir Black Oblique"/>
              <a:cs typeface="Avenir Black Oblique"/>
            </a:endParaRPr>
          </a:p>
          <a:p>
            <a:pPr marL="1371600" lvl="1"/>
            <a:endParaRPr lang="en-US" sz="3200" b="1" dirty="0">
              <a:solidFill>
                <a:srgbClr val="FFFF00"/>
              </a:solidFill>
            </a:endParaRPr>
          </a:p>
        </p:txBody>
      </p:sp>
      <p:sp>
        <p:nvSpPr>
          <p:cNvPr id="2" name="Rectangle 1"/>
          <p:cNvSpPr/>
          <p:nvPr/>
        </p:nvSpPr>
        <p:spPr>
          <a:xfrm>
            <a:off x="0" y="3832"/>
            <a:ext cx="9144000" cy="135421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Renewal of Purpose</a:t>
            </a:r>
          </a:p>
          <a:p>
            <a:pPr algn="ctr"/>
            <a:r>
              <a:rPr lang="en-US" sz="2800" b="1"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(21:1-11)</a:t>
            </a:r>
            <a:endParaRPr lang="en-US" sz="2800" b="1" cap="none" spc="0" dirty="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endParaRPr>
          </a:p>
        </p:txBody>
      </p:sp>
      <p:pic>
        <p:nvPicPr>
          <p:cNvPr id="5" name="Picture 4"/>
          <p:cNvPicPr>
            <a:picLocks noChangeAspect="1"/>
          </p:cNvPicPr>
          <p:nvPr/>
        </p:nvPicPr>
        <p:blipFill>
          <a:blip r:embed="rId2"/>
          <a:stretch>
            <a:fillRect/>
          </a:stretch>
        </p:blipFill>
        <p:spPr>
          <a:xfrm>
            <a:off x="6600298" y="1583670"/>
            <a:ext cx="2381777" cy="3204581"/>
          </a:xfrm>
          <a:prstGeom prst="rect">
            <a:avLst/>
          </a:prstGeom>
          <a:ln>
            <a:noFill/>
          </a:ln>
          <a:effectLst>
            <a:softEdge rad="112500"/>
          </a:effectLst>
        </p:spPr>
      </p:pic>
    </p:spTree>
    <p:extLst>
      <p:ext uri="{BB962C8B-B14F-4D97-AF65-F5344CB8AC3E}">
        <p14:creationId xmlns:p14="http://schemas.microsoft.com/office/powerpoint/2010/main" val="920465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25421" y="1938205"/>
            <a:ext cx="6380811" cy="4556116"/>
          </a:xfrm>
        </p:spPr>
        <p:txBody>
          <a:bodyPr>
            <a:noAutofit/>
          </a:bodyPr>
          <a:lstStyle/>
          <a:p>
            <a:pPr lvl="1"/>
            <a:r>
              <a:rPr lang="en-US" sz="2800" u="sng" dirty="0">
                <a:effectLst>
                  <a:glow rad="228600">
                    <a:schemeClr val="bg1">
                      <a:alpha val="40000"/>
                    </a:schemeClr>
                  </a:glow>
                </a:effectLst>
                <a:latin typeface="Avenir Black Oblique"/>
                <a:cs typeface="Avenir Black Oblique"/>
              </a:rPr>
              <a:t>The historical narrative of Jesus calling His disciples some three years prior to this event are about to be </a:t>
            </a:r>
            <a:r>
              <a:rPr lang="en-US" sz="2800" u="sng" dirty="0" smtClean="0">
                <a:effectLst>
                  <a:glow rad="228600">
                    <a:schemeClr val="bg1">
                      <a:alpha val="40000"/>
                    </a:schemeClr>
                  </a:glow>
                </a:effectLst>
                <a:latin typeface="Avenir Black Oblique"/>
                <a:cs typeface="Avenir Black Oblique"/>
              </a:rPr>
              <a:t>replayed</a:t>
            </a:r>
            <a:r>
              <a:rPr lang="en-US" sz="2800" dirty="0" smtClean="0">
                <a:effectLst>
                  <a:glow rad="228600">
                    <a:schemeClr val="bg1">
                      <a:alpha val="40000"/>
                    </a:schemeClr>
                  </a:glow>
                </a:effectLst>
                <a:latin typeface="Avenir Black Oblique"/>
                <a:cs typeface="Avenir Black Oblique"/>
              </a:rPr>
              <a:t>.</a:t>
            </a:r>
          </a:p>
          <a:p>
            <a:pPr lvl="1"/>
            <a:r>
              <a:rPr lang="en-US" sz="2800" dirty="0" smtClean="0">
                <a:effectLst>
                  <a:glow rad="228600">
                    <a:schemeClr val="bg1">
                      <a:alpha val="40000"/>
                    </a:schemeClr>
                  </a:glow>
                </a:effectLst>
                <a:latin typeface="Avenir Black Oblique"/>
                <a:cs typeface="Avenir Black Oblique"/>
              </a:rPr>
              <a:t> </a:t>
            </a:r>
            <a:r>
              <a:rPr lang="en-US" sz="2800" dirty="0">
                <a:effectLst>
                  <a:glow rad="228600">
                    <a:schemeClr val="bg1">
                      <a:alpha val="40000"/>
                    </a:schemeClr>
                  </a:glow>
                </a:effectLst>
                <a:latin typeface="Avenir Black Oblique"/>
                <a:cs typeface="Avenir Black Oblique"/>
              </a:rPr>
              <a:t>A</a:t>
            </a:r>
            <a:r>
              <a:rPr lang="en-US" sz="2800" dirty="0" smtClean="0">
                <a:effectLst>
                  <a:glow rad="228600">
                    <a:schemeClr val="bg1">
                      <a:alpha val="40000"/>
                    </a:schemeClr>
                  </a:glow>
                </a:effectLst>
                <a:latin typeface="Avenir Black Oblique"/>
                <a:cs typeface="Avenir Black Oblique"/>
              </a:rPr>
              <a:t>s </a:t>
            </a:r>
            <a:r>
              <a:rPr lang="en-US" sz="2800" dirty="0">
                <a:effectLst>
                  <a:glow rad="228600">
                    <a:schemeClr val="bg1">
                      <a:alpha val="40000"/>
                    </a:schemeClr>
                  </a:glow>
                </a:effectLst>
                <a:latin typeface="Avenir Black Oblique"/>
                <a:cs typeface="Avenir Black Oblique"/>
              </a:rPr>
              <a:t>if Jesus is reconstructing their original calling in order to say, </a:t>
            </a:r>
            <a:r>
              <a:rPr lang="en-US" sz="2800" i="1" dirty="0">
                <a:effectLst>
                  <a:glow rad="228600">
                    <a:schemeClr val="bg1">
                      <a:alpha val="40000"/>
                    </a:schemeClr>
                  </a:glow>
                </a:effectLst>
                <a:latin typeface="Avenir Black Oblique"/>
                <a:cs typeface="Avenir Black Oblique"/>
              </a:rPr>
              <a:t>“It is time to renew your purpose – there is still work to do and the Kingdom of God must drive you beyond your doubts into faith in the Lord!”</a:t>
            </a:r>
            <a:endParaRPr lang="en-US" sz="2800" dirty="0">
              <a:effectLst>
                <a:glow rad="228600">
                  <a:schemeClr val="bg1">
                    <a:alpha val="40000"/>
                  </a:schemeClr>
                </a:glow>
              </a:effectLst>
              <a:latin typeface="Avenir Black Oblique"/>
              <a:cs typeface="Avenir Black Oblique"/>
            </a:endParaRPr>
          </a:p>
          <a:p>
            <a:pPr marL="914400" indent="-457200" algn="l">
              <a:buFont typeface="Arial"/>
              <a:buChar char="•"/>
            </a:pPr>
            <a:endParaRPr lang="en-US" sz="2800" b="1" dirty="0">
              <a:effectLst>
                <a:glow rad="101600">
                  <a:schemeClr val="bg1">
                    <a:alpha val="75000"/>
                  </a:schemeClr>
                </a:glow>
              </a:effectLst>
              <a:latin typeface="Avenir Black Oblique"/>
              <a:cs typeface="Avenir Black Oblique"/>
            </a:endParaRPr>
          </a:p>
        </p:txBody>
      </p:sp>
      <p:sp>
        <p:nvSpPr>
          <p:cNvPr id="2" name="Rectangle 1"/>
          <p:cNvSpPr/>
          <p:nvPr/>
        </p:nvSpPr>
        <p:spPr>
          <a:xfrm>
            <a:off x="0" y="3832"/>
            <a:ext cx="9144000" cy="135421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Renewal of Purpose</a:t>
            </a:r>
          </a:p>
          <a:p>
            <a:pPr algn="ctr"/>
            <a:r>
              <a:rPr lang="en-US" sz="2800" b="1"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(21:1-11)</a:t>
            </a:r>
            <a:endParaRPr lang="en-US" sz="2800" b="1" cap="none" spc="0" dirty="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endParaRPr>
          </a:p>
        </p:txBody>
      </p:sp>
      <p:pic>
        <p:nvPicPr>
          <p:cNvPr id="3" name="Picture 2"/>
          <p:cNvPicPr>
            <a:picLocks noChangeAspect="1"/>
          </p:cNvPicPr>
          <p:nvPr/>
        </p:nvPicPr>
        <p:blipFill>
          <a:blip r:embed="rId2"/>
          <a:stretch>
            <a:fillRect/>
          </a:stretch>
        </p:blipFill>
        <p:spPr>
          <a:xfrm>
            <a:off x="6600298" y="1583670"/>
            <a:ext cx="2381777" cy="3204581"/>
          </a:xfrm>
          <a:prstGeom prst="rect">
            <a:avLst/>
          </a:prstGeom>
          <a:ln>
            <a:noFill/>
          </a:ln>
          <a:effectLst>
            <a:softEdge rad="112500"/>
          </a:effectLst>
        </p:spPr>
      </p:pic>
    </p:spTree>
    <p:extLst>
      <p:ext uri="{BB962C8B-B14F-4D97-AF65-F5344CB8AC3E}">
        <p14:creationId xmlns:p14="http://schemas.microsoft.com/office/powerpoint/2010/main" val="4257599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3883" y="1835957"/>
            <a:ext cx="7054950" cy="4556116"/>
          </a:xfrm>
        </p:spPr>
        <p:txBody>
          <a:bodyPr>
            <a:noAutofit/>
          </a:bodyPr>
          <a:lstStyle/>
          <a:p>
            <a:pPr marL="1371600" lvl="2" indent="-457200">
              <a:buFont typeface="Arial"/>
              <a:buChar char="•"/>
            </a:pPr>
            <a:r>
              <a:rPr lang="en-US" sz="3200" dirty="0">
                <a:effectLst>
                  <a:glow rad="165100">
                    <a:schemeClr val="bg1"/>
                  </a:glow>
                </a:effectLst>
                <a:latin typeface="Avenir Black Oblique"/>
                <a:cs typeface="Avenir Black Oblique"/>
              </a:rPr>
              <a:t>The event of Luke 5:1-11 served as confirmation of Jesus as Messiah, recognition of their own sinfulness and trust in Christ to forsake all and follow Him.</a:t>
            </a:r>
            <a:endParaRPr lang="en-US" sz="2800" dirty="0">
              <a:effectLst>
                <a:glow rad="165100">
                  <a:schemeClr val="bg1"/>
                </a:glow>
              </a:effectLst>
              <a:latin typeface="Avenir Black Oblique"/>
              <a:cs typeface="Avenir Black Oblique"/>
            </a:endParaRPr>
          </a:p>
          <a:p>
            <a:pPr marL="1371600" lvl="2" indent="-457200">
              <a:buFont typeface="Arial"/>
              <a:buChar char="•"/>
            </a:pPr>
            <a:r>
              <a:rPr lang="en-US" sz="3200" dirty="0" smtClean="0">
                <a:effectLst>
                  <a:glow rad="165100">
                    <a:schemeClr val="bg1"/>
                  </a:glow>
                </a:effectLst>
                <a:latin typeface="Avenir Black Oblique"/>
                <a:cs typeface="Avenir Black Oblique"/>
              </a:rPr>
              <a:t>Jesus </a:t>
            </a:r>
            <a:r>
              <a:rPr lang="en-US" sz="3200" dirty="0">
                <a:effectLst>
                  <a:glow rad="165100">
                    <a:schemeClr val="bg1"/>
                  </a:glow>
                </a:effectLst>
                <a:latin typeface="Avenir Black Oblique"/>
                <a:cs typeface="Avenir Black Oblique"/>
              </a:rPr>
              <a:t>is rebuilding Peter by retracing his journey with His Savior.</a:t>
            </a:r>
            <a:r>
              <a:rPr lang="en-US" dirty="0">
                <a:effectLst>
                  <a:glow rad="165100">
                    <a:schemeClr val="bg1"/>
                  </a:glow>
                </a:effectLst>
                <a:latin typeface="Avenir Black Oblique"/>
                <a:cs typeface="Avenir Black Oblique"/>
              </a:rPr>
              <a:t> </a:t>
            </a:r>
            <a:endParaRPr lang="en-US" sz="5400" b="1" dirty="0">
              <a:effectLst>
                <a:glow rad="165100">
                  <a:schemeClr val="bg1"/>
                </a:glow>
              </a:effectLst>
              <a:latin typeface="Avenir Black Oblique"/>
              <a:cs typeface="Avenir Black Oblique"/>
            </a:endParaRPr>
          </a:p>
        </p:txBody>
      </p:sp>
      <p:sp>
        <p:nvSpPr>
          <p:cNvPr id="2" name="Rectangle 1"/>
          <p:cNvSpPr/>
          <p:nvPr/>
        </p:nvSpPr>
        <p:spPr>
          <a:xfrm>
            <a:off x="0" y="3832"/>
            <a:ext cx="9144000" cy="1354217"/>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Renewal of Purpose</a:t>
            </a:r>
          </a:p>
          <a:p>
            <a:pPr algn="ctr"/>
            <a:r>
              <a:rPr lang="en-US" sz="2800" b="1"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(21:1-11)</a:t>
            </a:r>
            <a:endParaRPr lang="en-US" sz="2800" b="1" cap="none" spc="0" dirty="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endParaRPr>
          </a:p>
        </p:txBody>
      </p:sp>
      <p:pic>
        <p:nvPicPr>
          <p:cNvPr id="3" name="Picture 2"/>
          <p:cNvPicPr>
            <a:picLocks noChangeAspect="1"/>
          </p:cNvPicPr>
          <p:nvPr/>
        </p:nvPicPr>
        <p:blipFill>
          <a:blip r:embed="rId2"/>
          <a:stretch>
            <a:fillRect/>
          </a:stretch>
        </p:blipFill>
        <p:spPr>
          <a:xfrm>
            <a:off x="6600298" y="1583670"/>
            <a:ext cx="2381777" cy="3204581"/>
          </a:xfrm>
          <a:prstGeom prst="rect">
            <a:avLst/>
          </a:prstGeom>
          <a:ln>
            <a:noFill/>
          </a:ln>
          <a:effectLst>
            <a:softEdge rad="112500"/>
          </a:effectLst>
        </p:spPr>
      </p:pic>
    </p:spTree>
    <p:extLst>
      <p:ext uri="{BB962C8B-B14F-4D97-AF65-F5344CB8AC3E}">
        <p14:creationId xmlns:p14="http://schemas.microsoft.com/office/powerpoint/2010/main" val="516569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3884" y="1348472"/>
            <a:ext cx="7227405" cy="5043601"/>
          </a:xfrm>
        </p:spPr>
        <p:txBody>
          <a:bodyPr>
            <a:noAutofit/>
          </a:bodyPr>
          <a:lstStyle/>
          <a:p>
            <a:pPr marL="1257300" lvl="2" indent="-342900">
              <a:buFont typeface="Arial"/>
              <a:buChar char="•"/>
            </a:pPr>
            <a:r>
              <a:rPr lang="en-US" sz="2800" dirty="0">
                <a:effectLst>
                  <a:glow rad="152400">
                    <a:schemeClr val="bg1"/>
                  </a:glow>
                </a:effectLst>
                <a:latin typeface="Avenir Black Oblique"/>
                <a:cs typeface="Avenir Black Oblique"/>
              </a:rPr>
              <a:t>Remember in chapter 13 Peter had loudly and emphatically declared that he would die for Jesus and he would never deny Him. Yet in chapter 18 Jesus watched as he did deny him, just as the Lord had predicted. </a:t>
            </a:r>
          </a:p>
          <a:p>
            <a:pPr marL="1257300" lvl="2" indent="-342900">
              <a:buFont typeface="Arial"/>
              <a:buChar char="•"/>
            </a:pPr>
            <a:r>
              <a:rPr lang="en-US" sz="2800" dirty="0" smtClean="0">
                <a:effectLst>
                  <a:glow rad="152400">
                    <a:schemeClr val="bg1"/>
                  </a:glow>
                </a:effectLst>
                <a:latin typeface="Avenir Black Oblique"/>
                <a:cs typeface="Avenir Black Oblique"/>
              </a:rPr>
              <a:t>This was </a:t>
            </a:r>
            <a:r>
              <a:rPr lang="en-US" sz="2800" dirty="0">
                <a:effectLst>
                  <a:glow rad="152400">
                    <a:schemeClr val="bg1"/>
                  </a:glow>
                </a:effectLst>
                <a:latin typeface="Avenir Black Oblique"/>
                <a:cs typeface="Avenir Black Oblique"/>
              </a:rPr>
              <a:t>also a symbolic indication that fellowship and communion with Christ had been restored </a:t>
            </a:r>
            <a:endParaRPr lang="en-US" sz="2800" b="1" dirty="0">
              <a:effectLst>
                <a:glow rad="152400">
                  <a:schemeClr val="bg1"/>
                </a:glow>
              </a:effectLst>
              <a:latin typeface="Avenir Black Oblique"/>
              <a:cs typeface="Avenir Black Oblique"/>
            </a:endParaRPr>
          </a:p>
        </p:txBody>
      </p:sp>
      <p:sp>
        <p:nvSpPr>
          <p:cNvPr id="2" name="Rectangle 1"/>
          <p:cNvSpPr/>
          <p:nvPr/>
        </p:nvSpPr>
        <p:spPr>
          <a:xfrm>
            <a:off x="0" y="3832"/>
            <a:ext cx="9144000" cy="1077218"/>
          </a:xfrm>
          <a:prstGeom prst="rect">
            <a:avLst/>
          </a:prstGeom>
          <a:noFill/>
        </p:spPr>
        <p:txBody>
          <a:bodyPr wrap="square" lIns="91440" tIns="45720" rIns="91440" bIns="45720">
            <a:spAutoFit/>
          </a:bodyPr>
          <a:lstStyle/>
          <a:p>
            <a:pPr algn="ctr"/>
            <a:r>
              <a:rPr lang="en-US" sz="4400" b="1" cap="none" spc="0"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Restoration of Relationship</a:t>
            </a:r>
          </a:p>
          <a:p>
            <a:pPr algn="ctr"/>
            <a:r>
              <a:rPr lang="en-US" sz="2000" b="1"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(21:12-14)</a:t>
            </a:r>
            <a:endParaRPr lang="en-US" sz="2000" b="1" cap="none" spc="0" dirty="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endParaRPr>
          </a:p>
        </p:txBody>
      </p:sp>
      <p:pic>
        <p:nvPicPr>
          <p:cNvPr id="3" name="Picture 2"/>
          <p:cNvPicPr>
            <a:picLocks noChangeAspect="1"/>
          </p:cNvPicPr>
          <p:nvPr/>
        </p:nvPicPr>
        <p:blipFill>
          <a:blip r:embed="rId2"/>
          <a:stretch>
            <a:fillRect/>
          </a:stretch>
        </p:blipFill>
        <p:spPr>
          <a:xfrm>
            <a:off x="6600298" y="1583670"/>
            <a:ext cx="2381777" cy="3204581"/>
          </a:xfrm>
          <a:prstGeom prst="rect">
            <a:avLst/>
          </a:prstGeom>
          <a:ln>
            <a:noFill/>
          </a:ln>
          <a:effectLst>
            <a:softEdge rad="112500"/>
          </a:effectLst>
        </p:spPr>
      </p:pic>
    </p:spTree>
    <p:extLst>
      <p:ext uri="{BB962C8B-B14F-4D97-AF65-F5344CB8AC3E}">
        <p14:creationId xmlns:p14="http://schemas.microsoft.com/office/powerpoint/2010/main" val="1695944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83884" y="1348472"/>
            <a:ext cx="7227405" cy="5043601"/>
          </a:xfrm>
        </p:spPr>
        <p:txBody>
          <a:bodyPr>
            <a:noAutofit/>
          </a:bodyPr>
          <a:lstStyle/>
          <a:p>
            <a:pPr marL="1257300" lvl="2" indent="-342900">
              <a:buFont typeface="Arial"/>
              <a:buChar char="•"/>
            </a:pPr>
            <a:r>
              <a:rPr lang="en-US" b="1" dirty="0" smtClean="0">
                <a:effectLst>
                  <a:glow rad="152400">
                    <a:schemeClr val="bg1"/>
                  </a:glow>
                </a:effectLst>
                <a:latin typeface="Avenir Black Oblique"/>
                <a:cs typeface="Avenir Black Oblique"/>
              </a:rPr>
              <a:t>Only through facing the terrible night of denial could Peter move forward in the purpose of Christ.</a:t>
            </a:r>
          </a:p>
          <a:p>
            <a:pPr marL="1257300" lvl="2" indent="-342900">
              <a:buFont typeface="Arial"/>
              <a:buChar char="•"/>
            </a:pPr>
            <a:r>
              <a:rPr lang="en-US" b="1" dirty="0" smtClean="0">
                <a:effectLst>
                  <a:glow rad="152400">
                    <a:schemeClr val="bg1"/>
                  </a:glow>
                </a:effectLst>
                <a:latin typeface="Avenir Black Oblique"/>
                <a:cs typeface="Avenir Black Oblique"/>
              </a:rPr>
              <a:t>Notice that Jesus follows up each affirmation of love on the part of Peter with an invitation to join in the work of Christ!</a:t>
            </a:r>
          </a:p>
          <a:p>
            <a:pPr marL="1257300" lvl="2" indent="-342900">
              <a:buFont typeface="Arial"/>
              <a:buChar char="•"/>
            </a:pPr>
            <a:r>
              <a:rPr lang="en-US" b="1" smtClean="0">
                <a:effectLst>
                  <a:glow rad="152400">
                    <a:schemeClr val="bg1"/>
                  </a:glow>
                </a:effectLst>
                <a:latin typeface="Avenir Black Oblique"/>
                <a:cs typeface="Avenir Black Oblique"/>
              </a:rPr>
              <a:t>Consider the </a:t>
            </a:r>
            <a:r>
              <a:rPr lang="en-US" b="1" dirty="0" smtClean="0">
                <a:effectLst>
                  <a:glow rad="152400">
                    <a:schemeClr val="bg1"/>
                  </a:glow>
                </a:effectLst>
                <a:latin typeface="Avenir Black Oblique"/>
                <a:cs typeface="Avenir Black Oblique"/>
              </a:rPr>
              <a:t>faith Peter came to have in his writings!</a:t>
            </a:r>
            <a:endParaRPr lang="en-US" b="1" dirty="0">
              <a:effectLst>
                <a:glow rad="152400">
                  <a:schemeClr val="bg1"/>
                </a:glow>
              </a:effectLst>
              <a:latin typeface="Avenir Black Oblique"/>
              <a:cs typeface="Avenir Black Oblique"/>
            </a:endParaRPr>
          </a:p>
        </p:txBody>
      </p:sp>
      <p:sp>
        <p:nvSpPr>
          <p:cNvPr id="2" name="Rectangle 1"/>
          <p:cNvSpPr/>
          <p:nvPr/>
        </p:nvSpPr>
        <p:spPr>
          <a:xfrm>
            <a:off x="0" y="3832"/>
            <a:ext cx="9144000" cy="1046440"/>
          </a:xfrm>
          <a:prstGeom prst="rect">
            <a:avLst/>
          </a:prstGeom>
          <a:noFill/>
        </p:spPr>
        <p:txBody>
          <a:bodyPr wrap="square" lIns="91440" tIns="45720" rIns="91440" bIns="45720">
            <a:spAutoFit/>
          </a:bodyPr>
          <a:lstStyle/>
          <a:p>
            <a:pPr algn="ctr"/>
            <a:r>
              <a:rPr lang="en-US" sz="4200" b="1" cap="none" spc="0"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Reclaiming of Mission/Work</a:t>
            </a:r>
          </a:p>
          <a:p>
            <a:pPr algn="ctr"/>
            <a:r>
              <a:rPr lang="en-US" sz="2000" b="1" dirty="0" smtClean="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rPr>
              <a:t>(21:15-23)</a:t>
            </a:r>
            <a:endParaRPr lang="en-US" sz="2000" b="1" cap="none" spc="0" dirty="0">
              <a:ln w="12700">
                <a:solidFill>
                  <a:schemeClr val="tx2">
                    <a:satMod val="155000"/>
                  </a:schemeClr>
                </a:solidFill>
                <a:prstDash val="solid"/>
              </a:ln>
              <a:solidFill>
                <a:srgbClr val="B13E12"/>
              </a:solidFill>
              <a:effectLst>
                <a:glow rad="228600">
                  <a:schemeClr val="bg1">
                    <a:alpha val="40000"/>
                  </a:schemeClr>
                </a:glow>
                <a:outerShdw blurRad="41275" dist="20320" dir="1800000" algn="tl" rotWithShape="0">
                  <a:srgbClr val="000000">
                    <a:alpha val="40000"/>
                  </a:srgbClr>
                </a:outerShdw>
              </a:effectLst>
              <a:latin typeface="Chalkduster"/>
              <a:cs typeface="Chalkduster"/>
            </a:endParaRPr>
          </a:p>
        </p:txBody>
      </p:sp>
      <p:pic>
        <p:nvPicPr>
          <p:cNvPr id="3" name="Picture 2"/>
          <p:cNvPicPr>
            <a:picLocks noChangeAspect="1"/>
          </p:cNvPicPr>
          <p:nvPr/>
        </p:nvPicPr>
        <p:blipFill>
          <a:blip r:embed="rId2"/>
          <a:stretch>
            <a:fillRect/>
          </a:stretch>
        </p:blipFill>
        <p:spPr>
          <a:xfrm>
            <a:off x="6600298" y="1583670"/>
            <a:ext cx="2381777" cy="3204581"/>
          </a:xfrm>
          <a:prstGeom prst="rect">
            <a:avLst/>
          </a:prstGeom>
          <a:ln>
            <a:noFill/>
          </a:ln>
          <a:effectLst>
            <a:softEdge rad="112500"/>
          </a:effectLst>
        </p:spPr>
      </p:pic>
    </p:spTree>
    <p:extLst>
      <p:ext uri="{BB962C8B-B14F-4D97-AF65-F5344CB8AC3E}">
        <p14:creationId xmlns:p14="http://schemas.microsoft.com/office/powerpoint/2010/main" val="1189994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dissolve">
                                      <p:cBhvr>
                                        <p:cTn id="11" dur="500"/>
                                        <p:tgtEl>
                                          <p:spTgt spid="4">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endParaRPr lang="en-US"/>
          </a:p>
        </p:txBody>
      </p:sp>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14054839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185</TotalTime>
  <Words>322</Words>
  <Application>Microsoft Macintosh PowerPoint</Application>
  <PresentationFormat>On-screen Show (4:3)</PresentationFormat>
  <Paragraphs>21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Bruce Reeves</cp:lastModifiedBy>
  <cp:revision>31</cp:revision>
  <dcterms:created xsi:type="dcterms:W3CDTF">2014-03-26T14:03:34Z</dcterms:created>
  <dcterms:modified xsi:type="dcterms:W3CDTF">2017-08-02T21:11:33Z</dcterms:modified>
</cp:coreProperties>
</file>