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sldIdLst>
    <p:sldId id="257" r:id="rId2"/>
    <p:sldId id="256" r:id="rId3"/>
    <p:sldId id="258" r:id="rId4"/>
    <p:sldId id="260" r:id="rId5"/>
    <p:sldId id="261" r:id="rId6"/>
    <p:sldId id="262" r:id="rId7"/>
    <p:sldId id="263" r:id="rId8"/>
    <p:sldId id="264" r:id="rId9"/>
    <p:sldId id="265" r:id="rId10"/>
    <p:sldId id="266" r:id="rId11"/>
    <p:sldId id="267" r:id="rId12"/>
  </p:sldIdLst>
  <p:sldSz cx="9144000" cy="6858000" type="screen4x3"/>
  <p:notesSz cx="6858000" cy="9144000"/>
  <p:embeddedFontLst>
    <p:embeddedFont>
      <p:font typeface="Blackadder ITC" panose="04020505051007020D02" pitchFamily="82" charset="0"/>
      <p:regular r:id="rId14"/>
    </p:embeddedFon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3" d="2"/>
        <a:sy n="3" d="2"/>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E991-7D06-4E4A-A5DE-802AD051465C}" type="datetimeFigureOut">
              <a:rPr lang="en-US" smtClean="0"/>
              <a:t>1/12/2018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4034B-4A21-494F-BDE2-A2FC9CFD7FCB}" type="slidenum">
              <a:rPr lang="en-US" smtClean="0"/>
              <a:t>‹#›</a:t>
            </a:fld>
            <a:endParaRPr lang="en-US"/>
          </a:p>
        </p:txBody>
      </p:sp>
    </p:spTree>
    <p:extLst>
      <p:ext uri="{BB962C8B-B14F-4D97-AF65-F5344CB8AC3E}">
        <p14:creationId xmlns:p14="http://schemas.microsoft.com/office/powerpoint/2010/main" val="227408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alcohol/fact-sheets/alcohol-use.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Alcohol, “Social Drinking,” and the Christian (1)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What does the Bible say about alcohol? Is “social drinking” – drinking in moderation – authorized for Christians?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“Total alcoholic beverage sales in the United States amounted to approximately 219.52 billion U.S. dollars in 2015.” (via Statista)</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Alcohol is big business in the US and the world.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Alcohol consumption is socially accepted. It is a norm in our society.</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However, are Christians to take part in the socially accepted consumption of alcohol?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Romans 12:2 – “do not be conformed to this world”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lesson, along with two others, will consider the topic of alcohol consumption on a Biblical level.</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Bible does not authorize the consumption of alcohol. To do so is to sin against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Alcohol and its Destructive Nature</a:t>
            </a:r>
          </a:p>
          <a:p>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2</a:t>
            </a:fld>
            <a:endParaRPr lang="en-US"/>
          </a:p>
        </p:txBody>
      </p:sp>
    </p:spTree>
    <p:extLst>
      <p:ext uri="{BB962C8B-B14F-4D97-AF65-F5344CB8AC3E}">
        <p14:creationId xmlns:p14="http://schemas.microsoft.com/office/powerpoint/2010/main" val="276964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Bible’s use of wine in both positive/sanctioning ways, along with negative/condemning ways shows that fermented drink (alcohol) is not permitted.</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does not make sense to conclude that while God said,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“Do not look on the wine” (Proverbs 23:31),</a:t>
            </a:r>
            <a:r>
              <a:rPr lang="en-US" dirty="0">
                <a:latin typeface="Calibri" panose="020F0502020204030204" pitchFamily="34" charset="0"/>
                <a:ea typeface="Calibri" panose="020F0502020204030204" pitchFamily="34" charset="0"/>
                <a:cs typeface="Times New Roman" panose="02020603050405020304" pitchFamily="18" charset="0"/>
              </a:rPr>
              <a:t> He allows the moderate consumption of such a dangerous substance.</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One cannot suggest that “wine” is always fermented, for the words translated into wine in the OT and NT are generic, meaning fermented or unfermented. (Context determines)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well documented that there were ways in antiquity to preserve wine fresh, thus preventing fermentation. Just because “wine” is mentioned in a scripture, it does not mean it was alcoholic.</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Revealed Divine wisdom demands the conclusion that fermented drink, thus alcoholic drink, is not authorized for consumption. (EVEN ON A MODERATE “SOCIAL DRINKING” LEVEL.)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Further lessons will investigate this concept to a greater degree.</a:t>
            </a:r>
          </a:p>
          <a:p>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11</a:t>
            </a:fld>
            <a:endParaRPr lang="en-US"/>
          </a:p>
        </p:txBody>
      </p:sp>
    </p:spTree>
    <p:extLst>
      <p:ext uri="{BB962C8B-B14F-4D97-AF65-F5344CB8AC3E}">
        <p14:creationId xmlns:p14="http://schemas.microsoft.com/office/powerpoint/2010/main" val="280218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Alcohol and its Destructive Nature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What is alcohol?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20:1</a:t>
            </a:r>
            <a:r>
              <a:rPr lang="en-US" dirty="0">
                <a:latin typeface="Calibri" panose="020F0502020204030204" pitchFamily="34" charset="0"/>
                <a:ea typeface="Calibri" panose="020F0502020204030204" pitchFamily="34" charset="0"/>
                <a:cs typeface="Times New Roman" panose="02020603050405020304" pitchFamily="18" charset="0"/>
              </a:rPr>
              <a:t> – To be led astray by it shows your folly.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Personification of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“strong drink.”</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Alcoholic beverage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Mocker</a:t>
            </a:r>
            <a:r>
              <a:rPr lang="en-US" dirty="0">
                <a:latin typeface="Calibri" panose="020F0502020204030204" pitchFamily="34" charset="0"/>
                <a:ea typeface="Calibri" panose="020F0502020204030204" pitchFamily="34" charset="0"/>
                <a:cs typeface="Times New Roman" panose="02020603050405020304" pitchFamily="18" charset="0"/>
              </a:rPr>
              <a:t> – because the one who is under its influence scoffs at that which is pure and holy.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Brawler</a:t>
            </a:r>
            <a:r>
              <a:rPr lang="en-US" dirty="0">
                <a:latin typeface="Calibri" panose="020F0502020204030204" pitchFamily="34" charset="0"/>
                <a:ea typeface="Calibri" panose="020F0502020204030204" pitchFamily="34" charset="0"/>
                <a:cs typeface="Times New Roman" panose="02020603050405020304" pitchFamily="18" charset="0"/>
              </a:rPr>
              <a:t> – because the one who is under its influence has his inhibitions lowered, and is susceptible to outbursts of wrath and immorality.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23:29-35</a:t>
            </a:r>
            <a:r>
              <a:rPr lang="en-US" dirty="0">
                <a:latin typeface="Calibri" panose="020F0502020204030204" pitchFamily="34" charset="0"/>
                <a:ea typeface="Calibri" panose="020F0502020204030204" pitchFamily="34" charset="0"/>
                <a:cs typeface="Times New Roman" panose="02020603050405020304" pitchFamily="18" charset="0"/>
              </a:rPr>
              <a:t> – Alcohol is destructive. It should not even be looked upon with desire to partake of it.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causes impairment of the mind.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leads to harm.</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Alcohol is no harmless substance.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federal government classifies ethyl alcohol (that which is in alcoholic beverages) as a drug. (</a:t>
            </a:r>
            <a:r>
              <a:rPr lang="en-US" i="1" dirty="0">
                <a:latin typeface="Calibri" panose="020F0502020204030204" pitchFamily="34" charset="0"/>
                <a:ea typeface="Calibri" panose="020F0502020204030204" pitchFamily="34" charset="0"/>
                <a:cs typeface="Times New Roman" panose="02020603050405020304" pitchFamily="18" charset="0"/>
              </a:rPr>
              <a:t>Alcohol: Some Questions and Answers</a:t>
            </a:r>
            <a:r>
              <a:rPr lang="en-US" dirty="0">
                <a:latin typeface="Calibri" panose="020F0502020204030204" pitchFamily="34" charset="0"/>
                <a:ea typeface="Calibri" panose="020F0502020204030204" pitchFamily="34" charset="0"/>
                <a:cs typeface="Times New Roman" panose="02020603050405020304" pitchFamily="18" charset="0"/>
              </a:rPr>
              <a:t> (Washington D.C.: Government Printing Office, 1981), p. 3)</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“Alcohol is classified pharmacologically as an anesthetic. The predominant characteristic of an anesthetic is a progressive descending depression of the central nervous system. In varying dosages, alcohol may act as an analgesic, a soporific, as anesthetic, a narcotic, or a hypnotic.” (Raymond Gerald McCarthy, ed. </a:t>
            </a:r>
            <a:r>
              <a:rPr lang="en-US" i="1" dirty="0">
                <a:latin typeface="Calibri" panose="020F0502020204030204" pitchFamily="34" charset="0"/>
                <a:ea typeface="Calibri" panose="020F0502020204030204" pitchFamily="34" charset="0"/>
                <a:cs typeface="Times New Roman" panose="02020603050405020304" pitchFamily="18" charset="0"/>
              </a:rPr>
              <a:t>Drinking and Intoxication</a:t>
            </a:r>
            <a:r>
              <a:rPr lang="en-US" dirty="0">
                <a:latin typeface="Calibri" panose="020F0502020204030204" pitchFamily="34" charset="0"/>
                <a:ea typeface="Calibri" panose="020F0502020204030204" pitchFamily="34" charset="0"/>
                <a:cs typeface="Times New Roman" panose="02020603050405020304" pitchFamily="18" charset="0"/>
              </a:rPr>
              <a:t> (Glencoe, Illinois: Free Press, 1959), p. 26).</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These effects are the reason people consume alcohol.</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Galatians 5:19-21</a:t>
            </a:r>
            <a:r>
              <a:rPr lang="en-US" dirty="0">
                <a:latin typeface="Calibri" panose="020F0502020204030204" pitchFamily="34" charset="0"/>
                <a:ea typeface="Calibri" panose="020F0502020204030204" pitchFamily="34" charset="0"/>
                <a:cs typeface="Times New Roman" panose="02020603050405020304" pitchFamily="18" charset="0"/>
              </a:rPr>
              <a:t> – works of the flesh – sorcery.</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Sorcery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pharmakeia</a:t>
            </a:r>
            <a:r>
              <a:rPr lang="en-US" dirty="0">
                <a:latin typeface="Calibri" panose="020F0502020204030204" pitchFamily="34" charset="0"/>
                <a:ea typeface="Calibri" panose="020F0502020204030204" pitchFamily="34" charset="0"/>
                <a:cs typeface="Times New Roman" panose="02020603050405020304" pitchFamily="18" charset="0"/>
              </a:rPr>
              <a:t> – the use or the administering of drugs. (Strong)</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“In sorcery, the use of drugs, whether simple or potent, was generally accompanied by incantations and appeals to occult powers, with the provision of various charms, amulets, etc., professedly designed to keep the applicant or patient from the attention and power of demons, but actually to impress the applicant with the mysterious resources and powers of the sorcerer.” (W.E. Vine)</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Twofold</a:t>
            </a:r>
            <a:r>
              <a:rPr lang="en-US" dirty="0">
                <a:latin typeface="Calibri" panose="020F0502020204030204" pitchFamily="34" charset="0"/>
                <a:ea typeface="Calibri" panose="020F0502020204030204" pitchFamily="34" charset="0"/>
                <a:cs typeface="Times New Roman" panose="02020603050405020304" pitchFamily="18" charset="0"/>
              </a:rPr>
              <a:t> – influence of drugs, and appeal to false gods and false religious practices.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(“Witchcraft”</a:t>
            </a:r>
            <a:r>
              <a:rPr lang="en-US" dirty="0">
                <a:latin typeface="Calibri" panose="020F0502020204030204" pitchFamily="34" charset="0"/>
                <a:ea typeface="Calibri" panose="020F0502020204030204" pitchFamily="34" charset="0"/>
                <a:cs typeface="Times New Roman" panose="02020603050405020304" pitchFamily="18" charset="0"/>
              </a:rPr>
              <a:t> – KJV)</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21)</a:t>
            </a:r>
            <a:r>
              <a:rPr lang="en-US" dirty="0">
                <a:latin typeface="Calibri" panose="020F0502020204030204" pitchFamily="34" charset="0"/>
                <a:ea typeface="Calibri" panose="020F0502020204030204" pitchFamily="34" charset="0"/>
                <a:cs typeface="Times New Roman" panose="02020603050405020304" pitchFamily="18" charset="0"/>
              </a:rPr>
              <a:t> – will not inherit kingdom.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Alcohol is a poison.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Alcohol</a:t>
            </a:r>
            <a:r>
              <a:rPr lang="en-US" dirty="0">
                <a:latin typeface="Calibri" panose="020F0502020204030204" pitchFamily="34" charset="0"/>
                <a:ea typeface="Calibri" panose="020F0502020204030204" pitchFamily="34" charset="0"/>
                <a:cs typeface="Times New Roman" panose="02020603050405020304" pitchFamily="18" charset="0"/>
              </a:rPr>
              <a:t> – intoxicating beverage.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Toxic</a:t>
            </a:r>
            <a:r>
              <a:rPr lang="en-US" dirty="0">
                <a:latin typeface="Calibri" panose="020F0502020204030204" pitchFamily="34" charset="0"/>
                <a:ea typeface="Calibri" panose="020F0502020204030204" pitchFamily="34" charset="0"/>
                <a:cs typeface="Times New Roman" panose="02020603050405020304" pitchFamily="18" charset="0"/>
              </a:rPr>
              <a:t> – containing or being poisonous material.</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 intoxicate means to poison.</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Alcohol’s Destructive Nature</a:t>
            </a:r>
          </a:p>
          <a:p>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3</a:t>
            </a:fld>
            <a:endParaRPr lang="en-US"/>
          </a:p>
        </p:txBody>
      </p:sp>
    </p:spTree>
    <p:extLst>
      <p:ext uri="{BB962C8B-B14F-4D97-AF65-F5344CB8AC3E}">
        <p14:creationId xmlns:p14="http://schemas.microsoft.com/office/powerpoint/2010/main" val="232847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Alcohol’s Destructive Nature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“Drinking too much can harm your health. Excessive alcohol use led to approximately 88,000 deaths and 2.5 million years of potential life lost (YPLL) each year in the United States from 2006 – 2010, shortening the lives of those who died by an average of 30 years. Further, excessive drinking was responsible for 1 in 10 deaths among working-age adults aged 20-64 years. The economic costs of excessive alcohol consumption in 2010 were estimated at $249 billion, or $2.05 a drink.”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https://www.cdc.gov/alcohol/fact-sheets/alcohol-use.htm</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Short term health risks (ibid.):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Injuries, such as motor vehicle crashes, falls, drownings, and burns.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Violence, including homicide, suicide, sexual assault, and intimate partner violence.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Alcohol poisoning, a medical emergency that results from high blood alcohol levels.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Risky sexual behaviors, including unprotected sex or sex with multiple partners. These behaviors can result in unintended pregnancy or sexually transmitted diseases, including HIV.</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Miscarriage and stillbirth or fetal alcohol spectrum disorders (FASDs) among pregnant women.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Long term health risks (ibid.):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High blood pressure, heart disease, stroke, liver disease, and digestive problems.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Cancer of the breast, mouth, throat, esophagus, liver, and colon.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Learning and memory problems, including dementia and poor school performance.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Mental health problems, including depression and anxiety.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Social problems, including lost productivity, family problems, and unemployment.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Alcohol dependence, or alcoholism.</a:t>
            </a:r>
          </a:p>
          <a:p>
            <a:pPr marL="742950" marR="0" lvl="1" indent="-285750">
              <a:lnSpc>
                <a:spcPct val="107000"/>
              </a:lnSpc>
              <a:spcBef>
                <a:spcPts val="0"/>
              </a:spcBef>
              <a:spcAft>
                <a:spcPts val="80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“Whoever is led astray by it is not wise” (Proverbs 20:1). “Do not look on the wine” (Proverbs 23:31).</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4</a:t>
            </a:fld>
            <a:endParaRPr lang="en-US"/>
          </a:p>
        </p:txBody>
      </p:sp>
    </p:spTree>
    <p:extLst>
      <p:ext uri="{BB962C8B-B14F-4D97-AF65-F5344CB8AC3E}">
        <p14:creationId xmlns:p14="http://schemas.microsoft.com/office/powerpoint/2010/main" val="332298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“Whoever is led astray by it is not wise” (Proverbs 20:1). “Do not look on the wine” (Proverbs 23:31).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i="1" dirty="0">
                <a:latin typeface="Calibri" panose="020F0502020204030204" pitchFamily="34" charset="0"/>
                <a:ea typeface="Calibri" panose="020F0502020204030204" pitchFamily="34" charset="0"/>
                <a:cs typeface="Times New Roman" panose="02020603050405020304" pitchFamily="18" charset="0"/>
              </a:rPr>
              <a:t>Dietary Guidelines for Americans</a:t>
            </a:r>
            <a:r>
              <a:rPr lang="en-US" dirty="0">
                <a:latin typeface="Calibri" panose="020F0502020204030204" pitchFamily="34" charset="0"/>
                <a:ea typeface="Calibri" panose="020F0502020204030204" pitchFamily="34" charset="0"/>
                <a:cs typeface="Times New Roman" panose="02020603050405020304" pitchFamily="18" charset="0"/>
              </a:rPr>
              <a:t> defines moderate drinking as up to 1 drink (0.6 </a:t>
            </a:r>
            <a:r>
              <a:rPr lang="en-US" dirty="0" err="1">
                <a:latin typeface="Calibri" panose="020F0502020204030204" pitchFamily="34" charset="0"/>
                <a:ea typeface="Calibri" panose="020F0502020204030204" pitchFamily="34" charset="0"/>
                <a:cs typeface="Times New Roman" panose="02020603050405020304" pitchFamily="18" charset="0"/>
              </a:rPr>
              <a:t>oz</a:t>
            </a:r>
            <a:r>
              <a:rPr lang="en-US" dirty="0">
                <a:latin typeface="Calibri" panose="020F0502020204030204" pitchFamily="34" charset="0"/>
                <a:ea typeface="Calibri" panose="020F0502020204030204" pitchFamily="34" charset="0"/>
                <a:cs typeface="Times New Roman" panose="02020603050405020304" pitchFamily="18" charset="0"/>
              </a:rPr>
              <a:t> of pure alcohol) per day for women and up to 2 drinks per day for men. In addition, </a:t>
            </a:r>
            <a:r>
              <a:rPr lang="en-US" b="1" u="sng" dirty="0">
                <a:latin typeface="Calibri" panose="020F0502020204030204" pitchFamily="34" charset="0"/>
                <a:ea typeface="Calibri" panose="020F0502020204030204" pitchFamily="34" charset="0"/>
                <a:cs typeface="Times New Roman" panose="02020603050405020304" pitchFamily="18" charset="0"/>
              </a:rPr>
              <a:t>the </a:t>
            </a:r>
            <a:r>
              <a:rPr lang="en-US" b="1" i="1" u="sng" dirty="0">
                <a:latin typeface="Calibri" panose="020F0502020204030204" pitchFamily="34" charset="0"/>
                <a:ea typeface="Calibri" panose="020F0502020204030204" pitchFamily="34" charset="0"/>
                <a:cs typeface="Times New Roman" panose="02020603050405020304" pitchFamily="18" charset="0"/>
              </a:rPr>
              <a:t>Dietary Guidelines</a:t>
            </a:r>
            <a:r>
              <a:rPr lang="en-US" b="1" u="sng" dirty="0">
                <a:latin typeface="Calibri" panose="020F0502020204030204" pitchFamily="34" charset="0"/>
                <a:ea typeface="Calibri" panose="020F0502020204030204" pitchFamily="34" charset="0"/>
                <a:cs typeface="Times New Roman" panose="02020603050405020304" pitchFamily="18" charset="0"/>
              </a:rPr>
              <a:t> do not recommend that individuals who do not drink alcohol start drinking for any reason.”</a:t>
            </a:r>
            <a:r>
              <a:rPr lang="en-US" dirty="0">
                <a:latin typeface="Calibri" panose="020F0502020204030204" pitchFamily="34" charset="0"/>
                <a:ea typeface="Calibri" panose="020F0502020204030204" pitchFamily="34" charset="0"/>
                <a:cs typeface="Times New Roman" panose="02020603050405020304" pitchFamily="18" charset="0"/>
              </a:rPr>
              <a:t> (Ibid.)</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There are times when the truth is right before us, but because of preconceived notions, ulterior motives, and fleshly desires we cannot see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Matthew 16:1-4</a:t>
            </a:r>
            <a:r>
              <a:rPr lang="en-US" dirty="0">
                <a:latin typeface="Calibri" panose="020F0502020204030204" pitchFamily="34" charset="0"/>
                <a:ea typeface="Calibri" panose="020F0502020204030204" pitchFamily="34" charset="0"/>
                <a:cs typeface="Times New Roman" panose="02020603050405020304" pitchFamily="18" charset="0"/>
              </a:rPr>
              <a:t> – We should not be like the Pharisees and Sadducees. (Recognized signs of weather, but refused to recognize the signs of Jesus’ miracles.)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Both scripture, and secular sources show the danger of alcohol, and the need to abstain from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“There are some people who should </a:t>
            </a:r>
            <a:r>
              <a:rPr lang="en-US" b="1" i="1" dirty="0">
                <a:latin typeface="Calibri" panose="020F0502020204030204" pitchFamily="34" charset="0"/>
                <a:ea typeface="Calibri" panose="020F0502020204030204" pitchFamily="34" charset="0"/>
                <a:cs typeface="Times New Roman" panose="02020603050405020304" pitchFamily="18" charset="0"/>
              </a:rPr>
              <a:t>not</a:t>
            </a:r>
            <a:r>
              <a:rPr lang="en-US" dirty="0">
                <a:latin typeface="Calibri" panose="020F0502020204030204" pitchFamily="34" charset="0"/>
                <a:ea typeface="Calibri" panose="020F0502020204030204" pitchFamily="34" charset="0"/>
                <a:cs typeface="Times New Roman" panose="02020603050405020304" pitchFamily="18" charset="0"/>
              </a:rPr>
              <a:t> drink any alcohol, including those who are:…Driving, planning to drive, </a:t>
            </a:r>
            <a:r>
              <a:rPr lang="en-US" b="1" u="sng" dirty="0">
                <a:latin typeface="Calibri" panose="020F0502020204030204" pitchFamily="34" charset="0"/>
                <a:ea typeface="Calibri" panose="020F0502020204030204" pitchFamily="34" charset="0"/>
                <a:cs typeface="Times New Roman" panose="02020603050405020304" pitchFamily="18" charset="0"/>
              </a:rPr>
              <a:t>or participating in other activities requiring skill, coordination, and alertness.</a:t>
            </a:r>
            <a:r>
              <a:rPr lang="en-US" dirty="0">
                <a:latin typeface="Calibri" panose="020F0502020204030204" pitchFamily="34" charset="0"/>
                <a:ea typeface="Calibri" panose="020F0502020204030204" pitchFamily="34" charset="0"/>
                <a:cs typeface="Times New Roman" panose="02020603050405020304" pitchFamily="18" charset="0"/>
              </a:rPr>
              <a:t>” (Ibid.)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describes the call of Christ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“walk worthy of the calling with which you were called” (Ephesians 4:1).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Peter 5:8</a:t>
            </a:r>
            <a:r>
              <a:rPr lang="en-US" dirty="0">
                <a:latin typeface="Calibri" panose="020F0502020204030204" pitchFamily="34" charset="0"/>
                <a:ea typeface="Calibri" panose="020F0502020204030204" pitchFamily="34" charset="0"/>
                <a:cs typeface="Times New Roman" panose="02020603050405020304" pitchFamily="18" charset="0"/>
              </a:rPr>
              <a:t> – The devil is seeking us out, so we must be sober and vigilant.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Connection between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“Be sober,”</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“seeking whom he may devour.”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Sober</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nēpho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from </a:t>
            </a:r>
            <a:r>
              <a:rPr lang="en-US" i="1" dirty="0">
                <a:latin typeface="Calibri" panose="020F0502020204030204" pitchFamily="34" charset="0"/>
                <a:ea typeface="Calibri" panose="020F0502020204030204" pitchFamily="34" charset="0"/>
                <a:cs typeface="Times New Roman" panose="02020603050405020304" pitchFamily="18" charset="0"/>
              </a:rPr>
              <a:t>ne</a:t>
            </a:r>
            <a:r>
              <a:rPr lang="en-US" dirty="0">
                <a:latin typeface="Calibri" panose="020F0502020204030204" pitchFamily="34" charset="0"/>
                <a:ea typeface="Calibri" panose="020F0502020204030204" pitchFamily="34" charset="0"/>
                <a:cs typeface="Times New Roman" panose="02020603050405020304" pitchFamily="18" charset="0"/>
              </a:rPr>
              <a:t> (not) and </a:t>
            </a:r>
            <a:r>
              <a:rPr lang="en-US" i="1" dirty="0" err="1">
                <a:latin typeface="Calibri" panose="020F0502020204030204" pitchFamily="34" charset="0"/>
                <a:ea typeface="Calibri" panose="020F0502020204030204" pitchFamily="34" charset="0"/>
                <a:cs typeface="Times New Roman" panose="02020603050405020304" pitchFamily="18" charset="0"/>
              </a:rPr>
              <a:t>piein</a:t>
            </a:r>
            <a:r>
              <a:rPr lang="en-US" dirty="0">
                <a:latin typeface="Calibri" panose="020F0502020204030204" pitchFamily="34" charset="0"/>
                <a:ea typeface="Calibri" panose="020F0502020204030204" pitchFamily="34" charset="0"/>
                <a:cs typeface="Times New Roman" panose="02020603050405020304" pitchFamily="18" charset="0"/>
              </a:rPr>
              <a:t> (to drink). (</a:t>
            </a:r>
            <a:r>
              <a:rPr lang="en-US" i="1" dirty="0">
                <a:latin typeface="Calibri" panose="020F0502020204030204" pitchFamily="34" charset="0"/>
                <a:ea typeface="Calibri" panose="020F0502020204030204" pitchFamily="34" charset="0"/>
                <a:cs typeface="Times New Roman" panose="02020603050405020304" pitchFamily="18" charset="0"/>
              </a:rPr>
              <a:t>do not drink; do not swallow down – word means abstain from wine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Devour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katapino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from </a:t>
            </a:r>
            <a:r>
              <a:rPr lang="en-US" i="1" dirty="0">
                <a:latin typeface="Calibri" panose="020F0502020204030204" pitchFamily="34" charset="0"/>
                <a:ea typeface="Calibri" panose="020F0502020204030204" pitchFamily="34" charset="0"/>
                <a:cs typeface="Times New Roman" panose="02020603050405020304" pitchFamily="18" charset="0"/>
              </a:rPr>
              <a:t>kata</a:t>
            </a:r>
            <a:r>
              <a:rPr lang="en-US" dirty="0">
                <a:latin typeface="Calibri" panose="020F0502020204030204" pitchFamily="34" charset="0"/>
                <a:ea typeface="Calibri" panose="020F0502020204030204" pitchFamily="34" charset="0"/>
                <a:cs typeface="Times New Roman" panose="02020603050405020304" pitchFamily="18" charset="0"/>
              </a:rPr>
              <a:t> (down) and </a:t>
            </a:r>
            <a:r>
              <a:rPr lang="en-US" i="1" dirty="0" err="1">
                <a:latin typeface="Calibri" panose="020F0502020204030204" pitchFamily="34" charset="0"/>
                <a:ea typeface="Calibri" panose="020F0502020204030204" pitchFamily="34" charset="0"/>
                <a:cs typeface="Times New Roman" panose="02020603050405020304" pitchFamily="18" charset="0"/>
              </a:rPr>
              <a:t>piein</a:t>
            </a:r>
            <a:r>
              <a:rPr lang="en-US" dirty="0">
                <a:latin typeface="Calibri" panose="020F0502020204030204" pitchFamily="34" charset="0"/>
                <a:ea typeface="Calibri" panose="020F0502020204030204" pitchFamily="34" charset="0"/>
                <a:cs typeface="Times New Roman" panose="02020603050405020304" pitchFamily="18" charset="0"/>
              </a:rPr>
              <a:t> (to drink). (</a:t>
            </a:r>
            <a:r>
              <a:rPr lang="en-US" i="1" dirty="0">
                <a:latin typeface="Calibri" panose="020F0502020204030204" pitchFamily="34" charset="0"/>
                <a:ea typeface="Calibri" panose="020F0502020204030204" pitchFamily="34" charset="0"/>
                <a:cs typeface="Times New Roman" panose="02020603050405020304" pitchFamily="18" charset="0"/>
              </a:rPr>
              <a:t>to drink down – swallow down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Do not swallow down wine (or intoxicating beverage), or the devil will swallow you down! (consume you as you consumed the wine, and because you consumed the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u="sng" dirty="0">
                <a:latin typeface="Calibri" panose="020F0502020204030204" pitchFamily="34" charset="0"/>
                <a:ea typeface="Calibri" panose="020F0502020204030204" pitchFamily="34" charset="0"/>
                <a:cs typeface="Times New Roman" panose="02020603050405020304" pitchFamily="18" charset="0"/>
              </a:rPr>
              <a:t>What other recreational activity is commended and authorized, even encouraged, by God in scripture that has comparable negative effects on individuals, family, society, etc.? – There isn’t one.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Wine in the Bible</a:t>
            </a:r>
          </a:p>
          <a:p>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5</a:t>
            </a:fld>
            <a:endParaRPr lang="en-US"/>
          </a:p>
        </p:txBody>
      </p:sp>
    </p:spTree>
    <p:extLst>
      <p:ext uri="{BB962C8B-B14F-4D97-AF65-F5344CB8AC3E}">
        <p14:creationId xmlns:p14="http://schemas.microsoft.com/office/powerpoint/2010/main" val="23564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Wine in the Bible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Translated Words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Hebrew (OT) three most prominent terms:</a:t>
            </a:r>
          </a:p>
          <a:p>
            <a:pPr marL="1143000" marR="0" lvl="2" indent="-228600">
              <a:lnSpc>
                <a:spcPct val="107000"/>
              </a:lnSpc>
              <a:spcBef>
                <a:spcPts val="0"/>
              </a:spcBef>
              <a:spcAft>
                <a:spcPts val="0"/>
              </a:spcAft>
              <a:buFont typeface="+mj-lt"/>
              <a:buAutoNum type="romanLcPeriod"/>
            </a:pPr>
            <a:r>
              <a:rPr lang="en-US" b="1" dirty="0" err="1">
                <a:latin typeface="Calibri" panose="020F0502020204030204" pitchFamily="34" charset="0"/>
                <a:ea typeface="Calibri" panose="020F0502020204030204" pitchFamily="34" charset="0"/>
                <a:cs typeface="Times New Roman" panose="02020603050405020304" pitchFamily="18" charset="0"/>
              </a:rPr>
              <a:t>Yayin</a:t>
            </a:r>
            <a:r>
              <a:rPr lang="en-US" dirty="0">
                <a:latin typeface="Calibri" panose="020F0502020204030204" pitchFamily="34" charset="0"/>
                <a:ea typeface="Calibri" panose="020F0502020204030204" pitchFamily="34" charset="0"/>
                <a:cs typeface="Times New Roman" panose="02020603050405020304" pitchFamily="18" charset="0"/>
              </a:rPr>
              <a:t> – wine, either fermented or unfermented.</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Nehemiah 5:18</a:t>
            </a:r>
            <a:r>
              <a:rPr lang="en-US" dirty="0">
                <a:latin typeface="Calibri" panose="020F0502020204030204" pitchFamily="34" charset="0"/>
                <a:ea typeface="Calibri" panose="020F0502020204030204" pitchFamily="34" charset="0"/>
                <a:cs typeface="Times New Roman" panose="02020603050405020304" pitchFamily="18" charset="0"/>
              </a:rPr>
              <a:t> – all sorts of wine.</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49:11</a:t>
            </a:r>
            <a:r>
              <a:rPr lang="en-US" dirty="0">
                <a:latin typeface="Calibri" panose="020F0502020204030204" pitchFamily="34" charset="0"/>
                <a:ea typeface="Calibri" panose="020F0502020204030204" pitchFamily="34" charset="0"/>
                <a:cs typeface="Times New Roman" panose="02020603050405020304" pitchFamily="18" charset="0"/>
              </a:rPr>
              <a:t> – freshly pressed – blood of the grape.</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Jeremiah 40:10</a:t>
            </a:r>
            <a:r>
              <a:rPr lang="en-US" dirty="0">
                <a:latin typeface="Calibri" panose="020F0502020204030204" pitchFamily="34" charset="0"/>
                <a:ea typeface="Calibri" panose="020F0502020204030204" pitchFamily="34" charset="0"/>
                <a:cs typeface="Times New Roman" panose="02020603050405020304" pitchFamily="18" charset="0"/>
              </a:rPr>
              <a:t> – still in the cluster – along with summer fruit – reference to grapes.</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23:31</a:t>
            </a:r>
            <a:r>
              <a:rPr lang="en-US" dirty="0">
                <a:latin typeface="Calibri" panose="020F0502020204030204" pitchFamily="34" charset="0"/>
                <a:ea typeface="Calibri" panose="020F0502020204030204" pitchFamily="34" charset="0"/>
                <a:cs typeface="Times New Roman" panose="02020603050405020304" pitchFamily="18" charset="0"/>
              </a:rPr>
              <a:t> – obviously by context fermented wine.</a:t>
            </a:r>
          </a:p>
          <a:p>
            <a:pPr marL="1143000" marR="0" lvl="2" indent="-228600">
              <a:lnSpc>
                <a:spcPct val="107000"/>
              </a:lnSpc>
              <a:spcBef>
                <a:spcPts val="0"/>
              </a:spcBef>
              <a:spcAft>
                <a:spcPts val="0"/>
              </a:spcAft>
              <a:buFont typeface="+mj-lt"/>
              <a:buAutoNum type="romanLcPeriod"/>
            </a:pPr>
            <a:r>
              <a:rPr lang="en-US" b="1" dirty="0" err="1">
                <a:latin typeface="Calibri" panose="020F0502020204030204" pitchFamily="34" charset="0"/>
                <a:ea typeface="Calibri" panose="020F0502020204030204" pitchFamily="34" charset="0"/>
                <a:cs typeface="Times New Roman" panose="02020603050405020304" pitchFamily="18" charset="0"/>
              </a:rPr>
              <a:t>Tirosh</a:t>
            </a:r>
            <a:r>
              <a:rPr lang="en-US" dirty="0">
                <a:latin typeface="Calibri" panose="020F0502020204030204" pitchFamily="34" charset="0"/>
                <a:ea typeface="Calibri" panose="020F0502020204030204" pitchFamily="34" charset="0"/>
                <a:cs typeface="Times New Roman" panose="02020603050405020304" pitchFamily="18" charset="0"/>
              </a:rPr>
              <a:t> – must or fresh grape juice (as just squeezed out); by implication (rarely) fermented wine. (Strong)</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“You will sow but you will not reap. You will tread the olive but will not anoint yourself with oil; And the grapes, but you will not drink wine.” (Micah 6:15</a:t>
            </a:r>
            <a:r>
              <a:rPr lang="en-US" dirty="0">
                <a:latin typeface="Calibri" panose="020F0502020204030204" pitchFamily="34" charset="0"/>
                <a:ea typeface="Calibri" panose="020F0502020204030204" pitchFamily="34" charset="0"/>
                <a:cs typeface="Times New Roman" panose="02020603050405020304" pitchFamily="18" charset="0"/>
              </a:rPr>
              <a:t>, NASB;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“vintage”</a:t>
            </a:r>
            <a:r>
              <a:rPr lang="en-US" dirty="0">
                <a:latin typeface="Calibri" panose="020F0502020204030204" pitchFamily="34" charset="0"/>
                <a:ea typeface="Calibri" panose="020F0502020204030204" pitchFamily="34" charset="0"/>
                <a:cs typeface="Times New Roman" panose="02020603050405020304" pitchFamily="18" charset="0"/>
              </a:rPr>
              <a:t> ASV)</a:t>
            </a: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“grapes”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dirty="0" err="1">
                <a:latin typeface="Calibri" panose="020F0502020204030204" pitchFamily="34" charset="0"/>
                <a:ea typeface="Calibri" panose="020F0502020204030204" pitchFamily="34" charset="0"/>
                <a:cs typeface="Times New Roman" panose="02020603050405020304" pitchFamily="18" charset="0"/>
              </a:rPr>
              <a:t>tirosh</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dirty="0" err="1">
                <a:latin typeface="Calibri" panose="020F0502020204030204" pitchFamily="34" charset="0"/>
                <a:ea typeface="Calibri" panose="020F0502020204030204" pitchFamily="34" charset="0"/>
                <a:cs typeface="Times New Roman" panose="02020603050405020304" pitchFamily="18" charset="0"/>
              </a:rPr>
              <a:t>yayin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As the olive was the natural source of the oil, the grape (</a:t>
            </a:r>
            <a:r>
              <a:rPr lang="en-US" b="1" dirty="0" err="1">
                <a:latin typeface="Calibri" panose="020F0502020204030204" pitchFamily="34" charset="0"/>
                <a:ea typeface="Calibri" panose="020F0502020204030204" pitchFamily="34" charset="0"/>
                <a:cs typeface="Times New Roman" panose="02020603050405020304" pitchFamily="18" charset="0"/>
              </a:rPr>
              <a:t>tirosh</a:t>
            </a:r>
            <a:r>
              <a:rPr lang="en-US" b="1" dirty="0">
                <a:latin typeface="Calibri" panose="020F0502020204030204" pitchFamily="34" charset="0"/>
                <a:ea typeface="Calibri" panose="020F0502020204030204" pitchFamily="34" charset="0"/>
                <a:cs typeface="Times New Roman" panose="02020603050405020304" pitchFamily="18" charset="0"/>
              </a:rPr>
              <a:t>) was the natural source of the wine (</a:t>
            </a:r>
            <a:r>
              <a:rPr lang="en-US" b="1" dirty="0" err="1">
                <a:latin typeface="Calibri" panose="020F0502020204030204" pitchFamily="34" charset="0"/>
                <a:ea typeface="Calibri" panose="020F0502020204030204" pitchFamily="34" charset="0"/>
                <a:cs typeface="Times New Roman" panose="02020603050405020304" pitchFamily="18" charset="0"/>
              </a:rPr>
              <a:t>yayin</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Isaiah 65:8</a:t>
            </a:r>
            <a:r>
              <a:rPr lang="en-US" dirty="0">
                <a:latin typeface="Calibri" panose="020F0502020204030204" pitchFamily="34" charset="0"/>
                <a:ea typeface="Calibri" panose="020F0502020204030204" pitchFamily="34" charset="0"/>
                <a:cs typeface="Times New Roman" panose="02020603050405020304" pitchFamily="18" charset="0"/>
              </a:rPr>
              <a:t> – found in the cluster.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err="1">
                <a:latin typeface="Calibri" panose="020F0502020204030204" pitchFamily="34" charset="0"/>
                <a:ea typeface="Calibri" panose="020F0502020204030204" pitchFamily="34" charset="0"/>
                <a:cs typeface="Times New Roman" panose="02020603050405020304" pitchFamily="18" charset="0"/>
              </a:rPr>
              <a:t>Shekar</a:t>
            </a:r>
            <a:r>
              <a:rPr lang="en-US" dirty="0">
                <a:latin typeface="Calibri" panose="020F0502020204030204" pitchFamily="34" charset="0"/>
                <a:ea typeface="Calibri" panose="020F0502020204030204" pitchFamily="34" charset="0"/>
                <a:cs typeface="Times New Roman" panose="02020603050405020304" pitchFamily="18" charset="0"/>
              </a:rPr>
              <a:t> – ‘sweet drink’ expressed from fruits other than the grape, and drunk in an unfermented or fermented state.</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Deuteronomy 14:26</a:t>
            </a:r>
            <a:r>
              <a:rPr lang="en-US" dirty="0">
                <a:latin typeface="Calibri" panose="020F0502020204030204" pitchFamily="34" charset="0"/>
                <a:ea typeface="Calibri" panose="020F0502020204030204" pitchFamily="34" charset="0"/>
                <a:cs typeface="Times New Roman" panose="02020603050405020304" pitchFamily="18" charset="0"/>
              </a:rPr>
              <a:t> – wine and SIMILAR DRINK.</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20:1</a:t>
            </a:r>
            <a:r>
              <a:rPr lang="en-US" dirty="0">
                <a:latin typeface="Calibri" panose="020F0502020204030204" pitchFamily="34" charset="0"/>
                <a:ea typeface="Calibri" panose="020F0502020204030204" pitchFamily="34" charset="0"/>
                <a:cs typeface="Times New Roman" panose="02020603050405020304" pitchFamily="18" charset="0"/>
              </a:rPr>
              <a:t> – Strong drink.</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is an obvious reference to intoxicating beverage.</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However, this is not the same “strong drink” as the distilled liquors of today.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u="sng" dirty="0">
                <a:latin typeface="Calibri" panose="020F0502020204030204" pitchFamily="34" charset="0"/>
                <a:ea typeface="Calibri" panose="020F0502020204030204" pitchFamily="34" charset="0"/>
                <a:cs typeface="Times New Roman" panose="02020603050405020304" pitchFamily="18" charset="0"/>
              </a:rPr>
              <a:t>The distilling process was developed during the ninth or tenth century in Arabia.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Greek (NT) most prominent term:</a:t>
            </a:r>
          </a:p>
          <a:p>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6</a:t>
            </a:fld>
            <a:endParaRPr lang="en-US"/>
          </a:p>
        </p:txBody>
      </p:sp>
    </p:spTree>
    <p:extLst>
      <p:ext uri="{BB962C8B-B14F-4D97-AF65-F5344CB8AC3E}">
        <p14:creationId xmlns:p14="http://schemas.microsoft.com/office/powerpoint/2010/main" val="188567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Greek (NT) most prominent term:</a:t>
            </a:r>
          </a:p>
          <a:p>
            <a:pPr marL="1143000" marR="0" lvl="2" indent="-228600">
              <a:lnSpc>
                <a:spcPct val="107000"/>
              </a:lnSpc>
              <a:spcBef>
                <a:spcPts val="0"/>
              </a:spcBef>
              <a:spcAft>
                <a:spcPts val="0"/>
              </a:spcAft>
              <a:buFont typeface="+mj-lt"/>
              <a:buAutoNum type="romanLcPeriod"/>
            </a:pPr>
            <a:r>
              <a:rPr lang="en-US" b="1" dirty="0" err="1">
                <a:latin typeface="Calibri" panose="020F0502020204030204" pitchFamily="34" charset="0"/>
                <a:ea typeface="Calibri" panose="020F0502020204030204" pitchFamily="34" charset="0"/>
                <a:cs typeface="Times New Roman" panose="02020603050405020304" pitchFamily="18" charset="0"/>
              </a:rPr>
              <a:t>Oinos</a:t>
            </a:r>
            <a:r>
              <a:rPr lang="en-US" dirty="0">
                <a:latin typeface="Calibri" panose="020F0502020204030204" pitchFamily="34" charset="0"/>
                <a:ea typeface="Calibri" panose="020F0502020204030204" pitchFamily="34" charset="0"/>
                <a:cs typeface="Times New Roman" panose="02020603050405020304" pitchFamily="18" charset="0"/>
              </a:rPr>
              <a:t> – a generic term for wine, either fermented or unfermented.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Usually used in place of </a:t>
            </a:r>
            <a:r>
              <a:rPr lang="en-US" i="1" dirty="0" err="1">
                <a:latin typeface="Calibri" panose="020F0502020204030204" pitchFamily="34" charset="0"/>
                <a:ea typeface="Calibri" panose="020F0502020204030204" pitchFamily="34" charset="0"/>
                <a:cs typeface="Times New Roman" panose="02020603050405020304" pitchFamily="18" charset="0"/>
              </a:rPr>
              <a:t>yayin</a:t>
            </a:r>
            <a:r>
              <a:rPr lang="en-US" dirty="0">
                <a:latin typeface="Calibri" panose="020F0502020204030204" pitchFamily="34" charset="0"/>
                <a:ea typeface="Calibri" panose="020F0502020204030204" pitchFamily="34" charset="0"/>
                <a:cs typeface="Times New Roman" panose="02020603050405020304" pitchFamily="18" charset="0"/>
              </a:rPr>
              <a:t> in the LXX (Septuagint).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General term like </a:t>
            </a:r>
            <a:r>
              <a:rPr lang="en-US" b="1" i="1" dirty="0" err="1">
                <a:latin typeface="Calibri" panose="020F0502020204030204" pitchFamily="34" charset="0"/>
                <a:ea typeface="Calibri" panose="020F0502020204030204" pitchFamily="34" charset="0"/>
                <a:cs typeface="Times New Roman" panose="02020603050405020304" pitchFamily="18" charset="0"/>
              </a:rPr>
              <a:t>ekklēsia</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 calling out; an assembly.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2:47</a:t>
            </a:r>
            <a:r>
              <a:rPr lang="en-US" dirty="0">
                <a:latin typeface="Calibri" panose="020F0502020204030204" pitchFamily="34" charset="0"/>
                <a:ea typeface="Calibri" panose="020F0502020204030204" pitchFamily="34" charset="0"/>
                <a:cs typeface="Times New Roman" panose="02020603050405020304" pitchFamily="18" charset="0"/>
              </a:rPr>
              <a:t> (the church);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19:32</a:t>
            </a:r>
            <a:r>
              <a:rPr lang="en-US" dirty="0">
                <a:latin typeface="Calibri" panose="020F0502020204030204" pitchFamily="34" charset="0"/>
                <a:ea typeface="Calibri" panose="020F0502020204030204" pitchFamily="34" charset="0"/>
                <a:cs typeface="Times New Roman" panose="02020603050405020304" pitchFamily="18" charset="0"/>
              </a:rPr>
              <a:t> (assembly – riot at Ephesus that Demetrius stirred up).</a:t>
            </a:r>
          </a:p>
          <a:p>
            <a:pPr marL="1143000" marR="0" lvl="2" indent="-228600">
              <a:lnSpc>
                <a:spcPct val="107000"/>
              </a:lnSpc>
              <a:spcBef>
                <a:spcPts val="0"/>
              </a:spcBef>
              <a:spcAft>
                <a:spcPts val="800"/>
              </a:spcAft>
              <a:buFont typeface="+mj-lt"/>
              <a:buAutoNum type="romanLcPeriod"/>
            </a:pPr>
            <a:r>
              <a:rPr lang="en-US" b="1" dirty="0" err="1">
                <a:latin typeface="Calibri" panose="020F0502020204030204" pitchFamily="34" charset="0"/>
                <a:ea typeface="Calibri" panose="020F0502020204030204" pitchFamily="34" charset="0"/>
                <a:cs typeface="Times New Roman" panose="02020603050405020304" pitchFamily="18" charset="0"/>
              </a:rPr>
              <a:t>Gleukos</a:t>
            </a:r>
            <a:r>
              <a:rPr lang="en-US" dirty="0">
                <a:latin typeface="Calibri" panose="020F0502020204030204" pitchFamily="34" charset="0"/>
                <a:ea typeface="Calibri" panose="020F0502020204030204" pitchFamily="34" charset="0"/>
                <a:cs typeface="Times New Roman" panose="02020603050405020304" pitchFamily="18" charset="0"/>
              </a:rPr>
              <a:t> – “new wine” – produced from the purest juice of the grape, which flowed spontaneously from the grape before the treading began.</a:t>
            </a:r>
          </a:p>
          <a:p>
            <a:r>
              <a:rPr lang="en-US" dirty="0">
                <a:latin typeface="Calibri" panose="020F0502020204030204" pitchFamily="34" charset="0"/>
                <a:ea typeface="Calibri" panose="020F0502020204030204" pitchFamily="34" charset="0"/>
                <a:cs typeface="Times New Roman" panose="02020603050405020304" pitchFamily="18" charset="0"/>
              </a:rPr>
              <a:t>Contrasted uses </a:t>
            </a:r>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7</a:t>
            </a:fld>
            <a:endParaRPr lang="en-US"/>
          </a:p>
        </p:txBody>
      </p:sp>
    </p:spTree>
    <p:extLst>
      <p:ext uri="{BB962C8B-B14F-4D97-AF65-F5344CB8AC3E}">
        <p14:creationId xmlns:p14="http://schemas.microsoft.com/office/powerpoint/2010/main" val="418387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Contrasted uses (shows that “wine” is ultimately generic, and context must determine whether it is fermented or not)</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Blessing</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104:14-15</a:t>
            </a:r>
            <a:r>
              <a:rPr lang="en-US" dirty="0">
                <a:latin typeface="Calibri" panose="020F0502020204030204" pitchFamily="34" charset="0"/>
                <a:ea typeface="Calibri" panose="020F0502020204030204" pitchFamily="34" charset="0"/>
                <a:cs typeface="Times New Roman" panose="02020603050405020304" pitchFamily="18" charset="0"/>
              </a:rPr>
              <a:t> (speaking of what God does for man in His creation); </a:t>
            </a:r>
            <a:r>
              <a:rPr lang="en-US" b="1" i="1" dirty="0">
                <a:latin typeface="Calibri" panose="020F0502020204030204" pitchFamily="34" charset="0"/>
                <a:ea typeface="Calibri" panose="020F0502020204030204" pitchFamily="34" charset="0"/>
                <a:cs typeface="Times New Roman" panose="02020603050405020304" pitchFamily="18" charset="0"/>
              </a:rPr>
              <a:t>Cursing</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Habakkuk 2:15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Cheers God and men</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Judges 9:13</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latin typeface="Calibri" panose="020F0502020204030204" pitchFamily="34" charset="0"/>
                <a:ea typeface="Calibri" panose="020F0502020204030204" pitchFamily="34" charset="0"/>
                <a:cs typeface="Times New Roman" panose="02020603050405020304" pitchFamily="18" charset="0"/>
              </a:rPr>
              <a:t>Is a mocker</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20:1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Spiritual blessing</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Isaiah 55:1</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latin typeface="Calibri" panose="020F0502020204030204" pitchFamily="34" charset="0"/>
                <a:ea typeface="Calibri" panose="020F0502020204030204" pitchFamily="34" charset="0"/>
                <a:cs typeface="Times New Roman" panose="02020603050405020304" pitchFamily="18" charset="0"/>
              </a:rPr>
              <a:t>Divine wrath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60:3</a:t>
            </a:r>
            <a:r>
              <a:rPr lang="en-US" dirty="0">
                <a:latin typeface="Calibri" panose="020F0502020204030204" pitchFamily="34" charset="0"/>
                <a:ea typeface="Calibri" panose="020F0502020204030204" pitchFamily="34" charset="0"/>
                <a:cs typeface="Times New Roman" panose="02020603050405020304" pitchFamily="18" charset="0"/>
              </a:rPr>
              <a:t> (figuratively)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Conclusion – Wine is spoken of positively and negatively in scripture. There is an obvious distinction between that which is fermented (alcoholic) and that which is not.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No Prevention Argument</a:t>
            </a:r>
          </a:p>
          <a:p>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8</a:t>
            </a:fld>
            <a:endParaRPr lang="en-US"/>
          </a:p>
        </p:txBody>
      </p:sp>
    </p:spTree>
    <p:extLst>
      <p:ext uri="{BB962C8B-B14F-4D97-AF65-F5344CB8AC3E}">
        <p14:creationId xmlns:p14="http://schemas.microsoft.com/office/powerpoint/2010/main" val="764580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No Prevention Argument</a:t>
            </a:r>
          </a:p>
          <a:p>
            <a:pPr marL="457200" marR="0">
              <a:lnSpc>
                <a:spcPct val="107000"/>
              </a:lnSpc>
              <a:spcBef>
                <a:spcPts val="0"/>
              </a:spcBef>
              <a:spcAft>
                <a:spcPts val="0"/>
              </a:spcAft>
            </a:pPr>
            <a:r>
              <a:rPr lang="en-US" i="1" dirty="0">
                <a:latin typeface="Calibri" panose="020F0502020204030204" pitchFamily="34" charset="0"/>
                <a:ea typeface="Calibri" panose="020F0502020204030204" pitchFamily="34" charset="0"/>
                <a:cs typeface="Times New Roman" panose="02020603050405020304" pitchFamily="18" charset="0"/>
              </a:rPr>
              <a:t>NOTE: From before, this argument that there was no way of preventing fermentation in antiquity, and therefore the wine they consumed was always fermented, is invalidated. There are obvious references to unfermented wine in scripture.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Fermentation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Vinous fermentation – alcohol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Acetous fermentation – vinegar</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Lactic fermentation – souring in milk</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Process of Vinous Fermentation: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In grape juice – sugar and gluten.</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Sugar</a:t>
            </a:r>
            <a:r>
              <a:rPr lang="en-US" dirty="0">
                <a:latin typeface="Calibri" panose="020F0502020204030204" pitchFamily="34" charset="0"/>
                <a:ea typeface="Calibri" panose="020F0502020204030204" pitchFamily="34" charset="0"/>
                <a:cs typeface="Times New Roman" panose="02020603050405020304" pitchFamily="18" charset="0"/>
              </a:rPr>
              <a:t> – carbon, hydrogen, oxygen.</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Gluten </a:t>
            </a:r>
            <a:r>
              <a:rPr lang="en-US" dirty="0">
                <a:latin typeface="Calibri" panose="020F0502020204030204" pitchFamily="34" charset="0"/>
                <a:ea typeface="Calibri" panose="020F0502020204030204" pitchFamily="34" charset="0"/>
                <a:cs typeface="Times New Roman" panose="02020603050405020304" pitchFamily="18" charset="0"/>
              </a:rPr>
              <a:t>– carbon, hydrogen, oxygen, nitrogen.</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Nitrogen leads to the decay of gluten which leads to the reception of yeast germs (necessary for fermentation).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In the presence of yeast, sugar is gradually converted to alcohol.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Several ways in antiquity to preserve grape juice in a state which kept this process from happening. </a:t>
            </a:r>
            <a:r>
              <a:rPr lang="en-US"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Preventing Fermentation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Gluten Separation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Gluten</a:t>
            </a:r>
            <a:r>
              <a:rPr lang="en-US" dirty="0">
                <a:latin typeface="Calibri" panose="020F0502020204030204" pitchFamily="34" charset="0"/>
                <a:ea typeface="Calibri" panose="020F0502020204030204" pitchFamily="34" charset="0"/>
                <a:cs typeface="Times New Roman" panose="02020603050405020304" pitchFamily="18" charset="0"/>
              </a:rPr>
              <a:t> – located in the skin, and envelope of the seed.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Needed for fermentation.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Separate the gluten, and prevent fermentation.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Fermentable pulp was strained out by filters.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Moisture Removal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 fermentation without the presence of water.</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Boil the juice down to a syrup to preserve, add water later to drink.</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NOTE: grape juice boils at 212 degrees Fahrenheit and ethyl alcohol evaporates at 172 degrees Fahrenheit – if there was alcohol, after boiling the juice it was expelled.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Air Exclusion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Exclusion of air from the juice prevents fermentation.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Filled containers with fresh juice, or the syrup from the moisture removal method, sealed the container and sunk it in water, or buried it in the ground.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latin typeface="Calibri" panose="020F0502020204030204" pitchFamily="34" charset="0"/>
                <a:ea typeface="Calibri" panose="020F0502020204030204" pitchFamily="34" charset="0"/>
                <a:cs typeface="Times New Roman" panose="02020603050405020304" pitchFamily="18" charset="0"/>
              </a:rPr>
              <a:t>Columella, a secular writer in antiquity, said of such, “It will thus remain sweet for a whole year.” (Columella, De Re </a:t>
            </a:r>
            <a:r>
              <a:rPr lang="en-US" b="1" i="1" dirty="0" err="1">
                <a:latin typeface="Calibri" panose="020F0502020204030204" pitchFamily="34" charset="0"/>
                <a:ea typeface="Calibri" panose="020F0502020204030204" pitchFamily="34" charset="0"/>
                <a:cs typeface="Times New Roman" panose="02020603050405020304" pitchFamily="18" charset="0"/>
              </a:rPr>
              <a:t>Rustica</a:t>
            </a:r>
            <a:r>
              <a:rPr lang="en-US" b="1" i="1" dirty="0">
                <a:latin typeface="Calibri" panose="020F0502020204030204" pitchFamily="34" charset="0"/>
                <a:ea typeface="Calibri" panose="020F0502020204030204" pitchFamily="34" charset="0"/>
                <a:cs typeface="Times New Roman" panose="02020603050405020304" pitchFamily="18" charset="0"/>
              </a:rPr>
              <a:t> 12. 29.)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Reduced Temperature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Fermentation prevented at temperatures below 40 degrees Fahrenheit.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Pliny, a writer in antiquity, stated, “As soon as the must (syrup from boiling) is taken from the vat and put into casks, they plunge the casks in water till midwinter passes and regular cold weather sets in.” (Pliny, </a:t>
            </a:r>
            <a:r>
              <a:rPr lang="en-US" b="1" i="1" dirty="0">
                <a:latin typeface="Calibri" panose="020F0502020204030204" pitchFamily="34" charset="0"/>
                <a:ea typeface="Calibri" panose="020F0502020204030204" pitchFamily="34" charset="0"/>
                <a:cs typeface="Times New Roman" panose="02020603050405020304" pitchFamily="18" charset="0"/>
              </a:rPr>
              <a:t>Natural History</a:t>
            </a:r>
            <a:r>
              <a:rPr lang="en-US" b="1" dirty="0">
                <a:latin typeface="Calibri" panose="020F0502020204030204" pitchFamily="34" charset="0"/>
                <a:ea typeface="Calibri" panose="020F0502020204030204" pitchFamily="34" charset="0"/>
                <a:cs typeface="Times New Roman" panose="02020603050405020304" pitchFamily="18" charset="0"/>
              </a:rPr>
              <a:t> 14. 11.)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Sulphur Fumigation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Filling jars half-way with juice, and burning </a:t>
            </a:r>
            <a:r>
              <a:rPr lang="en-US" b="1" dirty="0" err="1">
                <a:latin typeface="Calibri" panose="020F0502020204030204" pitchFamily="34" charset="0"/>
                <a:ea typeface="Calibri" panose="020F0502020204030204" pitchFamily="34" charset="0"/>
                <a:cs typeface="Times New Roman" panose="02020603050405020304" pitchFamily="18" charset="0"/>
              </a:rPr>
              <a:t>sulphur</a:t>
            </a:r>
            <a:r>
              <a:rPr lang="en-US" b="1" dirty="0">
                <a:latin typeface="Calibri" panose="020F0502020204030204" pitchFamily="34" charset="0"/>
                <a:ea typeface="Calibri" panose="020F0502020204030204" pitchFamily="34" charset="0"/>
                <a:cs typeface="Times New Roman" panose="02020603050405020304" pitchFamily="18" charset="0"/>
              </a:rPr>
              <a:t>, filling the rest of the jar with </a:t>
            </a:r>
            <a:r>
              <a:rPr lang="en-US" b="1" dirty="0" err="1">
                <a:latin typeface="Calibri" panose="020F0502020204030204" pitchFamily="34" charset="0"/>
                <a:ea typeface="Calibri" panose="020F0502020204030204" pitchFamily="34" charset="0"/>
                <a:cs typeface="Times New Roman" panose="02020603050405020304" pitchFamily="18" charset="0"/>
              </a:rPr>
              <a:t>sulphur</a:t>
            </a:r>
            <a:r>
              <a:rPr lang="en-US" b="1" dirty="0">
                <a:latin typeface="Calibri" panose="020F0502020204030204" pitchFamily="34" charset="0"/>
                <a:ea typeface="Calibri" panose="020F0502020204030204" pitchFamily="34" charset="0"/>
                <a:cs typeface="Times New Roman" panose="02020603050405020304" pitchFamily="18" charset="0"/>
              </a:rPr>
              <a:t> fumes.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Killed the yeast.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Absorbed the oxygen.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Frederick R. Lees stated, “When the Mishna </a:t>
            </a:r>
            <a:r>
              <a:rPr lang="en-US" dirty="0">
                <a:latin typeface="Calibri" panose="020F0502020204030204" pitchFamily="34" charset="0"/>
                <a:ea typeface="Calibri" panose="020F0502020204030204" pitchFamily="34" charset="0"/>
                <a:cs typeface="Times New Roman" panose="02020603050405020304" pitchFamily="18" charset="0"/>
              </a:rPr>
              <a:t>(Jewish oral traditions – the Talmud)</a:t>
            </a:r>
            <a:r>
              <a:rPr lang="en-US" b="1" dirty="0">
                <a:latin typeface="Calibri" panose="020F0502020204030204" pitchFamily="34" charset="0"/>
                <a:ea typeface="Calibri" panose="020F0502020204030204" pitchFamily="34" charset="0"/>
                <a:cs typeface="Times New Roman" panose="02020603050405020304" pitchFamily="18" charset="0"/>
              </a:rPr>
              <a:t> forbids smoked wines from being used in offerings (</a:t>
            </a:r>
            <a:r>
              <a:rPr lang="en-US" b="1" dirty="0" err="1">
                <a:latin typeface="Calibri" panose="020F0502020204030204" pitchFamily="34" charset="0"/>
                <a:ea typeface="Calibri" panose="020F0502020204030204" pitchFamily="34" charset="0"/>
                <a:cs typeface="Times New Roman" panose="02020603050405020304" pitchFamily="18" charset="0"/>
              </a:rPr>
              <a:t>Menachoth</a:t>
            </a:r>
            <a:r>
              <a:rPr lang="en-US" b="1" dirty="0">
                <a:latin typeface="Calibri" panose="020F0502020204030204" pitchFamily="34" charset="0"/>
                <a:ea typeface="Calibri" panose="020F0502020204030204" pitchFamily="34" charset="0"/>
                <a:cs typeface="Times New Roman" panose="02020603050405020304" pitchFamily="18" charset="0"/>
              </a:rPr>
              <a:t>, VIII, 6, et. Comment), it has chiefly reference to the Roman practice of fumigating them with </a:t>
            </a:r>
            <a:r>
              <a:rPr lang="en-US" b="1" dirty="0" err="1">
                <a:latin typeface="Calibri" panose="020F0502020204030204" pitchFamily="34" charset="0"/>
                <a:ea typeface="Calibri" panose="020F0502020204030204" pitchFamily="34" charset="0"/>
                <a:cs typeface="Times New Roman" panose="02020603050405020304" pitchFamily="18" charset="0"/>
              </a:rPr>
              <a:t>sulphur</a:t>
            </a:r>
            <a:r>
              <a:rPr lang="en-US" b="1" dirty="0">
                <a:latin typeface="Calibri" panose="020F0502020204030204" pitchFamily="34" charset="0"/>
                <a:ea typeface="Calibri" panose="020F0502020204030204" pitchFamily="34" charset="0"/>
                <a:cs typeface="Times New Roman" panose="02020603050405020304" pitchFamily="18" charset="0"/>
              </a:rPr>
              <a:t>, the vapor which absorbed the oxygen, and thus arrested the fermentation.” (Frederick R. Lees, “Wine,” in </a:t>
            </a:r>
            <a:r>
              <a:rPr lang="en-US" b="1" i="1" dirty="0">
                <a:latin typeface="Calibri" panose="020F0502020204030204" pitchFamily="34" charset="0"/>
                <a:ea typeface="Calibri" panose="020F0502020204030204" pitchFamily="34" charset="0"/>
                <a:cs typeface="Times New Roman" panose="02020603050405020304" pitchFamily="18" charset="0"/>
              </a:rPr>
              <a:t>A </a:t>
            </a:r>
            <a:r>
              <a:rPr lang="en-US" b="1" i="1" dirty="0" err="1">
                <a:latin typeface="Calibri" panose="020F0502020204030204" pitchFamily="34" charset="0"/>
                <a:ea typeface="Calibri" panose="020F0502020204030204" pitchFamily="34" charset="0"/>
                <a:cs typeface="Times New Roman" panose="02020603050405020304" pitchFamily="18" charset="0"/>
              </a:rPr>
              <a:t>Cyclopaedia</a:t>
            </a:r>
            <a:r>
              <a:rPr lang="en-US" b="1" i="1" dirty="0">
                <a:latin typeface="Calibri" panose="020F0502020204030204" pitchFamily="34" charset="0"/>
                <a:ea typeface="Calibri" panose="020F0502020204030204" pitchFamily="34" charset="0"/>
                <a:cs typeface="Times New Roman" panose="02020603050405020304" pitchFamily="18" charset="0"/>
              </a:rPr>
              <a:t> of Biblical Literature</a:t>
            </a:r>
            <a:r>
              <a:rPr lang="en-US" b="1" dirty="0">
                <a:latin typeface="Calibri" panose="020F0502020204030204" pitchFamily="34" charset="0"/>
                <a:ea typeface="Calibri" panose="020F0502020204030204" pitchFamily="34" charset="0"/>
                <a:cs typeface="Times New Roman" panose="02020603050405020304" pitchFamily="18" charset="0"/>
              </a:rPr>
              <a:t>, 2:956.)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i="1" u="sng" dirty="0">
                <a:latin typeface="Calibri" panose="020F0502020204030204" pitchFamily="34" charset="0"/>
                <a:ea typeface="Calibri" panose="020F0502020204030204" pitchFamily="34" charset="0"/>
                <a:cs typeface="Times New Roman" panose="02020603050405020304" pitchFamily="18" charset="0"/>
              </a:rPr>
              <a:t>These preventative methods were often combined, ensuring the preservation of UNFERMENTED WINE.</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i="1" u="sng" dirty="0">
                <a:latin typeface="Calibri" panose="020F0502020204030204" pitchFamily="34" charset="0"/>
                <a:ea typeface="Calibri" panose="020F0502020204030204" pitchFamily="34" charset="0"/>
                <a:cs typeface="Times New Roman" panose="02020603050405020304" pitchFamily="18" charset="0"/>
              </a:rPr>
              <a:t>Why is the Bible not more specific on which wine is being discussed (fermented or unfermented) so there is no mistake concerning its nature?</a:t>
            </a:r>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9</a:t>
            </a:fld>
            <a:endParaRPr lang="en-US"/>
          </a:p>
        </p:txBody>
      </p:sp>
    </p:spTree>
    <p:extLst>
      <p:ext uri="{BB962C8B-B14F-4D97-AF65-F5344CB8AC3E}">
        <p14:creationId xmlns:p14="http://schemas.microsoft.com/office/powerpoint/2010/main" val="598285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b="1" i="1" u="sng" dirty="0">
                <a:latin typeface="Calibri" panose="020F0502020204030204" pitchFamily="34" charset="0"/>
                <a:ea typeface="Calibri" panose="020F0502020204030204" pitchFamily="34" charset="0"/>
                <a:cs typeface="Times New Roman" panose="02020603050405020304" pitchFamily="18" charset="0"/>
              </a:rPr>
              <a:t>Why is the Bible not more specific on which wine is being discussed (fermented or unfermented) so there is no mistake concerning its nature?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The Bible is not a dissertation on alcohol any more than it is on dancing, modesty, gambling, etc.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It sets forth general principles and wisdom which guide us in righteous and holy living as children of God.</a:t>
            </a:r>
          </a:p>
          <a:p>
            <a:pPr marL="342900" marR="0" lvl="0" indent="-342900">
              <a:lnSpc>
                <a:spcPct val="107000"/>
              </a:lnSpc>
              <a:spcBef>
                <a:spcPts val="0"/>
              </a:spcBef>
              <a:spcAft>
                <a:spcPts val="0"/>
              </a:spcAft>
              <a:buFont typeface="+mj-lt"/>
              <a:buAutoNum type="alphaU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4:5-7</a:t>
            </a:r>
            <a:r>
              <a:rPr lang="en-US" dirty="0">
                <a:latin typeface="Calibri" panose="020F0502020204030204" pitchFamily="34" charset="0"/>
                <a:ea typeface="Calibri" panose="020F0502020204030204" pitchFamily="34" charset="0"/>
                <a:cs typeface="Times New Roman" panose="02020603050405020304" pitchFamily="18" charset="0"/>
              </a:rPr>
              <a:t> – Our desire should be for wisdom and understanding. It is the principle thing.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must come to know God’s teaching, and gain wisdom, the proper understanding of the application of such knowledge.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get this from God’s word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“we speak the wisdom of God in a mystery, the hidden wisdom which God ordained before the ages for our glory” (1 Corinthians 2:7)</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5:14</a:t>
            </a:r>
            <a:r>
              <a:rPr lang="en-US" dirty="0">
                <a:latin typeface="Calibri" panose="020F0502020204030204" pitchFamily="34" charset="0"/>
                <a:ea typeface="Calibri" panose="020F0502020204030204" pitchFamily="34" charset="0"/>
                <a:cs typeface="Times New Roman" panose="02020603050405020304" pitchFamily="18" charset="0"/>
              </a:rPr>
              <a:t> – We need to reach that full age – maturity.</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Our learning, and use of such attained knowledge should cause us to arrive at the place of discernment which perceives the evil of alcohol consumption.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Are we mature enough to discern both good and evil of “wine” in the Bible? Not all is good, and not all is bad. Fermented wine is obviously condemned.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The one who cannot see the evil and danger in even the moderate consumption of alcohol is impaired by natural and carnal thinking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“But the natural man does not receive the things of the Spirit of God, for they are foolishness to him; nor can he know them, because they are spiritually discerned” (1 Corinthians 2:14).</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10</a:t>
            </a:fld>
            <a:endParaRPr lang="en-US"/>
          </a:p>
        </p:txBody>
      </p:sp>
    </p:spTree>
    <p:extLst>
      <p:ext uri="{BB962C8B-B14F-4D97-AF65-F5344CB8AC3E}">
        <p14:creationId xmlns:p14="http://schemas.microsoft.com/office/powerpoint/2010/main" val="2305948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43462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65809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29845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220606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E81AE5-3E42-4238-B093-73D013E1B12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232147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E81AE5-3E42-4238-B093-73D013E1B12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274636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E81AE5-3E42-4238-B093-73D013E1B12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000832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E81AE5-3E42-4238-B093-73D013E1B12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2236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81AE5-3E42-4238-B093-73D013E1B12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19897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81AE5-3E42-4238-B093-73D013E1B12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225282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81AE5-3E42-4238-B093-73D013E1B12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62751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81AE5-3E42-4238-B093-73D013E1B12E}" type="datetimeFigureOut">
              <a:rPr lang="en-US" smtClean="0"/>
              <a:t>1/12/2018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E9695-5921-46E0-95E0-4391E5FD8313}" type="slidenum">
              <a:rPr lang="en-US" smtClean="0"/>
              <a:t>‹#›</a:t>
            </a:fld>
            <a:endParaRPr lang="en-US"/>
          </a:p>
        </p:txBody>
      </p:sp>
    </p:spTree>
    <p:extLst>
      <p:ext uri="{BB962C8B-B14F-4D97-AF65-F5344CB8AC3E}">
        <p14:creationId xmlns:p14="http://schemas.microsoft.com/office/powerpoint/2010/main" val="484435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203979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4154"/>
            <a:ext cx="7886700" cy="1325563"/>
          </a:xfrm>
        </p:spPr>
        <p:txBody>
          <a:bodyPr>
            <a:noAutofit/>
          </a:bodyPr>
          <a:lstStyle/>
          <a:p>
            <a:pPr algn="ctr"/>
            <a:r>
              <a:rPr lang="en-US" sz="6000" b="1" dirty="0">
                <a:solidFill>
                  <a:schemeClr val="bg1"/>
                </a:solidFill>
                <a:latin typeface="Blackadder ITC" panose="04020505051007020D02" pitchFamily="82" charset="0"/>
              </a:rPr>
              <a:t>The Bible on                           Alcohol and Wine</a:t>
            </a:r>
            <a:endParaRPr lang="en-US" sz="6000" dirty="0">
              <a:solidFill>
                <a:schemeClr val="bg1"/>
              </a:solidFill>
            </a:endParaRPr>
          </a:p>
        </p:txBody>
      </p:sp>
      <p:sp>
        <p:nvSpPr>
          <p:cNvPr id="3" name="Content Placeholder 2"/>
          <p:cNvSpPr>
            <a:spLocks noGrp="1"/>
          </p:cNvSpPr>
          <p:nvPr>
            <p:ph idx="1"/>
          </p:nvPr>
        </p:nvSpPr>
        <p:spPr>
          <a:xfrm>
            <a:off x="628650" y="1825625"/>
            <a:ext cx="7886700" cy="4813714"/>
          </a:xfrm>
        </p:spPr>
        <p:txBody>
          <a:bodyPr>
            <a:normAutofit/>
          </a:bodyPr>
          <a:lstStyle/>
          <a:p>
            <a:pPr marL="0" indent="0" algn="ctr">
              <a:buNone/>
            </a:pPr>
            <a:endParaRPr lang="en-US" sz="1400" i="1" dirty="0">
              <a:solidFill>
                <a:schemeClr val="bg1"/>
              </a:solidFill>
            </a:endParaRPr>
          </a:p>
          <a:p>
            <a:pPr marL="0" indent="0" algn="ctr">
              <a:buNone/>
            </a:pPr>
            <a:r>
              <a:rPr lang="en-US" sz="2600" i="1" dirty="0">
                <a:solidFill>
                  <a:schemeClr val="bg1"/>
                </a:solidFill>
              </a:rPr>
              <a:t>The Bible is not a treatise on any single subject, including alcohol.</a:t>
            </a:r>
          </a:p>
          <a:p>
            <a:pPr marL="0" indent="0" algn="ctr">
              <a:buNone/>
            </a:pPr>
            <a:r>
              <a:rPr lang="en-US" sz="3200" b="1" dirty="0">
                <a:solidFill>
                  <a:schemeClr val="bg1"/>
                </a:solidFill>
              </a:rPr>
              <a:t>Get Wisdom and Understanding</a:t>
            </a:r>
          </a:p>
          <a:p>
            <a:pPr marL="0" indent="0" algn="ctr">
              <a:buNone/>
            </a:pPr>
            <a:r>
              <a:rPr lang="en-US" i="1" dirty="0">
                <a:solidFill>
                  <a:schemeClr val="bg1"/>
                </a:solidFill>
              </a:rPr>
              <a:t>– Proverbs 4:5-7 –</a:t>
            </a:r>
          </a:p>
          <a:p>
            <a:pPr marL="0" indent="0" algn="ctr">
              <a:buNone/>
            </a:pPr>
            <a:r>
              <a:rPr lang="en-US" sz="3200" b="1" dirty="0">
                <a:solidFill>
                  <a:schemeClr val="bg1"/>
                </a:solidFill>
              </a:rPr>
              <a:t>Discern Good and Evil</a:t>
            </a:r>
          </a:p>
          <a:p>
            <a:pPr marL="0" indent="0" algn="ctr">
              <a:buNone/>
            </a:pPr>
            <a:r>
              <a:rPr lang="en-US" i="1" dirty="0">
                <a:solidFill>
                  <a:schemeClr val="bg1"/>
                </a:solidFill>
              </a:rPr>
              <a:t>– Hebrews 5:14 –</a:t>
            </a:r>
          </a:p>
          <a:p>
            <a:pPr marL="0" indent="0" algn="ctr">
              <a:buNone/>
            </a:pPr>
            <a:r>
              <a:rPr lang="en-US" sz="3200" b="1" dirty="0">
                <a:solidFill>
                  <a:schemeClr val="bg1"/>
                </a:solidFill>
              </a:rPr>
              <a:t>Think Spiritually</a:t>
            </a:r>
          </a:p>
          <a:p>
            <a:pPr marL="0" indent="0" algn="ctr">
              <a:buNone/>
            </a:pPr>
            <a:r>
              <a:rPr lang="en-US" i="1" dirty="0">
                <a:solidFill>
                  <a:schemeClr val="bg1"/>
                </a:solidFill>
              </a:rPr>
              <a:t>– 1 Corinthians 2:14 –</a:t>
            </a:r>
          </a:p>
        </p:txBody>
      </p:sp>
    </p:spTree>
    <p:extLst>
      <p:ext uri="{BB962C8B-B14F-4D97-AF65-F5344CB8AC3E}">
        <p14:creationId xmlns:p14="http://schemas.microsoft.com/office/powerpoint/2010/main" val="42408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prstClr val="black"/>
              <a:schemeClr val="tx2">
                <a:tint val="45000"/>
                <a:satMod val="400000"/>
              </a:schemeClr>
            </a:duotone>
            <a:alphaModFix amt="25000"/>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rcRect l="9970" r="20030"/>
          <a:stretch/>
        </p:blipFill>
        <p:spPr>
          <a:xfrm>
            <a:off x="20" y="10"/>
            <a:ext cx="9143980" cy="6857990"/>
          </a:xfrm>
          <a:prstGeom prst="rect">
            <a:avLst/>
          </a:prstGeom>
        </p:spPr>
      </p:pic>
      <p:sp>
        <p:nvSpPr>
          <p:cNvPr id="2" name="Title 1"/>
          <p:cNvSpPr>
            <a:spLocks noGrp="1"/>
          </p:cNvSpPr>
          <p:nvPr>
            <p:ph type="ctrTitle"/>
          </p:nvPr>
        </p:nvSpPr>
        <p:spPr>
          <a:xfrm>
            <a:off x="484456" y="1636469"/>
            <a:ext cx="8175088" cy="2387600"/>
          </a:xfrm>
        </p:spPr>
        <p:txBody>
          <a:bodyPr>
            <a:noAutofit/>
          </a:bodyPr>
          <a:lstStyle/>
          <a:p>
            <a:r>
              <a:rPr lang="en-US" sz="6600" b="1" dirty="0">
                <a:latin typeface="Blackadder ITC" panose="04020505051007020D02" pitchFamily="82" charset="0"/>
              </a:rPr>
              <a:t>Alcohol, “Social Drinking,”              and the Christian</a:t>
            </a:r>
          </a:p>
        </p:txBody>
      </p:sp>
      <p:sp>
        <p:nvSpPr>
          <p:cNvPr id="3" name="Subtitle 2"/>
          <p:cNvSpPr>
            <a:spLocks noGrp="1"/>
          </p:cNvSpPr>
          <p:nvPr>
            <p:ph type="subTitle" idx="1"/>
          </p:nvPr>
        </p:nvSpPr>
        <p:spPr>
          <a:xfrm>
            <a:off x="1143000" y="4052212"/>
            <a:ext cx="6858000" cy="1655762"/>
          </a:xfrm>
        </p:spPr>
        <p:txBody>
          <a:bodyPr>
            <a:normAutofit/>
          </a:bodyPr>
          <a:lstStyle/>
          <a:p>
            <a:r>
              <a:rPr lang="en-US" sz="2800" i="1" dirty="0"/>
              <a:t>What does the Bible say about alcohol?          Is “social drinking” – drinking in moderation – authorized for Christians?</a:t>
            </a:r>
          </a:p>
        </p:txBody>
      </p:sp>
    </p:spTree>
    <p:extLst>
      <p:ext uri="{BB962C8B-B14F-4D97-AF65-F5344CB8AC3E}">
        <p14:creationId xmlns:p14="http://schemas.microsoft.com/office/powerpoint/2010/main" val="3166424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prstClr val="black"/>
              <a:schemeClr val="tx2">
                <a:tint val="45000"/>
                <a:satMod val="400000"/>
              </a:schemeClr>
            </a:duotone>
            <a:alphaModFix amt="25000"/>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rcRect l="9970" r="20030"/>
          <a:stretch/>
        </p:blipFill>
        <p:spPr>
          <a:xfrm>
            <a:off x="20" y="10"/>
            <a:ext cx="9143980" cy="6857990"/>
          </a:xfrm>
          <a:prstGeom prst="rect">
            <a:avLst/>
          </a:prstGeom>
        </p:spPr>
      </p:pic>
      <p:sp>
        <p:nvSpPr>
          <p:cNvPr id="2" name="Title 1"/>
          <p:cNvSpPr>
            <a:spLocks noGrp="1"/>
          </p:cNvSpPr>
          <p:nvPr>
            <p:ph type="ctrTitle"/>
          </p:nvPr>
        </p:nvSpPr>
        <p:spPr>
          <a:xfrm>
            <a:off x="484456" y="1636469"/>
            <a:ext cx="8175088" cy="2387600"/>
          </a:xfrm>
        </p:spPr>
        <p:txBody>
          <a:bodyPr>
            <a:noAutofit/>
          </a:bodyPr>
          <a:lstStyle/>
          <a:p>
            <a:r>
              <a:rPr lang="en-US" sz="6600" b="1" dirty="0">
                <a:latin typeface="Blackadder ITC" panose="04020505051007020D02" pitchFamily="82" charset="0"/>
              </a:rPr>
              <a:t>Alcohol, “Social Drinking,”              and the Christian</a:t>
            </a:r>
          </a:p>
        </p:txBody>
      </p:sp>
      <p:sp>
        <p:nvSpPr>
          <p:cNvPr id="3" name="Subtitle 2"/>
          <p:cNvSpPr>
            <a:spLocks noGrp="1"/>
          </p:cNvSpPr>
          <p:nvPr>
            <p:ph type="subTitle" idx="1"/>
          </p:nvPr>
        </p:nvSpPr>
        <p:spPr>
          <a:xfrm>
            <a:off x="1143000" y="4052212"/>
            <a:ext cx="6858000" cy="1655762"/>
          </a:xfrm>
        </p:spPr>
        <p:txBody>
          <a:bodyPr>
            <a:normAutofit/>
          </a:bodyPr>
          <a:lstStyle/>
          <a:p>
            <a:r>
              <a:rPr lang="en-US" sz="2800" i="1" dirty="0"/>
              <a:t>What does the Bible say about alcohol?          Is “social drinking” – drinking in moderation – authorized for Christians?</a:t>
            </a:r>
          </a:p>
        </p:txBody>
      </p:sp>
    </p:spTree>
    <p:extLst>
      <p:ext uri="{BB962C8B-B14F-4D97-AF65-F5344CB8AC3E}">
        <p14:creationId xmlns:p14="http://schemas.microsoft.com/office/powerpoint/2010/main" val="16170325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4154"/>
            <a:ext cx="7886700" cy="1325563"/>
          </a:xfrm>
        </p:spPr>
        <p:txBody>
          <a:bodyPr>
            <a:noAutofit/>
          </a:bodyPr>
          <a:lstStyle/>
          <a:p>
            <a:pPr algn="ctr"/>
            <a:r>
              <a:rPr lang="en-US" sz="6000" b="1" dirty="0">
                <a:solidFill>
                  <a:schemeClr val="bg1"/>
                </a:solidFill>
                <a:latin typeface="Blackadder ITC" panose="04020505051007020D02" pitchFamily="82" charset="0"/>
              </a:rPr>
              <a:t>Alcohol and its                 Destructive Nature</a:t>
            </a:r>
            <a:endParaRPr lang="en-US" sz="6000" dirty="0">
              <a:solidFill>
                <a:schemeClr val="bg1"/>
              </a:solidFill>
            </a:endParaRPr>
          </a:p>
        </p:txBody>
      </p:sp>
      <p:sp>
        <p:nvSpPr>
          <p:cNvPr id="3" name="Content Placeholder 2"/>
          <p:cNvSpPr>
            <a:spLocks noGrp="1"/>
          </p:cNvSpPr>
          <p:nvPr>
            <p:ph idx="1"/>
          </p:nvPr>
        </p:nvSpPr>
        <p:spPr/>
        <p:txBody>
          <a:bodyPr/>
          <a:lstStyle/>
          <a:p>
            <a:pPr marL="0" indent="0" algn="ctr">
              <a:buNone/>
            </a:pPr>
            <a:endParaRPr lang="en-US" sz="5400" b="1" dirty="0">
              <a:solidFill>
                <a:schemeClr val="bg1"/>
              </a:solidFill>
            </a:endParaRPr>
          </a:p>
          <a:p>
            <a:pPr marL="0" indent="0" algn="ctr">
              <a:buNone/>
            </a:pPr>
            <a:r>
              <a:rPr lang="en-US" sz="3600" b="1" dirty="0">
                <a:solidFill>
                  <a:schemeClr val="bg1"/>
                </a:solidFill>
              </a:rPr>
              <a:t>What is alcohol?</a:t>
            </a:r>
          </a:p>
          <a:p>
            <a:pPr marL="0" indent="0" algn="ctr">
              <a:buNone/>
            </a:pPr>
            <a:r>
              <a:rPr lang="en-US" sz="3200" i="1" dirty="0">
                <a:solidFill>
                  <a:schemeClr val="bg1"/>
                </a:solidFill>
              </a:rPr>
              <a:t>– Proverbs 20:1; 23:29-35 –</a:t>
            </a:r>
          </a:p>
          <a:p>
            <a:pPr marL="0" indent="0" algn="ctr">
              <a:buNone/>
            </a:pPr>
            <a:r>
              <a:rPr lang="en-US" sz="3200" i="1" dirty="0">
                <a:solidFill>
                  <a:schemeClr val="bg1"/>
                </a:solidFill>
              </a:rPr>
              <a:t>– It is a drug; cf. Galatians 5:19-21 –</a:t>
            </a:r>
          </a:p>
          <a:p>
            <a:pPr marL="0" indent="0" algn="ctr">
              <a:buNone/>
            </a:pPr>
            <a:r>
              <a:rPr lang="en-US" sz="3200" i="1" dirty="0">
                <a:solidFill>
                  <a:schemeClr val="bg1"/>
                </a:solidFill>
              </a:rPr>
              <a:t>– It is a poison; Intoxicating beverage;         Toxic – poisonous –</a:t>
            </a:r>
          </a:p>
        </p:txBody>
      </p:sp>
    </p:spTree>
    <p:extLst>
      <p:ext uri="{BB962C8B-B14F-4D97-AF65-F5344CB8AC3E}">
        <p14:creationId xmlns:p14="http://schemas.microsoft.com/office/powerpoint/2010/main" val="252062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948070"/>
            <a:ext cx="3886200" cy="4797288"/>
          </a:xfrm>
        </p:spPr>
        <p:txBody>
          <a:bodyPr>
            <a:normAutofit fontScale="40000" lnSpcReduction="20000"/>
          </a:bodyPr>
          <a:lstStyle/>
          <a:p>
            <a:pPr marL="0" indent="0" algn="ctr">
              <a:buNone/>
            </a:pPr>
            <a:r>
              <a:rPr lang="en-US" sz="5000" b="1" dirty="0">
                <a:solidFill>
                  <a:schemeClr val="bg1"/>
                </a:solidFill>
              </a:rPr>
              <a:t>Short term health risks:</a:t>
            </a:r>
          </a:p>
          <a:p>
            <a:r>
              <a:rPr lang="en-US" sz="4800" dirty="0">
                <a:solidFill>
                  <a:schemeClr val="bg1"/>
                </a:solidFill>
              </a:rPr>
              <a:t>Injuries, such as motor vehicle crashes, falls, drownings, and burns.</a:t>
            </a:r>
          </a:p>
          <a:p>
            <a:r>
              <a:rPr lang="en-US" sz="4800" dirty="0">
                <a:solidFill>
                  <a:schemeClr val="bg1"/>
                </a:solidFill>
              </a:rPr>
              <a:t>Violence, including homicide, suicide, sexual assault, and intimate partner violence.</a:t>
            </a:r>
          </a:p>
          <a:p>
            <a:r>
              <a:rPr lang="en-US" sz="4800" dirty="0">
                <a:solidFill>
                  <a:schemeClr val="bg1"/>
                </a:solidFill>
              </a:rPr>
              <a:t>Alcohol poisoning, a medical emergency that results from high blood alcohol levels.</a:t>
            </a:r>
          </a:p>
          <a:p>
            <a:r>
              <a:rPr lang="en-US" sz="4800" dirty="0">
                <a:solidFill>
                  <a:schemeClr val="bg1"/>
                </a:solidFill>
              </a:rPr>
              <a:t>Risky sexual behaviors, including unprotected sex or sex with multiple partners. These behaviors can result in unintended pregnancy or sexually transmitted diseases, including HIV.</a:t>
            </a:r>
          </a:p>
          <a:p>
            <a:r>
              <a:rPr lang="en-US" sz="4800" dirty="0">
                <a:solidFill>
                  <a:schemeClr val="bg1"/>
                </a:solidFill>
              </a:rPr>
              <a:t>Miscarriage and stillbirth or fetal alcohol spectrum disorders (FASDs) among pregnant women.</a:t>
            </a:r>
          </a:p>
          <a:p>
            <a:endParaRPr lang="en-US" dirty="0">
              <a:solidFill>
                <a:schemeClr val="bg1"/>
              </a:solidFill>
            </a:endParaRPr>
          </a:p>
        </p:txBody>
      </p:sp>
      <p:sp>
        <p:nvSpPr>
          <p:cNvPr id="4" name="Content Placeholder 3"/>
          <p:cNvSpPr>
            <a:spLocks noGrp="1"/>
          </p:cNvSpPr>
          <p:nvPr>
            <p:ph sz="half" idx="2"/>
          </p:nvPr>
        </p:nvSpPr>
        <p:spPr>
          <a:xfrm>
            <a:off x="4629150" y="1948069"/>
            <a:ext cx="3886200" cy="4797287"/>
          </a:xfrm>
        </p:spPr>
        <p:txBody>
          <a:bodyPr>
            <a:normAutofit fontScale="40000" lnSpcReduction="20000"/>
          </a:bodyPr>
          <a:lstStyle/>
          <a:p>
            <a:pPr marL="0" indent="0" algn="ctr">
              <a:buNone/>
            </a:pPr>
            <a:r>
              <a:rPr lang="en-US" sz="5000" b="1" dirty="0">
                <a:solidFill>
                  <a:schemeClr val="bg1"/>
                </a:solidFill>
              </a:rPr>
              <a:t>Long term health risks:</a:t>
            </a:r>
          </a:p>
          <a:p>
            <a:r>
              <a:rPr lang="en-US" sz="4800" dirty="0">
                <a:solidFill>
                  <a:schemeClr val="bg1"/>
                </a:solidFill>
              </a:rPr>
              <a:t>High blood pressure, heart disease, stroke, liver disease, and digestive problems.</a:t>
            </a:r>
          </a:p>
          <a:p>
            <a:r>
              <a:rPr lang="en-US" sz="4800" dirty="0">
                <a:solidFill>
                  <a:schemeClr val="bg1"/>
                </a:solidFill>
              </a:rPr>
              <a:t>Cancer of the breast, mouth, throat, esophagus, liver, and colon.</a:t>
            </a:r>
          </a:p>
          <a:p>
            <a:r>
              <a:rPr lang="en-US" sz="4800" dirty="0">
                <a:solidFill>
                  <a:schemeClr val="bg1"/>
                </a:solidFill>
              </a:rPr>
              <a:t>Learning and memory problems, including dementia and poor school performance.</a:t>
            </a:r>
          </a:p>
          <a:p>
            <a:r>
              <a:rPr lang="en-US" sz="4800" dirty="0">
                <a:solidFill>
                  <a:schemeClr val="bg1"/>
                </a:solidFill>
              </a:rPr>
              <a:t>Mental health problems, including depression and anxiety.</a:t>
            </a:r>
          </a:p>
          <a:p>
            <a:r>
              <a:rPr lang="en-US" sz="4800" dirty="0">
                <a:solidFill>
                  <a:schemeClr val="bg1"/>
                </a:solidFill>
              </a:rPr>
              <a:t>Social problems, including lost productivity, family problems, and unemployment.</a:t>
            </a:r>
          </a:p>
          <a:p>
            <a:r>
              <a:rPr lang="en-US" sz="4800" dirty="0">
                <a:solidFill>
                  <a:schemeClr val="bg1"/>
                </a:solidFill>
              </a:rPr>
              <a:t>Alcohol dependence, or alcoholism.</a:t>
            </a:r>
          </a:p>
          <a:p>
            <a:endParaRPr lang="en-US" dirty="0">
              <a:solidFill>
                <a:schemeClr val="bg1"/>
              </a:solidFill>
            </a:endParaRPr>
          </a:p>
        </p:txBody>
      </p:sp>
      <p:sp>
        <p:nvSpPr>
          <p:cNvPr id="5" name="Title 1"/>
          <p:cNvSpPr txBox="1">
            <a:spLocks/>
          </p:cNvSpPr>
          <p:nvPr/>
        </p:nvSpPr>
        <p:spPr>
          <a:xfrm>
            <a:off x="628650" y="524154"/>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latin typeface="Blackadder ITC" panose="04020505051007020D02" pitchFamily="82" charset="0"/>
              </a:rPr>
              <a:t>Alcohol and its                 Destructive Nature</a:t>
            </a:r>
            <a:endParaRPr lang="en-US" sz="6000" dirty="0">
              <a:solidFill>
                <a:schemeClr val="bg1"/>
              </a:solidFill>
            </a:endParaRPr>
          </a:p>
        </p:txBody>
      </p:sp>
    </p:spTree>
    <p:extLst>
      <p:ext uri="{BB962C8B-B14F-4D97-AF65-F5344CB8AC3E}">
        <p14:creationId xmlns:p14="http://schemas.microsoft.com/office/powerpoint/2010/main" val="142876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4154"/>
            <a:ext cx="7886700" cy="1325563"/>
          </a:xfrm>
        </p:spPr>
        <p:txBody>
          <a:bodyPr>
            <a:noAutofit/>
          </a:bodyPr>
          <a:lstStyle/>
          <a:p>
            <a:pPr algn="ctr"/>
            <a:r>
              <a:rPr lang="en-US" sz="6000" b="1" dirty="0">
                <a:solidFill>
                  <a:schemeClr val="bg1"/>
                </a:solidFill>
                <a:latin typeface="Blackadder ITC" panose="04020505051007020D02" pitchFamily="82" charset="0"/>
              </a:rPr>
              <a:t>Alcohol and its                 Destructive Nature</a:t>
            </a:r>
            <a:endParaRPr lang="en-US" sz="6000" dirty="0">
              <a:solidFill>
                <a:schemeClr val="bg1"/>
              </a:solidFill>
            </a:endParaRPr>
          </a:p>
        </p:txBody>
      </p:sp>
      <p:sp>
        <p:nvSpPr>
          <p:cNvPr id="3" name="Content Placeholder 2"/>
          <p:cNvSpPr>
            <a:spLocks noGrp="1"/>
          </p:cNvSpPr>
          <p:nvPr>
            <p:ph idx="1"/>
          </p:nvPr>
        </p:nvSpPr>
        <p:spPr/>
        <p:txBody>
          <a:bodyPr>
            <a:normAutofit/>
          </a:bodyPr>
          <a:lstStyle/>
          <a:p>
            <a:pPr marL="0" indent="0" algn="ctr">
              <a:buNone/>
            </a:pPr>
            <a:endParaRPr lang="en-US" sz="900" dirty="0">
              <a:solidFill>
                <a:schemeClr val="bg1"/>
              </a:solidFill>
            </a:endParaRPr>
          </a:p>
          <a:p>
            <a:pPr marL="0" indent="0" algn="ctr">
              <a:buNone/>
            </a:pPr>
            <a:r>
              <a:rPr lang="en-US" sz="2200" dirty="0">
                <a:solidFill>
                  <a:schemeClr val="bg1"/>
                </a:solidFill>
              </a:rPr>
              <a:t>“The </a:t>
            </a:r>
            <a:r>
              <a:rPr lang="en-US" sz="2200" i="1" dirty="0">
                <a:solidFill>
                  <a:schemeClr val="bg1"/>
                </a:solidFill>
              </a:rPr>
              <a:t>Dietary Guidelines</a:t>
            </a:r>
            <a:r>
              <a:rPr lang="en-US" sz="2200" dirty="0">
                <a:solidFill>
                  <a:schemeClr val="bg1"/>
                </a:solidFill>
              </a:rPr>
              <a:t> for Americans defines moderate drinking as up to 1 drink (0.6 </a:t>
            </a:r>
            <a:r>
              <a:rPr lang="en-US" sz="2200" dirty="0" err="1">
                <a:solidFill>
                  <a:schemeClr val="bg1"/>
                </a:solidFill>
              </a:rPr>
              <a:t>oz</a:t>
            </a:r>
            <a:r>
              <a:rPr lang="en-US" sz="2200" dirty="0">
                <a:solidFill>
                  <a:schemeClr val="bg1"/>
                </a:solidFill>
              </a:rPr>
              <a:t> of pure alcohol) per day for women and up to 2 drinks per day for men. In addition, the </a:t>
            </a:r>
            <a:r>
              <a:rPr lang="en-US" sz="2200" i="1" dirty="0">
                <a:solidFill>
                  <a:schemeClr val="bg1"/>
                </a:solidFill>
              </a:rPr>
              <a:t>Dietary Guidelines</a:t>
            </a:r>
            <a:r>
              <a:rPr lang="en-US" sz="2200" dirty="0">
                <a:solidFill>
                  <a:schemeClr val="bg1"/>
                </a:solidFill>
              </a:rPr>
              <a:t> </a:t>
            </a:r>
            <a:r>
              <a:rPr lang="en-US" sz="2200" b="1" u="sng" dirty="0">
                <a:solidFill>
                  <a:schemeClr val="bg1"/>
                </a:solidFill>
              </a:rPr>
              <a:t>do not recommend that individuals who do not drink alcohol start drinking for any reason.” </a:t>
            </a:r>
            <a:r>
              <a:rPr lang="en-US" sz="2200" dirty="0">
                <a:solidFill>
                  <a:schemeClr val="bg1"/>
                </a:solidFill>
              </a:rPr>
              <a:t>(CDC.gov)</a:t>
            </a:r>
          </a:p>
          <a:p>
            <a:pPr marL="0" indent="0" algn="ctr">
              <a:buNone/>
            </a:pPr>
            <a:r>
              <a:rPr lang="en-US" dirty="0">
                <a:solidFill>
                  <a:schemeClr val="bg1"/>
                </a:solidFill>
              </a:rPr>
              <a:t>– </a:t>
            </a:r>
            <a:r>
              <a:rPr lang="en-US" i="1" dirty="0">
                <a:solidFill>
                  <a:schemeClr val="bg1"/>
                </a:solidFill>
              </a:rPr>
              <a:t>Matthew 16:1-4</a:t>
            </a:r>
            <a:r>
              <a:rPr lang="en-US" dirty="0">
                <a:solidFill>
                  <a:schemeClr val="bg1"/>
                </a:solidFill>
              </a:rPr>
              <a:t> – Do not be willfully ignorant! –</a:t>
            </a:r>
          </a:p>
          <a:p>
            <a:pPr marL="0" indent="0" algn="ctr">
              <a:buNone/>
            </a:pPr>
            <a:r>
              <a:rPr lang="en-US" sz="2200" b="1" dirty="0">
                <a:solidFill>
                  <a:schemeClr val="bg1"/>
                </a:solidFill>
              </a:rPr>
              <a:t>“There are some people who should not drink any alcohol</a:t>
            </a:r>
            <a:r>
              <a:rPr lang="en-US" sz="2200" dirty="0">
                <a:solidFill>
                  <a:schemeClr val="bg1"/>
                </a:solidFill>
              </a:rPr>
              <a:t>, including those who are:…Driving, planning to drive, </a:t>
            </a:r>
            <a:r>
              <a:rPr lang="en-US" sz="2200" b="1" u="sng" dirty="0">
                <a:solidFill>
                  <a:schemeClr val="bg1"/>
                </a:solidFill>
              </a:rPr>
              <a:t>or participating in other activities requiring skill, coordination, and alertness.” </a:t>
            </a:r>
            <a:r>
              <a:rPr lang="en-US" sz="2200" dirty="0">
                <a:solidFill>
                  <a:schemeClr val="bg1"/>
                </a:solidFill>
              </a:rPr>
              <a:t>(Ibid.)</a:t>
            </a:r>
          </a:p>
          <a:p>
            <a:pPr marL="0" indent="0" algn="ctr">
              <a:buNone/>
            </a:pPr>
            <a:r>
              <a:rPr lang="en-US" dirty="0">
                <a:solidFill>
                  <a:schemeClr val="bg1"/>
                </a:solidFill>
              </a:rPr>
              <a:t>– </a:t>
            </a:r>
            <a:r>
              <a:rPr lang="en-US" i="1" dirty="0">
                <a:solidFill>
                  <a:schemeClr val="bg1"/>
                </a:solidFill>
              </a:rPr>
              <a:t>1 Peter 5:8</a:t>
            </a:r>
            <a:r>
              <a:rPr lang="en-US" dirty="0">
                <a:solidFill>
                  <a:schemeClr val="bg1"/>
                </a:solidFill>
              </a:rPr>
              <a:t> – Be sober, or be devoured! –</a:t>
            </a:r>
          </a:p>
        </p:txBody>
      </p:sp>
    </p:spTree>
    <p:extLst>
      <p:ext uri="{BB962C8B-B14F-4D97-AF65-F5344CB8AC3E}">
        <p14:creationId xmlns:p14="http://schemas.microsoft.com/office/powerpoint/2010/main" val="299035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4154"/>
            <a:ext cx="7886700" cy="1325563"/>
          </a:xfrm>
        </p:spPr>
        <p:txBody>
          <a:bodyPr>
            <a:noAutofit/>
          </a:bodyPr>
          <a:lstStyle/>
          <a:p>
            <a:pPr algn="ctr"/>
            <a:r>
              <a:rPr lang="en-US" sz="6000" b="1" dirty="0">
                <a:solidFill>
                  <a:schemeClr val="bg1"/>
                </a:solidFill>
                <a:latin typeface="Blackadder ITC" panose="04020505051007020D02" pitchFamily="82" charset="0"/>
              </a:rPr>
              <a:t>Wine in the Bible</a:t>
            </a:r>
            <a:endParaRPr lang="en-US" sz="6000" dirty="0">
              <a:solidFill>
                <a:schemeClr val="bg1"/>
              </a:solidFill>
            </a:endParaRPr>
          </a:p>
        </p:txBody>
      </p:sp>
      <p:sp>
        <p:nvSpPr>
          <p:cNvPr id="3" name="Content Placeholder 2"/>
          <p:cNvSpPr>
            <a:spLocks noGrp="1"/>
          </p:cNvSpPr>
          <p:nvPr>
            <p:ph idx="1"/>
          </p:nvPr>
        </p:nvSpPr>
        <p:spPr>
          <a:xfrm>
            <a:off x="628650" y="1825625"/>
            <a:ext cx="7886700" cy="4813714"/>
          </a:xfrm>
        </p:spPr>
        <p:txBody>
          <a:bodyPr>
            <a:normAutofit fontScale="92500" lnSpcReduction="10000"/>
          </a:bodyPr>
          <a:lstStyle/>
          <a:p>
            <a:pPr marL="0" indent="0" algn="ctr">
              <a:buNone/>
            </a:pPr>
            <a:r>
              <a:rPr lang="en-US" sz="3900" b="1" dirty="0">
                <a:solidFill>
                  <a:schemeClr val="bg1"/>
                </a:solidFill>
              </a:rPr>
              <a:t>Translated Words </a:t>
            </a:r>
            <a:r>
              <a:rPr lang="en-US" sz="3000" i="1" dirty="0">
                <a:solidFill>
                  <a:schemeClr val="bg1"/>
                </a:solidFill>
              </a:rPr>
              <a:t>(Hebrew)</a:t>
            </a:r>
            <a:endParaRPr lang="en-US" sz="3900" i="1" dirty="0">
              <a:solidFill>
                <a:schemeClr val="bg1"/>
              </a:solidFill>
            </a:endParaRPr>
          </a:p>
          <a:p>
            <a:pPr marL="0" indent="0" algn="ctr">
              <a:buNone/>
            </a:pPr>
            <a:r>
              <a:rPr lang="en-US" b="1" i="1" dirty="0" err="1">
                <a:solidFill>
                  <a:schemeClr val="bg1"/>
                </a:solidFill>
              </a:rPr>
              <a:t>Yayin</a:t>
            </a:r>
            <a:r>
              <a:rPr lang="en-US" i="1" dirty="0">
                <a:solidFill>
                  <a:schemeClr val="bg1"/>
                </a:solidFill>
              </a:rPr>
              <a:t> – </a:t>
            </a:r>
            <a:r>
              <a:rPr lang="en-US" dirty="0">
                <a:solidFill>
                  <a:schemeClr val="bg1"/>
                </a:solidFill>
              </a:rPr>
              <a:t>wine, either fermented or unfermented.</a:t>
            </a:r>
          </a:p>
          <a:p>
            <a:pPr marL="0" indent="0" algn="ctr">
              <a:buNone/>
            </a:pPr>
            <a:r>
              <a:rPr lang="en-US" sz="3000" i="1" dirty="0">
                <a:solidFill>
                  <a:schemeClr val="bg1"/>
                </a:solidFill>
              </a:rPr>
              <a:t>– Nehemiah 5:18; Genesis 49:11; Jeremiah 40:10; Proverbs 23:31 –</a:t>
            </a:r>
          </a:p>
          <a:p>
            <a:pPr marL="0" indent="0" algn="ctr">
              <a:buNone/>
            </a:pPr>
            <a:r>
              <a:rPr lang="en-US" b="1" i="1" dirty="0" err="1">
                <a:solidFill>
                  <a:schemeClr val="bg1"/>
                </a:solidFill>
              </a:rPr>
              <a:t>Tirosh</a:t>
            </a:r>
            <a:r>
              <a:rPr lang="en-US" i="1" dirty="0">
                <a:solidFill>
                  <a:schemeClr val="bg1"/>
                </a:solidFill>
              </a:rPr>
              <a:t> – </a:t>
            </a:r>
            <a:r>
              <a:rPr lang="en-US" dirty="0">
                <a:solidFill>
                  <a:schemeClr val="bg1"/>
                </a:solidFill>
              </a:rPr>
              <a:t>must or fresh grape juice (as just squeezed out); by implication (rarely) fermented wine.</a:t>
            </a:r>
          </a:p>
          <a:p>
            <a:pPr marL="0" indent="0" algn="ctr">
              <a:buNone/>
            </a:pPr>
            <a:r>
              <a:rPr lang="en-US" sz="3000" i="1" dirty="0">
                <a:solidFill>
                  <a:schemeClr val="bg1"/>
                </a:solidFill>
              </a:rPr>
              <a:t>– Micah 6:15; Isaiah 65:8 –</a:t>
            </a:r>
          </a:p>
          <a:p>
            <a:pPr marL="0" indent="0" algn="ctr">
              <a:buNone/>
            </a:pPr>
            <a:r>
              <a:rPr lang="en-US" b="1" i="1" dirty="0" err="1">
                <a:solidFill>
                  <a:schemeClr val="bg1"/>
                </a:solidFill>
              </a:rPr>
              <a:t>Shekar</a:t>
            </a:r>
            <a:r>
              <a:rPr lang="en-US" i="1" dirty="0">
                <a:solidFill>
                  <a:schemeClr val="bg1"/>
                </a:solidFill>
              </a:rPr>
              <a:t> – </a:t>
            </a:r>
            <a:r>
              <a:rPr lang="en-US" dirty="0">
                <a:solidFill>
                  <a:schemeClr val="bg1"/>
                </a:solidFill>
              </a:rPr>
              <a:t>‘sweet drink’ expressed from fruits other than the grape, and drunk in an unfermented or fermented state.</a:t>
            </a:r>
          </a:p>
          <a:p>
            <a:pPr marL="0" indent="0" algn="ctr">
              <a:buNone/>
            </a:pPr>
            <a:r>
              <a:rPr lang="en-US" sz="3000" i="1" dirty="0">
                <a:solidFill>
                  <a:schemeClr val="bg1"/>
                </a:solidFill>
              </a:rPr>
              <a:t>– Deuteronomy 14:26; Proverbs 20:1 –</a:t>
            </a:r>
          </a:p>
        </p:txBody>
      </p:sp>
    </p:spTree>
    <p:extLst>
      <p:ext uri="{BB962C8B-B14F-4D97-AF65-F5344CB8AC3E}">
        <p14:creationId xmlns:p14="http://schemas.microsoft.com/office/powerpoint/2010/main" val="10401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4154"/>
            <a:ext cx="7886700" cy="1325563"/>
          </a:xfrm>
        </p:spPr>
        <p:txBody>
          <a:bodyPr>
            <a:noAutofit/>
          </a:bodyPr>
          <a:lstStyle/>
          <a:p>
            <a:pPr algn="ctr"/>
            <a:r>
              <a:rPr lang="en-US" sz="6000" b="1" dirty="0">
                <a:solidFill>
                  <a:schemeClr val="bg1"/>
                </a:solidFill>
                <a:latin typeface="Blackadder ITC" panose="04020505051007020D02" pitchFamily="82" charset="0"/>
              </a:rPr>
              <a:t>Wine in the Bible</a:t>
            </a:r>
            <a:endParaRPr lang="en-US" sz="6000" dirty="0">
              <a:solidFill>
                <a:schemeClr val="bg1"/>
              </a:solidFill>
            </a:endParaRPr>
          </a:p>
        </p:txBody>
      </p:sp>
      <p:sp>
        <p:nvSpPr>
          <p:cNvPr id="3" name="Content Placeholder 2"/>
          <p:cNvSpPr>
            <a:spLocks noGrp="1"/>
          </p:cNvSpPr>
          <p:nvPr>
            <p:ph idx="1"/>
          </p:nvPr>
        </p:nvSpPr>
        <p:spPr>
          <a:xfrm>
            <a:off x="628650" y="1825625"/>
            <a:ext cx="7886700" cy="4813714"/>
          </a:xfrm>
        </p:spPr>
        <p:txBody>
          <a:bodyPr>
            <a:normAutofit/>
          </a:bodyPr>
          <a:lstStyle/>
          <a:p>
            <a:pPr marL="0" indent="0" algn="ctr">
              <a:buNone/>
            </a:pPr>
            <a:r>
              <a:rPr lang="en-US" sz="3600" b="1" dirty="0">
                <a:solidFill>
                  <a:schemeClr val="bg1"/>
                </a:solidFill>
              </a:rPr>
              <a:t>Translated Words </a:t>
            </a:r>
            <a:r>
              <a:rPr lang="en-US" i="1" dirty="0">
                <a:solidFill>
                  <a:schemeClr val="bg1"/>
                </a:solidFill>
              </a:rPr>
              <a:t>(Greek)</a:t>
            </a:r>
            <a:endParaRPr lang="en-US" sz="3600" i="1" dirty="0">
              <a:solidFill>
                <a:schemeClr val="bg1"/>
              </a:solidFill>
            </a:endParaRPr>
          </a:p>
          <a:p>
            <a:pPr marL="0" indent="0" algn="ctr">
              <a:buNone/>
            </a:pPr>
            <a:r>
              <a:rPr lang="en-US" sz="2600" b="1" i="1" dirty="0" err="1">
                <a:solidFill>
                  <a:schemeClr val="bg1"/>
                </a:solidFill>
              </a:rPr>
              <a:t>Oinos</a:t>
            </a:r>
            <a:r>
              <a:rPr lang="en-US" sz="2600" dirty="0">
                <a:solidFill>
                  <a:schemeClr val="bg1"/>
                </a:solidFill>
              </a:rPr>
              <a:t> – a generic term for wine, either fermented or unfermented.</a:t>
            </a:r>
          </a:p>
          <a:p>
            <a:pPr marL="0" indent="0" algn="ctr">
              <a:buNone/>
            </a:pPr>
            <a:r>
              <a:rPr lang="en-US" i="1" dirty="0">
                <a:solidFill>
                  <a:schemeClr val="bg1"/>
                </a:solidFill>
              </a:rPr>
              <a:t>– used for </a:t>
            </a:r>
            <a:r>
              <a:rPr lang="en-US" b="1" i="1" dirty="0" err="1">
                <a:solidFill>
                  <a:schemeClr val="bg1"/>
                </a:solidFill>
              </a:rPr>
              <a:t>yayin</a:t>
            </a:r>
            <a:r>
              <a:rPr lang="en-US" i="1" dirty="0">
                <a:solidFill>
                  <a:schemeClr val="bg1"/>
                </a:solidFill>
              </a:rPr>
              <a:t> in LXX;                                                        generic like </a:t>
            </a:r>
            <a:r>
              <a:rPr lang="en-US" b="1" i="1" dirty="0" err="1">
                <a:solidFill>
                  <a:schemeClr val="bg1"/>
                </a:solidFill>
              </a:rPr>
              <a:t>ekklēsia</a:t>
            </a:r>
            <a:r>
              <a:rPr lang="en-US" i="1" dirty="0">
                <a:solidFill>
                  <a:schemeClr val="bg1"/>
                </a:solidFill>
              </a:rPr>
              <a:t> (cf. Acts 2:47; 19:32) –</a:t>
            </a:r>
          </a:p>
          <a:p>
            <a:pPr marL="0" indent="0" algn="ctr">
              <a:buNone/>
            </a:pPr>
            <a:r>
              <a:rPr lang="en-US" sz="2600" b="1" i="1" dirty="0" err="1">
                <a:solidFill>
                  <a:schemeClr val="bg1"/>
                </a:solidFill>
              </a:rPr>
              <a:t>Gleukos</a:t>
            </a:r>
            <a:r>
              <a:rPr lang="en-US" sz="2600" i="1" dirty="0">
                <a:solidFill>
                  <a:schemeClr val="bg1"/>
                </a:solidFill>
              </a:rPr>
              <a:t> – </a:t>
            </a:r>
            <a:r>
              <a:rPr lang="en-US" sz="2600" dirty="0">
                <a:solidFill>
                  <a:schemeClr val="bg1"/>
                </a:solidFill>
              </a:rPr>
              <a:t>“new wine” – produced from the purest juice of the grape, which flowed spontaneously from the grape before the treading began.</a:t>
            </a:r>
          </a:p>
        </p:txBody>
      </p:sp>
    </p:spTree>
    <p:extLst>
      <p:ext uri="{BB962C8B-B14F-4D97-AF65-F5344CB8AC3E}">
        <p14:creationId xmlns:p14="http://schemas.microsoft.com/office/powerpoint/2010/main" val="63371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4154"/>
            <a:ext cx="7886700" cy="1325563"/>
          </a:xfrm>
        </p:spPr>
        <p:txBody>
          <a:bodyPr>
            <a:noAutofit/>
          </a:bodyPr>
          <a:lstStyle/>
          <a:p>
            <a:pPr algn="ctr"/>
            <a:r>
              <a:rPr lang="en-US" sz="6000" b="1" dirty="0">
                <a:solidFill>
                  <a:schemeClr val="bg1"/>
                </a:solidFill>
                <a:latin typeface="Blackadder ITC" panose="04020505051007020D02" pitchFamily="82" charset="0"/>
              </a:rPr>
              <a:t>Wine in the Bible</a:t>
            </a:r>
            <a:endParaRPr lang="en-US" sz="6000" dirty="0">
              <a:solidFill>
                <a:schemeClr val="bg1"/>
              </a:solidFill>
            </a:endParaRPr>
          </a:p>
        </p:txBody>
      </p:sp>
      <p:sp>
        <p:nvSpPr>
          <p:cNvPr id="3" name="Content Placeholder 2"/>
          <p:cNvSpPr>
            <a:spLocks noGrp="1"/>
          </p:cNvSpPr>
          <p:nvPr>
            <p:ph idx="1"/>
          </p:nvPr>
        </p:nvSpPr>
        <p:spPr>
          <a:xfrm>
            <a:off x="628650" y="1825625"/>
            <a:ext cx="7886700" cy="4813714"/>
          </a:xfrm>
        </p:spPr>
        <p:txBody>
          <a:bodyPr>
            <a:normAutofit/>
          </a:bodyPr>
          <a:lstStyle/>
          <a:p>
            <a:pPr marL="0" indent="0" algn="ctr">
              <a:buNone/>
            </a:pPr>
            <a:r>
              <a:rPr lang="en-US" sz="3600" b="1" dirty="0">
                <a:solidFill>
                  <a:schemeClr val="bg1"/>
                </a:solidFill>
              </a:rPr>
              <a:t>Contrasted Uses</a:t>
            </a:r>
            <a:endParaRPr lang="en-US" sz="3600" i="1" dirty="0">
              <a:solidFill>
                <a:schemeClr val="bg1"/>
              </a:solidFill>
            </a:endParaRPr>
          </a:p>
          <a:p>
            <a:pPr marL="0" indent="0" algn="ctr">
              <a:buNone/>
            </a:pPr>
            <a:r>
              <a:rPr lang="en-US" sz="3200" b="1" dirty="0">
                <a:solidFill>
                  <a:schemeClr val="bg1"/>
                </a:solidFill>
              </a:rPr>
              <a:t>Blessing</a:t>
            </a:r>
            <a:r>
              <a:rPr lang="en-US" sz="2600" dirty="0">
                <a:solidFill>
                  <a:schemeClr val="bg1"/>
                </a:solidFill>
              </a:rPr>
              <a:t> – </a:t>
            </a:r>
            <a:r>
              <a:rPr lang="en-US" i="1" dirty="0">
                <a:solidFill>
                  <a:schemeClr val="bg1"/>
                </a:solidFill>
              </a:rPr>
              <a:t>Psalm 104:14-15</a:t>
            </a:r>
            <a:r>
              <a:rPr lang="en-US" sz="2600" dirty="0">
                <a:solidFill>
                  <a:schemeClr val="bg1"/>
                </a:solidFill>
              </a:rPr>
              <a:t>;                                          </a:t>
            </a:r>
            <a:r>
              <a:rPr lang="en-US" sz="3200" b="1" dirty="0">
                <a:solidFill>
                  <a:schemeClr val="bg1"/>
                </a:solidFill>
              </a:rPr>
              <a:t>Cursing</a:t>
            </a:r>
            <a:r>
              <a:rPr lang="en-US" sz="2600" dirty="0">
                <a:solidFill>
                  <a:schemeClr val="bg1"/>
                </a:solidFill>
              </a:rPr>
              <a:t> – </a:t>
            </a:r>
            <a:r>
              <a:rPr lang="en-US" i="1" dirty="0">
                <a:solidFill>
                  <a:schemeClr val="bg1"/>
                </a:solidFill>
              </a:rPr>
              <a:t>Habakkuk 2:15</a:t>
            </a:r>
            <a:endParaRPr lang="en-US" sz="2600" dirty="0">
              <a:solidFill>
                <a:schemeClr val="bg1"/>
              </a:solidFill>
            </a:endParaRPr>
          </a:p>
          <a:p>
            <a:pPr marL="0" indent="0" algn="ctr">
              <a:buNone/>
            </a:pPr>
            <a:endParaRPr lang="en-US" sz="1000" b="1" dirty="0">
              <a:solidFill>
                <a:schemeClr val="bg1"/>
              </a:solidFill>
            </a:endParaRPr>
          </a:p>
          <a:p>
            <a:pPr marL="0" indent="0" algn="ctr">
              <a:buNone/>
            </a:pPr>
            <a:r>
              <a:rPr lang="en-US" sz="3200" b="1" dirty="0">
                <a:solidFill>
                  <a:schemeClr val="bg1"/>
                </a:solidFill>
              </a:rPr>
              <a:t>Cheers God and men</a:t>
            </a:r>
            <a:r>
              <a:rPr lang="en-US" sz="2600" dirty="0">
                <a:solidFill>
                  <a:schemeClr val="bg1"/>
                </a:solidFill>
              </a:rPr>
              <a:t> – </a:t>
            </a:r>
            <a:r>
              <a:rPr lang="en-US" i="1" dirty="0">
                <a:solidFill>
                  <a:schemeClr val="bg1"/>
                </a:solidFill>
              </a:rPr>
              <a:t>Judges 9:13</a:t>
            </a:r>
            <a:r>
              <a:rPr lang="en-US" sz="2600" dirty="0">
                <a:solidFill>
                  <a:schemeClr val="bg1"/>
                </a:solidFill>
              </a:rPr>
              <a:t>;                                      </a:t>
            </a:r>
            <a:r>
              <a:rPr lang="en-US" sz="3200" b="1" dirty="0">
                <a:solidFill>
                  <a:schemeClr val="bg1"/>
                </a:solidFill>
              </a:rPr>
              <a:t>Is a mocker </a:t>
            </a:r>
            <a:r>
              <a:rPr lang="en-US" sz="2600" dirty="0">
                <a:solidFill>
                  <a:schemeClr val="bg1"/>
                </a:solidFill>
              </a:rPr>
              <a:t>– </a:t>
            </a:r>
            <a:r>
              <a:rPr lang="en-US" i="1" dirty="0">
                <a:solidFill>
                  <a:schemeClr val="bg1"/>
                </a:solidFill>
              </a:rPr>
              <a:t>Proverbs 20:1</a:t>
            </a:r>
          </a:p>
          <a:p>
            <a:pPr marL="0" indent="0" algn="ctr">
              <a:buNone/>
            </a:pPr>
            <a:endParaRPr lang="en-US" sz="1000" b="1" dirty="0">
              <a:solidFill>
                <a:schemeClr val="bg1"/>
              </a:solidFill>
            </a:endParaRPr>
          </a:p>
          <a:p>
            <a:pPr marL="0" indent="0" algn="ctr">
              <a:buNone/>
            </a:pPr>
            <a:r>
              <a:rPr lang="en-US" sz="3200" b="1" dirty="0">
                <a:solidFill>
                  <a:schemeClr val="bg1"/>
                </a:solidFill>
              </a:rPr>
              <a:t>Spiritual blessing</a:t>
            </a:r>
            <a:r>
              <a:rPr lang="en-US" sz="2600" dirty="0">
                <a:solidFill>
                  <a:schemeClr val="bg1"/>
                </a:solidFill>
              </a:rPr>
              <a:t> – </a:t>
            </a:r>
            <a:r>
              <a:rPr lang="en-US" i="1" dirty="0">
                <a:solidFill>
                  <a:schemeClr val="bg1"/>
                </a:solidFill>
              </a:rPr>
              <a:t>Isaiah 55:1</a:t>
            </a:r>
            <a:r>
              <a:rPr lang="en-US" sz="2600" dirty="0">
                <a:solidFill>
                  <a:schemeClr val="bg1"/>
                </a:solidFill>
              </a:rPr>
              <a:t>;                                     </a:t>
            </a:r>
            <a:r>
              <a:rPr lang="en-US" sz="3200" b="1" dirty="0">
                <a:solidFill>
                  <a:schemeClr val="bg1"/>
                </a:solidFill>
              </a:rPr>
              <a:t>Divine wrath </a:t>
            </a:r>
            <a:r>
              <a:rPr lang="en-US" sz="2600" dirty="0">
                <a:solidFill>
                  <a:schemeClr val="bg1"/>
                </a:solidFill>
              </a:rPr>
              <a:t>– </a:t>
            </a:r>
            <a:r>
              <a:rPr lang="en-US" i="1" dirty="0">
                <a:solidFill>
                  <a:schemeClr val="bg1"/>
                </a:solidFill>
              </a:rPr>
              <a:t>Psalm 60:3</a:t>
            </a:r>
            <a:endParaRPr lang="en-US" sz="2600" i="1" dirty="0">
              <a:solidFill>
                <a:schemeClr val="bg1"/>
              </a:solidFill>
            </a:endParaRPr>
          </a:p>
          <a:p>
            <a:pPr marL="0" indent="0" algn="ctr">
              <a:buNone/>
            </a:pPr>
            <a:endParaRPr lang="en-US" sz="2600" dirty="0">
              <a:solidFill>
                <a:schemeClr val="bg1"/>
              </a:solidFill>
            </a:endParaRPr>
          </a:p>
        </p:txBody>
      </p:sp>
    </p:spTree>
    <p:extLst>
      <p:ext uri="{BB962C8B-B14F-4D97-AF65-F5344CB8AC3E}">
        <p14:creationId xmlns:p14="http://schemas.microsoft.com/office/powerpoint/2010/main" val="280147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4154"/>
            <a:ext cx="7886700" cy="1325563"/>
          </a:xfrm>
        </p:spPr>
        <p:txBody>
          <a:bodyPr>
            <a:noAutofit/>
          </a:bodyPr>
          <a:lstStyle/>
          <a:p>
            <a:pPr algn="ctr"/>
            <a:r>
              <a:rPr lang="en-US" sz="6000" b="1" dirty="0">
                <a:solidFill>
                  <a:schemeClr val="bg1"/>
                </a:solidFill>
                <a:latin typeface="Blackadder ITC" panose="04020505051007020D02" pitchFamily="82" charset="0"/>
              </a:rPr>
              <a:t>No Prevention Argument</a:t>
            </a:r>
            <a:endParaRPr lang="en-US" sz="6000" dirty="0">
              <a:solidFill>
                <a:schemeClr val="bg1"/>
              </a:solidFill>
            </a:endParaRPr>
          </a:p>
        </p:txBody>
      </p:sp>
      <p:sp>
        <p:nvSpPr>
          <p:cNvPr id="3" name="Content Placeholder 2"/>
          <p:cNvSpPr>
            <a:spLocks noGrp="1"/>
          </p:cNvSpPr>
          <p:nvPr>
            <p:ph idx="1"/>
          </p:nvPr>
        </p:nvSpPr>
        <p:spPr>
          <a:xfrm>
            <a:off x="628650" y="1825625"/>
            <a:ext cx="7886700" cy="4813714"/>
          </a:xfrm>
        </p:spPr>
        <p:txBody>
          <a:bodyPr>
            <a:normAutofit lnSpcReduction="10000"/>
          </a:bodyPr>
          <a:lstStyle/>
          <a:p>
            <a:pPr marL="0" indent="0" algn="ctr">
              <a:buNone/>
            </a:pPr>
            <a:r>
              <a:rPr lang="en-US" sz="2600" i="1" dirty="0">
                <a:solidFill>
                  <a:schemeClr val="bg1"/>
                </a:solidFill>
              </a:rPr>
              <a:t>In antiquity, there were no available ways to prevent fermentation. Thus, all wine was fermented.</a:t>
            </a:r>
          </a:p>
          <a:p>
            <a:pPr marL="0" indent="0" algn="ctr">
              <a:buNone/>
            </a:pPr>
            <a:r>
              <a:rPr lang="en-US" sz="3200" b="1" dirty="0">
                <a:solidFill>
                  <a:schemeClr val="bg1"/>
                </a:solidFill>
              </a:rPr>
              <a:t>Vinous Fermentation</a:t>
            </a:r>
          </a:p>
          <a:p>
            <a:pPr marL="0" indent="0" algn="ctr">
              <a:buNone/>
            </a:pPr>
            <a:r>
              <a:rPr lang="en-US" dirty="0">
                <a:solidFill>
                  <a:schemeClr val="bg1"/>
                </a:solidFill>
              </a:rPr>
              <a:t>–</a:t>
            </a:r>
            <a:r>
              <a:rPr lang="en-US" b="1" dirty="0">
                <a:solidFill>
                  <a:schemeClr val="bg1"/>
                </a:solidFill>
              </a:rPr>
              <a:t> Sugar</a:t>
            </a:r>
            <a:r>
              <a:rPr lang="en-US" dirty="0">
                <a:solidFill>
                  <a:schemeClr val="bg1"/>
                </a:solidFill>
              </a:rPr>
              <a:t> </a:t>
            </a:r>
            <a:r>
              <a:rPr lang="en-US" i="1" dirty="0">
                <a:solidFill>
                  <a:schemeClr val="bg1"/>
                </a:solidFill>
              </a:rPr>
              <a:t>(carbon, hydrogen, oxygen)</a:t>
            </a:r>
            <a:r>
              <a:rPr lang="en-US" dirty="0">
                <a:solidFill>
                  <a:schemeClr val="bg1"/>
                </a:solidFill>
              </a:rPr>
              <a:t>; </a:t>
            </a:r>
            <a:r>
              <a:rPr lang="en-US" b="1" dirty="0">
                <a:solidFill>
                  <a:schemeClr val="bg1"/>
                </a:solidFill>
              </a:rPr>
              <a:t>Gluten</a:t>
            </a:r>
            <a:r>
              <a:rPr lang="en-US" dirty="0">
                <a:solidFill>
                  <a:schemeClr val="bg1"/>
                </a:solidFill>
              </a:rPr>
              <a:t> </a:t>
            </a:r>
            <a:r>
              <a:rPr lang="en-US" i="1" dirty="0">
                <a:solidFill>
                  <a:schemeClr val="bg1"/>
                </a:solidFill>
              </a:rPr>
              <a:t>(carbon, hydrogen, oxygen, nitrogen) –</a:t>
            </a:r>
          </a:p>
          <a:p>
            <a:pPr marL="0" indent="0" algn="ctr">
              <a:buNone/>
            </a:pPr>
            <a:r>
              <a:rPr lang="en-US" sz="3200" b="1" dirty="0">
                <a:solidFill>
                  <a:schemeClr val="bg1"/>
                </a:solidFill>
              </a:rPr>
              <a:t>Preventing Fermentation</a:t>
            </a:r>
          </a:p>
          <a:p>
            <a:pPr marL="0" indent="0" algn="ctr">
              <a:buNone/>
            </a:pPr>
            <a:r>
              <a:rPr lang="en-US" i="1" dirty="0">
                <a:solidFill>
                  <a:schemeClr val="bg1"/>
                </a:solidFill>
              </a:rPr>
              <a:t>– Gluten Separation; Moisture Removal;                          Air Exclusion; Reduced Temperature;                             Sulphur Fumigation –</a:t>
            </a:r>
          </a:p>
          <a:p>
            <a:pPr marL="0" indent="0" algn="ctr">
              <a:buNone/>
            </a:pPr>
            <a:r>
              <a:rPr lang="en-US" sz="2600" dirty="0">
                <a:solidFill>
                  <a:schemeClr val="bg1"/>
                </a:solidFill>
              </a:rPr>
              <a:t>These were used, many times together, to preserve fresh juice.</a:t>
            </a:r>
          </a:p>
        </p:txBody>
      </p:sp>
    </p:spTree>
    <p:extLst>
      <p:ext uri="{BB962C8B-B14F-4D97-AF65-F5344CB8AC3E}">
        <p14:creationId xmlns:p14="http://schemas.microsoft.com/office/powerpoint/2010/main" val="197794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TotalTime>
  <Words>3473</Words>
  <Application>Microsoft Office PowerPoint</Application>
  <PresentationFormat>On-screen Show (4:3)</PresentationFormat>
  <Paragraphs>227</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Wingdings</vt:lpstr>
      <vt:lpstr>Arial</vt:lpstr>
      <vt:lpstr>Blackadder ITC</vt:lpstr>
      <vt:lpstr>Calibri Light</vt:lpstr>
      <vt:lpstr>Times New Roman</vt:lpstr>
      <vt:lpstr>Calibri</vt:lpstr>
      <vt:lpstr>Office Theme</vt:lpstr>
      <vt:lpstr>PowerPoint Presentation</vt:lpstr>
      <vt:lpstr>Alcohol, “Social Drinking,”              and the Christian</vt:lpstr>
      <vt:lpstr>Alcohol and its                 Destructive Nature</vt:lpstr>
      <vt:lpstr>PowerPoint Presentation</vt:lpstr>
      <vt:lpstr>Alcohol and its                 Destructive Nature</vt:lpstr>
      <vt:lpstr>Wine in the Bible</vt:lpstr>
      <vt:lpstr>Wine in the Bible</vt:lpstr>
      <vt:lpstr>Wine in the Bible</vt:lpstr>
      <vt:lpstr>No Prevention Argument</vt:lpstr>
      <vt:lpstr>The Bible on                           Alcohol and Wine</vt:lpstr>
      <vt:lpstr>Alcohol, “Social Drinking,”              and the Christian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“Social Drinking,”              and the Christian</dc:title>
  <dc:creator>Jeremiah Cox</dc:creator>
  <cp:lastModifiedBy>Stan Cox</cp:lastModifiedBy>
  <cp:revision>17</cp:revision>
  <dcterms:created xsi:type="dcterms:W3CDTF">2017-05-16T14:21:54Z</dcterms:created>
  <dcterms:modified xsi:type="dcterms:W3CDTF">2018-01-12T22:17:11Z</dcterms:modified>
</cp:coreProperties>
</file>