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embeddedFontLst>
    <p:embeddedFont>
      <p:font typeface="Blackadder ITC" panose="04020505051007020D02" pitchFamily="82" charset="0"/>
      <p:regular r:id="rId13"/>
    </p:embeddedFont>
    <p:embeddedFont>
      <p:font typeface="Calibri Light" panose="020F0302020204030204" pitchFamily="34" charset="0"/>
      <p:regular r:id="rId14"/>
      <p:italic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72"/>
      </p:cViewPr>
      <p:guideLst/>
    </p:cSldViewPr>
  </p:slideViewPr>
  <p:notesTextViewPr>
    <p:cViewPr>
      <p:scale>
        <a:sx n="1" d="1"/>
        <a:sy n="1" d="1"/>
      </p:scale>
      <p:origin x="0" y="0"/>
    </p:cViewPr>
  </p:notesTextViewPr>
  <p:notesViewPr>
    <p:cSldViewPr snapToGrid="0">
      <p:cViewPr varScale="1">
        <p:scale>
          <a:sx n="55" d="100"/>
          <a:sy n="55"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659096-F023-4815-A8CF-C45CA382BE31}" type="datetimeFigureOut">
              <a:rPr lang="en-US" smtClean="0"/>
              <a:t>1/12/2018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A296AA-A6EC-4F4D-A368-24CA157EC3F2}" type="slidenum">
              <a:rPr lang="en-US" smtClean="0"/>
              <a:t>‹#›</a:t>
            </a:fld>
            <a:endParaRPr lang="en-US"/>
          </a:p>
        </p:txBody>
      </p:sp>
    </p:spTree>
    <p:extLst>
      <p:ext uri="{BB962C8B-B14F-4D97-AF65-F5344CB8AC3E}">
        <p14:creationId xmlns:p14="http://schemas.microsoft.com/office/powerpoint/2010/main" val="1590614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Alcohol, “Social Drinking,” and the Christian (2)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What does the Bible say about alcohol? Is “social drinking” – drinking in moderation – authorized for Christians?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first lesson in this series of three dealt with a few things concerning alcohol, and social drinking:</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Alcohol is not harmless in any way.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“whoever is led astray by it is not wise” (Proverbs 20:1).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“Do not look on the wine when it is red, when it sparkles in the cup, when it swirls around smoothly; at the last it bites like a serpent, and stings like a viper” (Proverbs 23:31-32).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It is a drug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Galatians 5:20</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latin typeface="Calibri" panose="020F0502020204030204" pitchFamily="34" charset="0"/>
                <a:ea typeface="Calibri" panose="020F0502020204030204" pitchFamily="34" charset="0"/>
                <a:cs typeface="Times New Roman" panose="02020603050405020304" pitchFamily="18" charset="0"/>
              </a:rPr>
              <a:t>sorcery</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pharmakeia</a:t>
            </a:r>
            <a:r>
              <a:rPr lang="en-US" dirty="0">
                <a:latin typeface="Calibri" panose="020F0502020204030204" pitchFamily="34" charset="0"/>
                <a:ea typeface="Calibri" panose="020F0502020204030204" pitchFamily="34" charset="0"/>
                <a:cs typeface="Times New Roman" panose="02020603050405020304" pitchFamily="18" charset="0"/>
              </a:rPr>
              <a:t> – the use or the administering of drugs. Strong); it is a poison (toxic poisonous – intoxicated – poisoned).</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“Wine” in the Bible is not always fermented: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dirty="0" err="1">
                <a:latin typeface="Calibri" panose="020F0502020204030204" pitchFamily="34" charset="0"/>
                <a:ea typeface="Calibri" panose="020F0502020204030204" pitchFamily="34" charset="0"/>
                <a:cs typeface="Times New Roman" panose="02020603050405020304" pitchFamily="18" charset="0"/>
              </a:rPr>
              <a:t>Yayin</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tirosh</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shekar</a:t>
            </a:r>
            <a:r>
              <a:rPr lang="en-US" i="1" dirty="0">
                <a:latin typeface="Calibri" panose="020F0502020204030204" pitchFamily="34" charset="0"/>
                <a:ea typeface="Calibri" panose="020F0502020204030204" pitchFamily="34" charset="0"/>
                <a:cs typeface="Times New Roman" panose="02020603050405020304" pitchFamily="18" charset="0"/>
              </a:rPr>
              <a:t> (Hebrew), </a:t>
            </a:r>
            <a:r>
              <a:rPr lang="en-US" i="1" dirty="0" err="1">
                <a:latin typeface="Calibri" panose="020F0502020204030204" pitchFamily="34" charset="0"/>
                <a:ea typeface="Calibri" panose="020F0502020204030204" pitchFamily="34" charset="0"/>
                <a:cs typeface="Times New Roman" panose="02020603050405020304" pitchFamily="18" charset="0"/>
              </a:rPr>
              <a:t>oinos</a:t>
            </a:r>
            <a:r>
              <a:rPr lang="en-US" i="1" dirty="0">
                <a:latin typeface="Calibri" panose="020F0502020204030204" pitchFamily="34" charset="0"/>
                <a:ea typeface="Calibri" panose="020F0502020204030204" pitchFamily="34" charset="0"/>
                <a:cs typeface="Times New Roman" panose="02020603050405020304" pitchFamily="18" charset="0"/>
              </a:rPr>
              <a:t> (Greek) – all generic.</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scriptures refer to “wine” in both positive and negative ways. (There is an obvious distinction between the two – fermented or unfermented.)</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There were ways to prevent fermentation in antiquity.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“Wine”</a:t>
            </a:r>
            <a:r>
              <a:rPr lang="en-US" b="1" dirty="0">
                <a:latin typeface="Calibri" panose="020F0502020204030204" pitchFamily="34" charset="0"/>
                <a:ea typeface="Calibri" panose="020F0502020204030204" pitchFamily="34" charset="0"/>
                <a:cs typeface="Times New Roman" panose="02020603050405020304" pitchFamily="18" charset="0"/>
              </a:rPr>
              <a:t> does not necessitate fermentation.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Lastly, we must through wisdom, discernment, and spiritual thinking understand the obvious prohibition of alcohol consumption in scripture.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Still, there are those who believe and teach that moderate drinking of alcohol, or “social drinking” is acceptable before God.</a:t>
            </a: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Abusing Scripture</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AF4034B-4A21-494F-BDE2-A2FC9CFD7FC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26358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Abusing Scripture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Exegesis VS Eisegesis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When studying scripture, there are two approaches taken in study to determine the meaning of any given passage – exegesis or eisegesis – only one is the correct approach.</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Exegesis</a:t>
            </a:r>
            <a:r>
              <a:rPr lang="en-US" dirty="0">
                <a:latin typeface="Calibri" panose="020F0502020204030204" pitchFamily="34" charset="0"/>
                <a:ea typeface="Calibri" panose="020F0502020204030204" pitchFamily="34" charset="0"/>
                <a:cs typeface="Times New Roman" panose="02020603050405020304" pitchFamily="18" charset="0"/>
              </a:rPr>
              <a:t> – an explanation or critical interpretation of a text. (Webster’s)</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Ex</a:t>
            </a:r>
            <a:r>
              <a:rPr lang="en-US" dirty="0">
                <a:latin typeface="Calibri" panose="020F0502020204030204" pitchFamily="34" charset="0"/>
                <a:ea typeface="Calibri" panose="020F0502020204030204" pitchFamily="34" charset="0"/>
                <a:cs typeface="Times New Roman" panose="02020603050405020304" pitchFamily="18" charset="0"/>
              </a:rPr>
              <a:t> – out of.</a:t>
            </a:r>
          </a:p>
          <a:p>
            <a:pPr marL="1600200" marR="0" lvl="3" indent="-228600">
              <a:lnSpc>
                <a:spcPct val="107000"/>
              </a:lnSpc>
              <a:spcBef>
                <a:spcPts val="0"/>
              </a:spcBef>
              <a:spcAft>
                <a:spcPts val="0"/>
              </a:spcAft>
              <a:buFont typeface="+mj-lt"/>
              <a:buAutoNum type="arabicPeriod"/>
            </a:pPr>
            <a:r>
              <a:rPr lang="en-US" b="1" dirty="0" err="1">
                <a:latin typeface="Calibri" panose="020F0502020204030204" pitchFamily="34" charset="0"/>
                <a:ea typeface="Calibri" panose="020F0502020204030204" pitchFamily="34" charset="0"/>
                <a:cs typeface="Times New Roman" panose="02020603050405020304" pitchFamily="18" charset="0"/>
              </a:rPr>
              <a:t>Hegeisthai</a:t>
            </a:r>
            <a:r>
              <a:rPr lang="en-US" dirty="0">
                <a:latin typeface="Calibri" panose="020F0502020204030204" pitchFamily="34" charset="0"/>
                <a:ea typeface="Calibri" panose="020F0502020204030204" pitchFamily="34" charset="0"/>
                <a:cs typeface="Times New Roman" panose="02020603050405020304" pitchFamily="18" charset="0"/>
              </a:rPr>
              <a:t> – to guide, lead.</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To lead out</a:t>
            </a:r>
            <a:r>
              <a:rPr lang="en-US" dirty="0">
                <a:latin typeface="Calibri" panose="020F0502020204030204" pitchFamily="34" charset="0"/>
                <a:ea typeface="Calibri" panose="020F0502020204030204" pitchFamily="34" charset="0"/>
                <a:cs typeface="Times New Roman" panose="02020603050405020304" pitchFamily="18" charset="0"/>
              </a:rPr>
              <a:t> – interpret a passage by leading out by context the original thought of the writer. (What is God conveying to us?)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Eisegesis</a:t>
            </a:r>
            <a:r>
              <a:rPr lang="en-US" dirty="0">
                <a:latin typeface="Calibri" panose="020F0502020204030204" pitchFamily="34" charset="0"/>
                <a:ea typeface="Calibri" panose="020F0502020204030204" pitchFamily="34" charset="0"/>
                <a:cs typeface="Times New Roman" panose="02020603050405020304" pitchFamily="18" charset="0"/>
              </a:rPr>
              <a:t> – the interpretation of a text (as of the Bible) by reading into it one's own ideas. (Webster’s)</a:t>
            </a:r>
          </a:p>
          <a:p>
            <a:pPr marL="1600200" marR="0" lvl="3" indent="-228600">
              <a:lnSpc>
                <a:spcPct val="107000"/>
              </a:lnSpc>
              <a:spcBef>
                <a:spcPts val="0"/>
              </a:spcBef>
              <a:spcAft>
                <a:spcPts val="0"/>
              </a:spcAft>
              <a:buFont typeface="+mj-lt"/>
              <a:buAutoNum type="arabicPeriod"/>
            </a:pPr>
            <a:r>
              <a:rPr lang="en-US" b="1" dirty="0" err="1">
                <a:latin typeface="Calibri" panose="020F0502020204030204" pitchFamily="34" charset="0"/>
                <a:ea typeface="Calibri" panose="020F0502020204030204" pitchFamily="34" charset="0"/>
                <a:cs typeface="Times New Roman" panose="02020603050405020304" pitchFamily="18" charset="0"/>
              </a:rPr>
              <a:t>Eis</a:t>
            </a:r>
            <a:r>
              <a:rPr lang="en-US" dirty="0">
                <a:latin typeface="Calibri" panose="020F0502020204030204" pitchFamily="34" charset="0"/>
                <a:ea typeface="Calibri" panose="020F0502020204030204" pitchFamily="34" charset="0"/>
                <a:cs typeface="Times New Roman" panose="02020603050405020304" pitchFamily="18" charset="0"/>
              </a:rPr>
              <a:t> – in, into.</a:t>
            </a:r>
          </a:p>
          <a:p>
            <a:pPr marL="1600200" marR="0" lvl="3" indent="-228600">
              <a:lnSpc>
                <a:spcPct val="107000"/>
              </a:lnSpc>
              <a:spcBef>
                <a:spcPts val="0"/>
              </a:spcBef>
              <a:spcAft>
                <a:spcPts val="0"/>
              </a:spcAft>
              <a:buFont typeface="+mj-lt"/>
              <a:buAutoNum type="arabicPeriod"/>
            </a:pPr>
            <a:r>
              <a:rPr lang="en-US" b="1" dirty="0" err="1">
                <a:latin typeface="Calibri" panose="020F0502020204030204" pitchFamily="34" charset="0"/>
                <a:ea typeface="Calibri" panose="020F0502020204030204" pitchFamily="34" charset="0"/>
                <a:cs typeface="Times New Roman" panose="02020603050405020304" pitchFamily="18" charset="0"/>
              </a:rPr>
              <a:t>Hegeisthai</a:t>
            </a:r>
            <a:r>
              <a:rPr lang="en-US" dirty="0">
                <a:latin typeface="Calibri" panose="020F0502020204030204" pitchFamily="34" charset="0"/>
                <a:ea typeface="Calibri" panose="020F0502020204030204" pitchFamily="34" charset="0"/>
                <a:cs typeface="Times New Roman" panose="02020603050405020304" pitchFamily="18" charset="0"/>
              </a:rPr>
              <a:t> – to guide, lead.</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To lead, or guide in</a:t>
            </a:r>
            <a:r>
              <a:rPr lang="en-US" dirty="0">
                <a:latin typeface="Calibri" panose="020F0502020204030204" pitchFamily="34" charset="0"/>
                <a:ea typeface="Calibri" panose="020F0502020204030204" pitchFamily="34" charset="0"/>
                <a:cs typeface="Times New Roman" panose="02020603050405020304" pitchFamily="18" charset="0"/>
              </a:rPr>
              <a:t> – the reading of one’s own ideas into scripture.</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Cause for exegesis</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“Therefore, do not be unwise, but understand what the will of the Lord is” (Ephesians 5:17).</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Cause for eisegesis</a:t>
            </a:r>
            <a:r>
              <a:rPr lang="en-US" dirty="0">
                <a:latin typeface="Calibri" panose="020F0502020204030204" pitchFamily="34" charset="0"/>
                <a:ea typeface="Calibri" panose="020F0502020204030204" pitchFamily="34" charset="0"/>
                <a:cs typeface="Times New Roman" panose="02020603050405020304" pitchFamily="18" charset="0"/>
              </a:rPr>
              <a:t> (adapted – D. R. Dungan, </a:t>
            </a:r>
            <a:r>
              <a:rPr lang="en-US" i="1" dirty="0">
                <a:latin typeface="Calibri" panose="020F0502020204030204" pitchFamily="34" charset="0"/>
                <a:ea typeface="Calibri" panose="020F0502020204030204" pitchFamily="34" charset="0"/>
                <a:cs typeface="Times New Roman" panose="02020603050405020304" pitchFamily="18" charset="0"/>
              </a:rPr>
              <a:t>Hermeneutics</a:t>
            </a:r>
            <a:r>
              <a:rPr lang="en-US" dirty="0">
                <a:latin typeface="Calibri" panose="020F0502020204030204" pitchFamily="34" charset="0"/>
                <a:ea typeface="Calibri" panose="020F0502020204030204" pitchFamily="34" charset="0"/>
                <a:cs typeface="Times New Roman" panose="02020603050405020304" pitchFamily="18" charset="0"/>
              </a:rPr>
              <a:t>, pg. 42-45):</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Sectarianism</a:t>
            </a:r>
            <a:r>
              <a:rPr lang="en-US" dirty="0">
                <a:latin typeface="Calibri" panose="020F0502020204030204" pitchFamily="34" charset="0"/>
                <a:ea typeface="Calibri" panose="020F0502020204030204" pitchFamily="34" charset="0"/>
                <a:cs typeface="Times New Roman" panose="02020603050405020304" pitchFamily="18" charset="0"/>
              </a:rPr>
              <a:t> – party spirit – defend and justify the party of which you are a part. (Denominationalism)</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Moral or practical atheism</a:t>
            </a:r>
            <a:r>
              <a:rPr lang="en-US" dirty="0">
                <a:latin typeface="Calibri" panose="020F0502020204030204" pitchFamily="34" charset="0"/>
                <a:ea typeface="Calibri" panose="020F0502020204030204" pitchFamily="34" charset="0"/>
                <a:cs typeface="Times New Roman" panose="02020603050405020304" pitchFamily="18" charset="0"/>
              </a:rPr>
              <a:t> – feeling of indifference toward God’s word. It is His word, therefore His will, but He will accept us either way. (There is a God, but it makes no difference whether we do His will – practical atheism.)</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A wish to do as we please</a:t>
            </a:r>
            <a:r>
              <a:rPr lang="en-US" dirty="0">
                <a:latin typeface="Calibri" panose="020F0502020204030204" pitchFamily="34" charset="0"/>
                <a:ea typeface="Calibri" panose="020F0502020204030204" pitchFamily="34" charset="0"/>
                <a:cs typeface="Times New Roman" panose="02020603050405020304" pitchFamily="18" charset="0"/>
              </a:rPr>
              <a:t> – In what way can I interpret this passage that will justify my actions?</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Abusing Scripture</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4:5-7</a:t>
            </a:r>
            <a:r>
              <a:rPr lang="en-US" dirty="0">
                <a:latin typeface="Calibri" panose="020F0502020204030204" pitchFamily="34" charset="0"/>
                <a:ea typeface="Calibri" panose="020F0502020204030204" pitchFamily="34" charset="0"/>
                <a:cs typeface="Times New Roman" panose="02020603050405020304" pitchFamily="18" charset="0"/>
              </a:rPr>
              <a:t> – Devil abused scripture to tempt Jesus to test (tempt) the Father’s trust.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scripture was meant to give confidence and comfort.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 devil used it to suggest that Jesus should test God’s faithfulness.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Peter 3:15-16</a:t>
            </a:r>
            <a:r>
              <a:rPr lang="en-US" dirty="0">
                <a:latin typeface="Calibri" panose="020F0502020204030204" pitchFamily="34" charset="0"/>
                <a:ea typeface="Calibri" panose="020F0502020204030204" pitchFamily="34" charset="0"/>
                <a:cs typeface="Times New Roman" panose="02020603050405020304" pitchFamily="18" charset="0"/>
              </a:rPr>
              <a:t> – Some take Paul’s writings, as well as others, and twist them to their own destruction.</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is often because of a wish to do as they please.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Untaught and unstable</a:t>
            </a:r>
            <a:r>
              <a:rPr lang="en-US" dirty="0">
                <a:latin typeface="Calibri" panose="020F0502020204030204" pitchFamily="34" charset="0"/>
                <a:ea typeface="Calibri" panose="020F0502020204030204" pitchFamily="34" charset="0"/>
                <a:cs typeface="Times New Roman" panose="02020603050405020304" pitchFamily="18" charset="0"/>
              </a:rPr>
              <a:t> – ignorance of the truth, thus an instability in approaching scripture.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When there is a conflict with inner desires this leads to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“twist[</a:t>
            </a:r>
            <a:r>
              <a:rPr lang="en-US" b="1" i="1"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ing</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 to their own destruction”</a:t>
            </a:r>
            <a:r>
              <a:rPr lang="en-US" b="1" dirty="0">
                <a:latin typeface="Calibri" panose="020F0502020204030204" pitchFamily="34" charset="0"/>
                <a:ea typeface="Calibri" panose="020F0502020204030204" pitchFamily="34" charset="0"/>
                <a:cs typeface="Times New Roman" panose="02020603050405020304" pitchFamily="18" charset="0"/>
              </a:rPr>
              <a:t> the scripture they read.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i="1" dirty="0">
                <a:latin typeface="Calibri" panose="020F0502020204030204" pitchFamily="34" charset="0"/>
                <a:ea typeface="Calibri" panose="020F0502020204030204" pitchFamily="34" charset="0"/>
                <a:cs typeface="Times New Roman" panose="02020603050405020304" pitchFamily="18" charset="0"/>
              </a:rPr>
              <a:t>Some use eisegesis in their study to justify “social drinking,” or drinking in moderation instead of recognizing the obvious condemnation of alcoholic beverage in the entirety of scripture. </a:t>
            </a:r>
            <a:r>
              <a:rPr lang="en-US"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Arguments from Scripture</a:t>
            </a:r>
          </a:p>
          <a:p>
            <a:endParaRPr lang="en-US" dirty="0"/>
          </a:p>
        </p:txBody>
      </p:sp>
      <p:sp>
        <p:nvSpPr>
          <p:cNvPr id="4" name="Slide Number Placeholder 3"/>
          <p:cNvSpPr>
            <a:spLocks noGrp="1"/>
          </p:cNvSpPr>
          <p:nvPr>
            <p:ph type="sldNum" sz="quarter" idx="10"/>
          </p:nvPr>
        </p:nvSpPr>
        <p:spPr/>
        <p:txBody>
          <a:bodyPr/>
          <a:lstStyle/>
          <a:p>
            <a:fld id="{DAA296AA-A6EC-4F4D-A368-24CA157EC3F2}" type="slidenum">
              <a:rPr lang="en-US" smtClean="0"/>
              <a:t>3</a:t>
            </a:fld>
            <a:endParaRPr lang="en-US"/>
          </a:p>
        </p:txBody>
      </p:sp>
    </p:spTree>
    <p:extLst>
      <p:ext uri="{BB962C8B-B14F-4D97-AF65-F5344CB8AC3E}">
        <p14:creationId xmlns:p14="http://schemas.microsoft.com/office/powerpoint/2010/main" val="4150916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Arguments from Scripture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Wedding Feast in Cana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2:1-11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Argument:</a:t>
            </a:r>
            <a:r>
              <a:rPr lang="en-US" i="1" dirty="0">
                <a:latin typeface="Calibri" panose="020F0502020204030204" pitchFamily="34" charset="0"/>
                <a:ea typeface="Calibri" panose="020F0502020204030204" pitchFamily="34" charset="0"/>
                <a:cs typeface="Times New Roman" panose="02020603050405020304" pitchFamily="18" charset="0"/>
              </a:rPr>
              <a:t> Jesus made wine at the wedding, and thus, sanctioned “social,” or moderate consumption of alcoholic beverage.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Assumptions made: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“wine”</a:t>
            </a:r>
            <a:r>
              <a:rPr lang="en-US" dirty="0">
                <a:latin typeface="Calibri" panose="020F0502020204030204" pitchFamily="34" charset="0"/>
                <a:ea typeface="Calibri" panose="020F0502020204030204" pitchFamily="34" charset="0"/>
                <a:cs typeface="Times New Roman" panose="02020603050405020304" pitchFamily="18" charset="0"/>
              </a:rPr>
              <a:t> which was first offered, as well as that which Jesus made from water was fermented. (Alcoholic)</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description of the wine which the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“master of the feast”</a:t>
            </a:r>
            <a:r>
              <a:rPr lang="en-US" dirty="0">
                <a:latin typeface="Calibri" panose="020F0502020204030204" pitchFamily="34" charset="0"/>
                <a:ea typeface="Calibri" panose="020F0502020204030204" pitchFamily="34" charset="0"/>
                <a:cs typeface="Times New Roman" panose="02020603050405020304" pitchFamily="18" charset="0"/>
              </a:rPr>
              <a:t> gave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(“good wine”)</a:t>
            </a:r>
            <a:r>
              <a:rPr lang="en-US" dirty="0">
                <a:latin typeface="Calibri" panose="020F0502020204030204" pitchFamily="34" charset="0"/>
                <a:ea typeface="Calibri" panose="020F0502020204030204" pitchFamily="34" charset="0"/>
                <a:cs typeface="Times New Roman" panose="02020603050405020304" pitchFamily="18" charset="0"/>
              </a:rPr>
              <a:t> described its potency (alcoholic content).</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“Well drunk”</a:t>
            </a:r>
            <a:r>
              <a:rPr lang="en-US" dirty="0">
                <a:latin typeface="Calibri" panose="020F0502020204030204" pitchFamily="34" charset="0"/>
                <a:ea typeface="Calibri" panose="020F0502020204030204" pitchFamily="34" charset="0"/>
                <a:cs typeface="Times New Roman" panose="02020603050405020304" pitchFamily="18" charset="0"/>
              </a:rPr>
              <a:t> in verse 10 considers drunkenness/intoxication.</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Purpose of the miracle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11)</a:t>
            </a:r>
            <a:r>
              <a:rPr lang="en-US" dirty="0">
                <a:latin typeface="Calibri" panose="020F0502020204030204" pitchFamily="34" charset="0"/>
                <a:ea typeface="Calibri" panose="020F0502020204030204" pitchFamily="34" charset="0"/>
                <a:cs typeface="Times New Roman" panose="02020603050405020304" pitchFamily="18" charset="0"/>
              </a:rPr>
              <a:t> – Manifesting His glory, namely, the glory of God.</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“glory of God in the face of Jesus Christ” (2 Corinthians 4:6).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brightness of [God’s] glory and the express image of His person” (Hebrews 1:3).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“these [miracles] are written that you may believe that Jesus is the Christ, the Son of God” (John 20:31).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“Wine” (vv. 3, 9, 10)</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oinos</a:t>
            </a:r>
            <a:r>
              <a:rPr lang="en-US" dirty="0">
                <a:latin typeface="Calibri" panose="020F0502020204030204" pitchFamily="34" charset="0"/>
                <a:ea typeface="Calibri" panose="020F0502020204030204" pitchFamily="34" charset="0"/>
                <a:cs typeface="Times New Roman" panose="02020603050405020304" pitchFamily="18" charset="0"/>
              </a:rPr>
              <a:t> – either fermented or unfermented. (Generic term – context determines)</a:t>
            </a: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“Good wine” (v. 10):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What led to the master’s description,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“good wine?”</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9)</a:t>
            </a:r>
            <a:r>
              <a:rPr lang="en-US" dirty="0">
                <a:latin typeface="Calibri" panose="020F0502020204030204" pitchFamily="34" charset="0"/>
                <a:ea typeface="Calibri" panose="020F0502020204030204" pitchFamily="34" charset="0"/>
                <a:cs typeface="Times New Roman" panose="02020603050405020304" pitchFamily="18" charset="0"/>
              </a:rPr>
              <a:t> – HE TASTED, THEN ANNOUNCED.</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“tasted”</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geuomai</a:t>
            </a:r>
            <a:r>
              <a:rPr lang="en-US" dirty="0">
                <a:latin typeface="Calibri" panose="020F0502020204030204" pitchFamily="34" charset="0"/>
                <a:ea typeface="Calibri" panose="020F0502020204030204" pitchFamily="34" charset="0"/>
                <a:cs typeface="Times New Roman" panose="02020603050405020304" pitchFamily="18" charset="0"/>
              </a:rPr>
              <a:t>; to taste; by implication, to eat; figuratively, to experience (good or ill). (To try the flavor.) (Strong)</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“Good”</a:t>
            </a:r>
            <a:r>
              <a:rPr lang="en-US" dirty="0">
                <a:latin typeface="Calibri" panose="020F0502020204030204" pitchFamily="34" charset="0"/>
                <a:ea typeface="Calibri" panose="020F0502020204030204" pitchFamily="34" charset="0"/>
                <a:cs typeface="Times New Roman" panose="02020603050405020304" pitchFamily="18" charset="0"/>
              </a:rPr>
              <a:t> answers to the taste, not the potency.</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NOTE: toxic effects could not have been immediately observed.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Taste, however, could have been observed immediately, and was.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Consensus of antiquity</a:t>
            </a:r>
            <a:r>
              <a:rPr lang="en-US" dirty="0">
                <a:latin typeface="Calibri" panose="020F0502020204030204" pitchFamily="34" charset="0"/>
                <a:ea typeface="Calibri" panose="020F0502020204030204" pitchFamily="34" charset="0"/>
                <a:cs typeface="Times New Roman" panose="02020603050405020304" pitchFamily="18" charset="0"/>
              </a:rPr>
              <a:t> – the best wine was unfermented. (</a:t>
            </a:r>
            <a:r>
              <a:rPr lang="en-US" i="1" dirty="0">
                <a:latin typeface="Calibri" panose="020F0502020204030204" pitchFamily="34" charset="0"/>
                <a:ea typeface="Calibri" panose="020F0502020204030204" pitchFamily="34" charset="0"/>
                <a:cs typeface="Times New Roman" panose="02020603050405020304" pitchFamily="18" charset="0"/>
              </a:rPr>
              <a:t>As noted in Part 1, wine could be preserved unfermented.</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Pliny – “wines are most beneficial when all their potency has been removed by the strainer.” (Pliny, </a:t>
            </a:r>
            <a:r>
              <a:rPr lang="en-US" i="1" dirty="0">
                <a:latin typeface="Calibri" panose="020F0502020204030204" pitchFamily="34" charset="0"/>
                <a:ea typeface="Calibri" panose="020F0502020204030204" pitchFamily="34" charset="0"/>
                <a:cs typeface="Times New Roman" panose="02020603050405020304" pitchFamily="18" charset="0"/>
              </a:rPr>
              <a:t>Natural History</a:t>
            </a:r>
            <a:r>
              <a:rPr lang="en-US" dirty="0">
                <a:latin typeface="Calibri" panose="020F0502020204030204" pitchFamily="34" charset="0"/>
                <a:ea typeface="Calibri" panose="020F0502020204030204" pitchFamily="34" charset="0"/>
                <a:cs typeface="Times New Roman" panose="02020603050405020304" pitchFamily="18" charset="0"/>
              </a:rPr>
              <a:t> 23, 24, trans. W. H. S. Jones, </a:t>
            </a:r>
            <a:r>
              <a:rPr lang="en-US" i="1" dirty="0">
                <a:latin typeface="Calibri" panose="020F0502020204030204" pitchFamily="34" charset="0"/>
                <a:ea typeface="Calibri" panose="020F0502020204030204" pitchFamily="34" charset="0"/>
                <a:cs typeface="Times New Roman" panose="02020603050405020304" pitchFamily="18" charset="0"/>
              </a:rPr>
              <a:t>The Loeb Classical Library</a:t>
            </a:r>
            <a:r>
              <a:rPr lang="en-US" dirty="0">
                <a:latin typeface="Calibri" panose="020F0502020204030204" pitchFamily="34" charset="0"/>
                <a:ea typeface="Calibri" panose="020F0502020204030204" pitchFamily="34" charset="0"/>
                <a:cs typeface="Times New Roman" panose="02020603050405020304" pitchFamily="18" charset="0"/>
              </a:rPr>
              <a:t> (Cambridge, Massachusetts, 1961))</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Plutarch – “[wine is] much more pleasant to drink [when it] neither inflames the brain nor infests the mind or passions.” (Plutarch, </a:t>
            </a:r>
            <a:r>
              <a:rPr lang="en-US" i="1" dirty="0" err="1">
                <a:latin typeface="Calibri" panose="020F0502020204030204" pitchFamily="34" charset="0"/>
                <a:ea typeface="Calibri" panose="020F0502020204030204" pitchFamily="34" charset="0"/>
                <a:cs typeface="Times New Roman" panose="02020603050405020304" pitchFamily="18" charset="0"/>
              </a:rPr>
              <a:t>Symposiac</a:t>
            </a:r>
            <a:r>
              <a:rPr lang="en-US" dirty="0">
                <a:latin typeface="Calibri" panose="020F0502020204030204" pitchFamily="34" charset="0"/>
                <a:ea typeface="Calibri" panose="020F0502020204030204" pitchFamily="34" charset="0"/>
                <a:cs typeface="Times New Roman" panose="02020603050405020304" pitchFamily="18" charset="0"/>
              </a:rPr>
              <a:t> 8, 7.)</a:t>
            </a: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“Well drunk” (v. 10)</a:t>
            </a:r>
            <a:r>
              <a:rPr lang="en-US" dirty="0">
                <a:latin typeface="Calibri" panose="020F0502020204030204" pitchFamily="34" charset="0"/>
                <a:ea typeface="Calibri" panose="020F0502020204030204" pitchFamily="34" charset="0"/>
                <a:cs typeface="Times New Roman" panose="02020603050405020304" pitchFamily="18" charset="0"/>
              </a:rPr>
              <a:t> – Means they were drunk/intoxicated?</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“well drunk”</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methuo</a:t>
            </a:r>
            <a:r>
              <a:rPr lang="en-US" dirty="0">
                <a:latin typeface="Calibri" panose="020F0502020204030204" pitchFamily="34" charset="0"/>
                <a:ea typeface="Calibri" panose="020F0502020204030204" pitchFamily="34" charset="0"/>
                <a:cs typeface="Times New Roman" panose="02020603050405020304" pitchFamily="18" charset="0"/>
              </a:rPr>
              <a:t> – to drink to intoxication, i.e. get drunk. (Strong)</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However, the word has a generic sense of being replete, satiated, or saturated.</a:t>
            </a:r>
          </a:p>
          <a:p>
            <a:pPr marL="1600200" marR="0" lvl="3" indent="-228600">
              <a:lnSpc>
                <a:spcPct val="107000"/>
              </a:lnSpc>
              <a:spcBef>
                <a:spcPts val="0"/>
              </a:spcBef>
              <a:spcAft>
                <a:spcPts val="0"/>
              </a:spcAft>
              <a:buFont typeface="+mj-lt"/>
              <a:buAutoNum type="arabicPeriod"/>
            </a:pPr>
            <a:r>
              <a:rPr lang="en-US" b="1" i="1" dirty="0" err="1">
                <a:latin typeface="Calibri" panose="020F0502020204030204" pitchFamily="34" charset="0"/>
                <a:ea typeface="Calibri" panose="020F0502020204030204" pitchFamily="34" charset="0"/>
                <a:cs typeface="Times New Roman" panose="02020603050405020304" pitchFamily="18" charset="0"/>
              </a:rPr>
              <a:t>Methuo</a:t>
            </a:r>
            <a:r>
              <a:rPr lang="en-US" dirty="0">
                <a:latin typeface="Calibri" panose="020F0502020204030204" pitchFamily="34" charset="0"/>
                <a:ea typeface="Calibri" panose="020F0502020204030204" pitchFamily="34" charset="0"/>
                <a:cs typeface="Times New Roman" panose="02020603050405020304" pitchFamily="18" charset="0"/>
              </a:rPr>
              <a:t> – to be moistened; to be drenched with liquid. (If intoxicating liquid, then drunken/intoxicated. CONTEXT DETERMINES)</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LXX usage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23:5 (“My cup runs over”); Song of Solomon 5:1 (“drink deeply”; “drink abundantly”); Jeremiah 31:14 (“I will satiate the soul of the priests with abundance”)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Thus, to satiate, fill, drink to fullness.</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NOTE: IT WAS A MIRACLE!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Water made wine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Calibri" panose="020F0502020204030204" pitchFamily="34" charset="0"/>
                <a:ea typeface="Calibri" panose="020F0502020204030204" pitchFamily="34" charset="0"/>
                <a:cs typeface="Times New Roman" panose="02020603050405020304" pitchFamily="18" charset="0"/>
              </a:rPr>
              <a:t> instantly consumed.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Fermentation – a natural process which takes place over an expanse of time.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No time for the wine to ferment</a:t>
            </a:r>
            <a:r>
              <a:rPr lang="en-US" dirty="0">
                <a:latin typeface="Calibri" panose="020F0502020204030204" pitchFamily="34" charset="0"/>
                <a:ea typeface="Calibri" panose="020F0502020204030204" pitchFamily="34" charset="0"/>
                <a:cs typeface="Times New Roman" panose="02020603050405020304" pitchFamily="18" charset="0"/>
              </a:rPr>
              <a:t>. (Jesus skipped the natural process – MIRACLE)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Thus, either unfermented wine, or Jesus consciously made fermented wine.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Implications of Jesus making fermented wine: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Jesus contributed to drunkenness! (</a:t>
            </a:r>
            <a:r>
              <a:rPr lang="en-US" i="1" dirty="0">
                <a:latin typeface="Calibri" panose="020F0502020204030204" pitchFamily="34" charset="0"/>
                <a:ea typeface="Calibri" panose="020F0502020204030204" pitchFamily="34" charset="0"/>
                <a:cs typeface="Times New Roman" panose="02020603050405020304" pitchFamily="18" charset="0"/>
              </a:rPr>
              <a:t>Supplied 120 gallons at least, and 180 gallons at most of even STRONGER ALCOHOLIC WINE?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6)</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After men were drunk with a weaker wine, Jesus gave them an even MORE POTENT WINE!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Jesus tended bar!</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WOULD THIS MANIFEST JESUS’ GLORY? NO!</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He would have led others to sin.</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Thus, he would have sinned Himself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He made Him who KNEW NO SIN to be sin for us, that we might become the righteousness of God in Him” (2 Corinthians 5:21 – Not a sufficient sacrifice if Jesus “knew sin.”).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New Wine and New Wineskins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Luke 5:37-39</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AA296AA-A6EC-4F4D-A368-24CA157EC3F2}" type="slidenum">
              <a:rPr lang="en-US" smtClean="0"/>
              <a:t>4</a:t>
            </a:fld>
            <a:endParaRPr lang="en-US"/>
          </a:p>
        </p:txBody>
      </p:sp>
    </p:spTree>
    <p:extLst>
      <p:ext uri="{BB962C8B-B14F-4D97-AF65-F5344CB8AC3E}">
        <p14:creationId xmlns:p14="http://schemas.microsoft.com/office/powerpoint/2010/main" val="4089799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New Wine and New Wineskins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Luke 5:37-39</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Argument:</a:t>
            </a:r>
            <a:r>
              <a:rPr lang="en-US" i="1" dirty="0">
                <a:latin typeface="Calibri" panose="020F0502020204030204" pitchFamily="34" charset="0"/>
                <a:ea typeface="Calibri" panose="020F0502020204030204" pitchFamily="34" charset="0"/>
                <a:cs typeface="Times New Roman" panose="02020603050405020304" pitchFamily="18" charset="0"/>
              </a:rPr>
              <a:t> Jesus commended alcoholic/intoxicating/fermented wine with His allusions to wine in this passage.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Claim: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“new wine”</a:t>
            </a:r>
            <a:r>
              <a:rPr lang="en-US" dirty="0">
                <a:latin typeface="Calibri" panose="020F0502020204030204" pitchFamily="34" charset="0"/>
                <a:ea typeface="Calibri" panose="020F0502020204030204" pitchFamily="34" charset="0"/>
                <a:cs typeface="Times New Roman" panose="02020603050405020304" pitchFamily="18" charset="0"/>
              </a:rPr>
              <a:t> – wine recently pressed, but already in the process of fermentation.</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“old wineskins”</a:t>
            </a:r>
            <a:r>
              <a:rPr lang="en-US" dirty="0">
                <a:latin typeface="Calibri" panose="020F0502020204030204" pitchFamily="34" charset="0"/>
                <a:ea typeface="Calibri" panose="020F0502020204030204" pitchFamily="34" charset="0"/>
                <a:cs typeface="Times New Roman" panose="02020603050405020304" pitchFamily="18" charset="0"/>
              </a:rPr>
              <a:t> – too brittle to hold the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“new wine”</a:t>
            </a:r>
            <a:r>
              <a:rPr lang="en-US" dirty="0">
                <a:latin typeface="Calibri" panose="020F0502020204030204" pitchFamily="34" charset="0"/>
                <a:ea typeface="Calibri" panose="020F0502020204030204" pitchFamily="34" charset="0"/>
                <a:cs typeface="Times New Roman" panose="02020603050405020304" pitchFamily="18" charset="0"/>
              </a:rPr>
              <a:t> which is fermenting.</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Fermentation</a:t>
            </a:r>
            <a:r>
              <a:rPr lang="en-US" dirty="0">
                <a:latin typeface="Calibri" panose="020F0502020204030204" pitchFamily="34" charset="0"/>
                <a:ea typeface="Calibri" panose="020F0502020204030204" pitchFamily="34" charset="0"/>
                <a:cs typeface="Times New Roman" panose="02020603050405020304" pitchFamily="18" charset="0"/>
              </a:rPr>
              <a:t> – produces carbonic acid gas which would expand.</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“old wineskins”</a:t>
            </a:r>
            <a:r>
              <a:rPr lang="en-US" b="1" dirty="0">
                <a:latin typeface="Calibri" panose="020F0502020204030204" pitchFamily="34" charset="0"/>
                <a:ea typeface="Calibri" panose="020F0502020204030204" pitchFamily="34" charset="0"/>
                <a:cs typeface="Times New Roman" panose="02020603050405020304" pitchFamily="18" charset="0"/>
              </a:rPr>
              <a:t> therefore would burst, but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“new wineskins”</a:t>
            </a:r>
            <a:r>
              <a:rPr lang="en-US" b="1" dirty="0">
                <a:latin typeface="Calibri" panose="020F0502020204030204" pitchFamily="34" charset="0"/>
                <a:ea typeface="Calibri" panose="020F0502020204030204" pitchFamily="34" charset="0"/>
                <a:cs typeface="Times New Roman" panose="02020603050405020304" pitchFamily="18" charset="0"/>
              </a:rPr>
              <a:t> would be more pliable, and would withhold the expansion.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Contradiction: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“new wine,”</a:t>
            </a:r>
            <a:r>
              <a:rPr lang="en-US" dirty="0">
                <a:latin typeface="Calibri" panose="020F0502020204030204" pitchFamily="34" charset="0"/>
                <a:ea typeface="Calibri" panose="020F0502020204030204" pitchFamily="34" charset="0"/>
                <a:cs typeface="Times New Roman" panose="02020603050405020304" pitchFamily="18" charset="0"/>
              </a:rPr>
              <a:t> if in the process of fermentation, and not completely fermented, </a:t>
            </a:r>
            <a:r>
              <a:rPr lang="en-US" b="1" dirty="0">
                <a:latin typeface="Calibri" panose="020F0502020204030204" pitchFamily="34" charset="0"/>
                <a:ea typeface="Calibri" panose="020F0502020204030204" pitchFamily="34" charset="0"/>
                <a:cs typeface="Times New Roman" panose="02020603050405020304" pitchFamily="18" charset="0"/>
              </a:rPr>
              <a:t>COULD NOT BE HELD BY NEW WINESKINS EITHER</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err="1">
                <a:latin typeface="Calibri" panose="020F0502020204030204" pitchFamily="34" charset="0"/>
                <a:ea typeface="Calibri" panose="020F0502020204030204" pitchFamily="34" charset="0"/>
                <a:cs typeface="Times New Roman" panose="02020603050405020304" pitchFamily="18" charset="0"/>
              </a:rPr>
              <a:t>Elihu</a:t>
            </a:r>
            <a:r>
              <a:rPr lang="en-US" dirty="0">
                <a:latin typeface="Calibri" panose="020F0502020204030204" pitchFamily="34" charset="0"/>
                <a:ea typeface="Calibri" panose="020F0502020204030204" pitchFamily="34" charset="0"/>
                <a:cs typeface="Times New Roman" panose="02020603050405020304" pitchFamily="18" charset="0"/>
              </a:rPr>
              <a:t> said,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“Indeed my belly is like wine that has no vent; it is ready to burst like NEW WINESKINS” (Job 32:19).</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No wineskin could withstand the expansion with the fermentation process producing carbonic acid gas.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IF COMPLETELY FERMENTED – Either wineskin would do – old or new.</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Jesus is saying: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Goal?</a:t>
            </a:r>
            <a:r>
              <a:rPr lang="en-US" dirty="0">
                <a:latin typeface="Calibri" panose="020F0502020204030204" pitchFamily="34" charset="0"/>
                <a:ea typeface="Calibri" panose="020F0502020204030204" pitchFamily="34" charset="0"/>
                <a:cs typeface="Times New Roman" panose="02020603050405020304" pitchFamily="18" charset="0"/>
              </a:rPr>
              <a:t> – PRESERVATION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38</a:t>
            </a:r>
            <a:r>
              <a:rPr lang="en-US" dirty="0">
                <a:latin typeface="Calibri" panose="020F0502020204030204" pitchFamily="34" charset="0"/>
                <a:ea typeface="Calibri" panose="020F0502020204030204" pitchFamily="34" charset="0"/>
                <a:cs typeface="Times New Roman" panose="02020603050405020304" pitchFamily="18" charset="0"/>
              </a:rPr>
              <a:t>) – Not only of the wineskin, but of the WINE.</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Remember, the consensus of the time was that unfermented wine was the best.</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They wanted, and were able, to keep the wine fresh.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“new wine”</a:t>
            </a:r>
            <a:r>
              <a:rPr lang="en-US" dirty="0">
                <a:latin typeface="Calibri" panose="020F0502020204030204" pitchFamily="34" charset="0"/>
                <a:ea typeface="Calibri" panose="020F0502020204030204" pitchFamily="34" charset="0"/>
                <a:cs typeface="Times New Roman" panose="02020603050405020304" pitchFamily="18" charset="0"/>
              </a:rPr>
              <a:t> – recently pressed, but not in the process of fermentation. (</a:t>
            </a:r>
            <a:r>
              <a:rPr lang="en-US" dirty="0" err="1">
                <a:latin typeface="Calibri" panose="020F0502020204030204" pitchFamily="34" charset="0"/>
                <a:ea typeface="Calibri" panose="020F0502020204030204" pitchFamily="34" charset="0"/>
                <a:cs typeface="Times New Roman" panose="02020603050405020304" pitchFamily="18" charset="0"/>
              </a:rPr>
              <a:t>oinos</a:t>
            </a:r>
            <a:r>
              <a:rPr lang="en-US" dirty="0">
                <a:latin typeface="Calibri" panose="020F0502020204030204" pitchFamily="34" charset="0"/>
                <a:ea typeface="Calibri" panose="020F0502020204030204" pitchFamily="34" charset="0"/>
                <a:cs typeface="Times New Roman" panose="02020603050405020304" pitchFamily="18" charset="0"/>
              </a:rPr>
              <a:t> – generic term)</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“old wineskins”</a:t>
            </a:r>
            <a:r>
              <a:rPr lang="en-US" dirty="0">
                <a:latin typeface="Calibri" panose="020F0502020204030204" pitchFamily="34" charset="0"/>
                <a:ea typeface="Calibri" panose="020F0502020204030204" pitchFamily="34" charset="0"/>
                <a:cs typeface="Times New Roman" panose="02020603050405020304" pitchFamily="18" charset="0"/>
              </a:rPr>
              <a:t> – would have remains of old (fermented wine) in the bottle.</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This would affect the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“new wine,”</a:t>
            </a:r>
            <a:r>
              <a:rPr lang="en-US" dirty="0">
                <a:latin typeface="Calibri" panose="020F0502020204030204" pitchFamily="34" charset="0"/>
                <a:ea typeface="Calibri" panose="020F0502020204030204" pitchFamily="34" charset="0"/>
                <a:cs typeface="Times New Roman" panose="02020603050405020304" pitchFamily="18" charset="0"/>
              </a:rPr>
              <a:t> causing fermentation.</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 carbonic acid gas from fermentation would burst the wineskin.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“new wineskins”</a:t>
            </a:r>
            <a:r>
              <a:rPr lang="en-US" dirty="0">
                <a:latin typeface="Calibri" panose="020F0502020204030204" pitchFamily="34" charset="0"/>
                <a:ea typeface="Calibri" panose="020F0502020204030204" pitchFamily="34" charset="0"/>
                <a:cs typeface="Times New Roman" panose="02020603050405020304" pitchFamily="18" charset="0"/>
              </a:rPr>
              <a:t> – Used instead of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“old”</a:t>
            </a:r>
            <a:r>
              <a:rPr lang="en-US" dirty="0">
                <a:latin typeface="Calibri" panose="020F0502020204030204" pitchFamily="34" charset="0"/>
                <a:ea typeface="Calibri" panose="020F0502020204030204" pitchFamily="34" charset="0"/>
                <a:cs typeface="Times New Roman" panose="02020603050405020304" pitchFamily="18" charset="0"/>
              </a:rPr>
              <a:t> because they have no traces of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“old wine”</a:t>
            </a:r>
            <a:r>
              <a:rPr lang="en-US" dirty="0">
                <a:latin typeface="Calibri" panose="020F0502020204030204" pitchFamily="34" charset="0"/>
                <a:ea typeface="Calibri" panose="020F0502020204030204" pitchFamily="34" charset="0"/>
                <a:cs typeface="Times New Roman" panose="02020603050405020304" pitchFamily="18" charset="0"/>
              </a:rPr>
              <a:t> – Therefore, could preserve the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“new wine”</a:t>
            </a:r>
            <a:r>
              <a:rPr lang="en-US" dirty="0">
                <a:latin typeface="Calibri" panose="020F0502020204030204" pitchFamily="34" charset="0"/>
                <a:ea typeface="Calibri" panose="020F0502020204030204" pitchFamily="34" charset="0"/>
                <a:cs typeface="Times New Roman" panose="02020603050405020304" pitchFamily="18" charset="0"/>
              </a:rPr>
              <a:t> fresh and unfermented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38).</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Using methods of preservation discussed in Part 1</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What about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verse 39</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Is Jesus saying the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“old wine”</a:t>
            </a:r>
            <a:r>
              <a:rPr lang="en-US" b="1" dirty="0">
                <a:latin typeface="Calibri" panose="020F0502020204030204" pitchFamily="34" charset="0"/>
                <a:ea typeface="Calibri" panose="020F0502020204030204" pitchFamily="34" charset="0"/>
                <a:cs typeface="Times New Roman" panose="02020603050405020304" pitchFamily="18" charset="0"/>
              </a:rPr>
              <a:t> – fermented wine – is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“best,”</a:t>
            </a:r>
            <a:r>
              <a:rPr lang="en-US" b="1" dirty="0">
                <a:latin typeface="Calibri" panose="020F0502020204030204" pitchFamily="34" charset="0"/>
                <a:ea typeface="Calibri" panose="020F0502020204030204" pitchFamily="34" charset="0"/>
                <a:cs typeface="Times New Roman" panose="02020603050405020304" pitchFamily="18" charset="0"/>
              </a:rPr>
              <a:t> thus, authorizing drinking alcohol?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Who is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a:t>
            </a:r>
            <a:r>
              <a:rPr lang="en-US" dirty="0">
                <a:latin typeface="Calibri" panose="020F0502020204030204" pitchFamily="34" charset="0"/>
                <a:ea typeface="Calibri" panose="020F0502020204030204" pitchFamily="34" charset="0"/>
                <a:cs typeface="Times New Roman" panose="02020603050405020304" pitchFamily="18" charset="0"/>
              </a:rPr>
              <a:t> – The one who has drunk the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“old wine.”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He has gained a liking for the alcoholic wine, and does not want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“new,”</a:t>
            </a:r>
            <a:r>
              <a:rPr lang="en-US" dirty="0">
                <a:latin typeface="Calibri" panose="020F0502020204030204" pitchFamily="34" charset="0"/>
                <a:ea typeface="Calibri" panose="020F0502020204030204" pitchFamily="34" charset="0"/>
                <a:cs typeface="Times New Roman" panose="02020603050405020304" pitchFamily="18" charset="0"/>
              </a:rPr>
              <a:t> or UNFERMEENTED WINE.</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 DRUNK SAYS,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old is better.”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Take alcoholic wine from a drunk, and give him Welches grape juice – HE WON’T LIKE 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What is Jesus TEACHING?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Context</a:t>
            </a:r>
            <a:r>
              <a:rPr lang="en-US" dirty="0">
                <a:latin typeface="Calibri" panose="020F0502020204030204" pitchFamily="34" charset="0"/>
                <a:ea typeface="Calibri" panose="020F0502020204030204" pitchFamily="34" charset="0"/>
                <a:cs typeface="Times New Roman" panose="02020603050405020304" pitchFamily="18" charset="0"/>
              </a:rPr>
              <a:t> – Pharisees and others, as usual, trying to test Jesus, and the reject Him and His teaching.</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36)</a:t>
            </a:r>
            <a:r>
              <a:rPr lang="en-US" dirty="0">
                <a:latin typeface="Calibri" panose="020F0502020204030204" pitchFamily="34" charset="0"/>
                <a:ea typeface="Calibri" panose="020F0502020204030204" pitchFamily="34" charset="0"/>
                <a:cs typeface="Times New Roman" panose="02020603050405020304" pitchFamily="18" charset="0"/>
              </a:rPr>
              <a:t> – Jesus is not a patch for the Old Law.</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“No one puts a piece of unshrunk cloth on an old garment; for the patch pulls away from the garment, and the tear is made worse” (Matthew 9:16).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Jesus came to fulfill the Old Law, and nail it to the cross, establishing a NEW LAW.</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37-38)</a:t>
            </a:r>
            <a:r>
              <a:rPr lang="en-US" dirty="0">
                <a:latin typeface="Calibri" panose="020F0502020204030204" pitchFamily="34" charset="0"/>
                <a:ea typeface="Calibri" panose="020F0502020204030204" pitchFamily="34" charset="0"/>
                <a:cs typeface="Times New Roman" panose="02020603050405020304" pitchFamily="18" charset="0"/>
              </a:rPr>
              <a:t> – Jesus’ teachings, and as such the New Law, was not to be implemented in the Jewish system. (</a:t>
            </a:r>
            <a:r>
              <a:rPr lang="en-US" i="1" dirty="0">
                <a:latin typeface="Calibri" panose="020F0502020204030204" pitchFamily="34" charset="0"/>
                <a:ea typeface="Calibri" panose="020F0502020204030204" pitchFamily="34" charset="0"/>
                <a:cs typeface="Times New Roman" panose="02020603050405020304" pitchFamily="18" charset="0"/>
              </a:rPr>
              <a:t>It was meant to replace 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39)</a:t>
            </a:r>
            <a:r>
              <a:rPr lang="en-US" dirty="0">
                <a:latin typeface="Calibri" panose="020F0502020204030204" pitchFamily="34" charset="0"/>
                <a:ea typeface="Calibri" panose="020F0502020204030204" pitchFamily="34" charset="0"/>
                <a:cs typeface="Times New Roman" panose="02020603050405020304" pitchFamily="18" charset="0"/>
              </a:rPr>
              <a:t> – The Pharisees did not want the New – Jesus and His teaching – they held on to the Old. (The Old was obviously NOT better.)</a:t>
            </a: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Jesus – A Winebibber?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Luke 7:31-35</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AA296AA-A6EC-4F4D-A368-24CA157EC3F2}" type="slidenum">
              <a:rPr lang="en-US" smtClean="0"/>
              <a:t>5</a:t>
            </a:fld>
            <a:endParaRPr lang="en-US"/>
          </a:p>
        </p:txBody>
      </p:sp>
    </p:spTree>
    <p:extLst>
      <p:ext uri="{BB962C8B-B14F-4D97-AF65-F5344CB8AC3E}">
        <p14:creationId xmlns:p14="http://schemas.microsoft.com/office/powerpoint/2010/main" val="3559651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Jesus – A Winebibber?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Luke 7:31-35</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Argument:</a:t>
            </a:r>
            <a:r>
              <a:rPr lang="en-US" i="1" dirty="0">
                <a:latin typeface="Calibri" panose="020F0502020204030204" pitchFamily="34" charset="0"/>
                <a:ea typeface="Calibri" panose="020F0502020204030204" pitchFamily="34" charset="0"/>
                <a:cs typeface="Times New Roman" panose="02020603050405020304" pitchFamily="18" charset="0"/>
              </a:rPr>
              <a:t> Jesus drank wine, and when accused of being a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“winebibber”</a:t>
            </a:r>
            <a:r>
              <a:rPr lang="en-US" i="1" dirty="0">
                <a:latin typeface="Calibri" panose="020F0502020204030204" pitchFamily="34" charset="0"/>
                <a:ea typeface="Calibri" panose="020F0502020204030204" pitchFamily="34" charset="0"/>
                <a:cs typeface="Times New Roman" panose="02020603050405020304" pitchFamily="18" charset="0"/>
              </a:rPr>
              <a:t> did not deny it. Thus, Jesus sanctioned moderate drinking with His own practice.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err="1">
                <a:latin typeface="Calibri" panose="020F0502020204030204" pitchFamily="34" charset="0"/>
                <a:ea typeface="Calibri" panose="020F0502020204030204" pitchFamily="34" charset="0"/>
                <a:cs typeface="Times New Roman" panose="02020603050405020304" pitchFamily="18" charset="0"/>
              </a:rPr>
              <a:t>Oinos</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(Generic) wine, either fermented or unfermented.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There is no denial that Jesus drank wine.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However, it is illogical, and inconsistent with scripture to suggest He ever imbibed alcohol.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From whom is the accusation coming?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29-30)</a:t>
            </a:r>
            <a:r>
              <a:rPr lang="en-US" dirty="0">
                <a:latin typeface="Calibri" panose="020F0502020204030204" pitchFamily="34" charset="0"/>
                <a:ea typeface="Calibri" panose="020F0502020204030204" pitchFamily="34" charset="0"/>
                <a:cs typeface="Times New Roman" panose="02020603050405020304" pitchFamily="18" charset="0"/>
              </a:rPr>
              <a:t> – a contrast between those who accept John and his teaching, and Jesus and His teaching, and those who reject both.</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Pharisees and lawyers!</a:t>
            </a:r>
            <a:r>
              <a:rPr lang="en-US" dirty="0">
                <a:latin typeface="Calibri" panose="020F0502020204030204" pitchFamily="34" charset="0"/>
                <a:ea typeface="Calibri" panose="020F0502020204030204" pitchFamily="34" charset="0"/>
                <a:cs typeface="Times New Roman" panose="02020603050405020304" pitchFamily="18" charset="0"/>
              </a:rPr>
              <a:t> What other accusations did they bring against Jesus that were true?</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“Then the Jews answered and said to Him, ‘Do we not say rightly that You are a Samaritan and have a demon?’” (John 8:48).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i="1" dirty="0">
                <a:latin typeface="Calibri" panose="020F0502020204030204" pitchFamily="34" charset="0"/>
                <a:ea typeface="Calibri" panose="020F0502020204030204" pitchFamily="34" charset="0"/>
                <a:cs typeface="Times New Roman" panose="02020603050405020304" pitchFamily="18" charset="0"/>
              </a:rPr>
              <a:t>Accused of blasphemy and crucified.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Jesus’ point: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32)</a:t>
            </a:r>
            <a:r>
              <a:rPr lang="en-US" dirty="0">
                <a:latin typeface="Calibri" panose="020F0502020204030204" pitchFamily="34" charset="0"/>
                <a:ea typeface="Calibri" panose="020F0502020204030204" pitchFamily="34" charset="0"/>
                <a:cs typeface="Times New Roman" panose="02020603050405020304" pitchFamily="18" charset="0"/>
              </a:rPr>
              <a:t> – These men are like bratty children, who can’t be satisfied.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33)</a:t>
            </a:r>
            <a:r>
              <a:rPr lang="en-US" dirty="0">
                <a:latin typeface="Calibri" panose="020F0502020204030204" pitchFamily="34" charset="0"/>
                <a:ea typeface="Calibri" panose="020F0502020204030204" pitchFamily="34" charset="0"/>
                <a:cs typeface="Times New Roman" panose="02020603050405020304" pitchFamily="18" charset="0"/>
              </a:rPr>
              <a:t> – They didn’t accept John, and brought an ABSURD accusation against him.</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John was required by God to take the Nazarite vow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 will be great in the sight of the Lord, and shall drink neither wine nor strong drink” (Luke 1:15).</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John would live a secluded life, his preaching being in the wilderness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voice of one crying in the wilderness: ‘Prepare the way of the Lord, make His paths straight’” (Luke 3:4).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latin typeface="Calibri" panose="020F0502020204030204" pitchFamily="34" charset="0"/>
                <a:ea typeface="Calibri" panose="020F0502020204030204" pitchFamily="34" charset="0"/>
                <a:cs typeface="Times New Roman" panose="02020603050405020304" pitchFamily="18" charset="0"/>
              </a:rPr>
              <a:t>SO HE HAS A DEMON?! – They just didn’t like his message.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34)</a:t>
            </a:r>
            <a:r>
              <a:rPr lang="en-US" dirty="0">
                <a:latin typeface="Calibri" panose="020F0502020204030204" pitchFamily="34" charset="0"/>
                <a:ea typeface="Calibri" panose="020F0502020204030204" pitchFamily="34" charset="0"/>
                <a:cs typeface="Times New Roman" panose="02020603050405020304" pitchFamily="18" charset="0"/>
              </a:rPr>
              <a:t> – They didn’t accept Jesus, and brought an ABSURED accusation against him.</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Jesus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“has come eating and drinking”</a:t>
            </a:r>
            <a:r>
              <a:rPr lang="en-US" dirty="0">
                <a:latin typeface="Calibri" panose="020F0502020204030204" pitchFamily="34" charset="0"/>
                <a:ea typeface="Calibri" panose="020F0502020204030204" pitchFamily="34" charset="0"/>
                <a:cs typeface="Times New Roman" panose="02020603050405020304" pitchFamily="18" charset="0"/>
              </a:rPr>
              <a:t> – this was true. He had not taken the Nazarite vow.</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Jesus ate with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“tax collectors and sinners,”</a:t>
            </a:r>
            <a:r>
              <a:rPr lang="en-US" dirty="0">
                <a:latin typeface="Calibri" panose="020F0502020204030204" pitchFamily="34" charset="0"/>
                <a:ea typeface="Calibri" panose="020F0502020204030204" pitchFamily="34" charset="0"/>
                <a:cs typeface="Times New Roman" panose="02020603050405020304" pitchFamily="18" charset="0"/>
              </a:rPr>
              <a:t> but called them to repentance – </a:t>
            </a:r>
            <a:r>
              <a:rPr lang="en-US" i="1" dirty="0">
                <a:latin typeface="Calibri" panose="020F0502020204030204" pitchFamily="34" charset="0"/>
                <a:ea typeface="Calibri" panose="020F0502020204030204" pitchFamily="34" charset="0"/>
                <a:cs typeface="Times New Roman" panose="02020603050405020304" pitchFamily="18" charset="0"/>
              </a:rPr>
              <a:t>His ministry was more public than John’s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i="1" dirty="0">
                <a:latin typeface="Calibri" panose="020F0502020204030204" pitchFamily="34" charset="0"/>
                <a:ea typeface="Calibri" panose="020F0502020204030204" pitchFamily="34" charset="0"/>
                <a:cs typeface="Times New Roman" panose="02020603050405020304" pitchFamily="18" charset="0"/>
              </a:rPr>
              <a:t>SO HE IS A GLUTTON AND A WINEBIBBER?! – They didn’t like His message either.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Jesus is showing how ABSURD their accusations are! </a:t>
            </a:r>
            <a:r>
              <a:rPr lang="en-US" b="1" i="1" dirty="0">
                <a:latin typeface="Calibri" panose="020F0502020204030204" pitchFamily="34" charset="0"/>
                <a:ea typeface="Calibri" panose="020F0502020204030204" pitchFamily="34" charset="0"/>
                <a:cs typeface="Times New Roman" panose="02020603050405020304" pitchFamily="18" charset="0"/>
              </a:rPr>
              <a:t>It does not matter who did the preaching, or what kind of life they lived – the Pharisees would reject them!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35)</a:t>
            </a:r>
            <a:r>
              <a:rPr lang="en-US" dirty="0">
                <a:latin typeface="Calibri" panose="020F0502020204030204" pitchFamily="34" charset="0"/>
                <a:ea typeface="Calibri" panose="020F0502020204030204" pitchFamily="34" charset="0"/>
                <a:cs typeface="Times New Roman" panose="02020603050405020304" pitchFamily="18" charset="0"/>
              </a:rPr>
              <a:t> – The lives of John and Jesus reflect heavenly wisdom, thus justify wisdom by their works – </a:t>
            </a:r>
            <a:r>
              <a:rPr lang="en-US" b="1" dirty="0">
                <a:latin typeface="Calibri" panose="020F0502020204030204" pitchFamily="34" charset="0"/>
                <a:ea typeface="Calibri" panose="020F0502020204030204" pitchFamily="34" charset="0"/>
                <a:cs typeface="Times New Roman" panose="02020603050405020304" pitchFamily="18" charset="0"/>
              </a:rPr>
              <a:t>In other words, the accusations are unsupported!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34)</a:t>
            </a:r>
            <a:r>
              <a:rPr lang="en-US" dirty="0">
                <a:latin typeface="Calibri" panose="020F0502020204030204" pitchFamily="34" charset="0"/>
                <a:ea typeface="Calibri" panose="020F0502020204030204" pitchFamily="34" charset="0"/>
                <a:cs typeface="Times New Roman" panose="02020603050405020304" pitchFamily="18" charset="0"/>
              </a:rPr>
              <a:t> – Their accusation of Jesus as a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“winebibber”</a:t>
            </a:r>
            <a:r>
              <a:rPr lang="en-US" dirty="0">
                <a:latin typeface="Calibri" panose="020F0502020204030204" pitchFamily="34" charset="0"/>
                <a:ea typeface="Calibri" panose="020F0502020204030204" pitchFamily="34" charset="0"/>
                <a:cs typeface="Times New Roman" panose="02020603050405020304" pitchFamily="18" charset="0"/>
              </a:rPr>
              <a:t> paired with what they think is wrong in association with tax collectors and sinners shows that such would be wrong anyway!</a:t>
            </a:r>
          </a:p>
          <a:p>
            <a:r>
              <a:rPr lang="en-US" dirty="0">
                <a:latin typeface="Calibri" panose="020F0502020204030204" pitchFamily="34" charset="0"/>
                <a:ea typeface="Calibri" panose="020F0502020204030204" pitchFamily="34" charset="0"/>
                <a:cs typeface="Times New Roman" panose="02020603050405020304" pitchFamily="18" charset="0"/>
              </a:rPr>
              <a:t>Not given to MUCH wine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Timothy 3:3, 8</a:t>
            </a:r>
            <a:endParaRPr lang="en-US" dirty="0"/>
          </a:p>
        </p:txBody>
      </p:sp>
      <p:sp>
        <p:nvSpPr>
          <p:cNvPr id="4" name="Slide Number Placeholder 3"/>
          <p:cNvSpPr>
            <a:spLocks noGrp="1"/>
          </p:cNvSpPr>
          <p:nvPr>
            <p:ph type="sldNum" sz="quarter" idx="10"/>
          </p:nvPr>
        </p:nvSpPr>
        <p:spPr/>
        <p:txBody>
          <a:bodyPr/>
          <a:lstStyle/>
          <a:p>
            <a:fld id="{DAA296AA-A6EC-4F4D-A368-24CA157EC3F2}" type="slidenum">
              <a:rPr lang="en-US" smtClean="0"/>
              <a:t>6</a:t>
            </a:fld>
            <a:endParaRPr lang="en-US"/>
          </a:p>
        </p:txBody>
      </p:sp>
    </p:spTree>
    <p:extLst>
      <p:ext uri="{BB962C8B-B14F-4D97-AF65-F5344CB8AC3E}">
        <p14:creationId xmlns:p14="http://schemas.microsoft.com/office/powerpoint/2010/main" val="1419531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Not given to MUCH wine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Timothy 3:3, 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Argument:</a:t>
            </a:r>
            <a:r>
              <a:rPr lang="en-US" i="1" dirty="0">
                <a:latin typeface="Calibri" panose="020F0502020204030204" pitchFamily="34" charset="0"/>
                <a:ea typeface="Calibri" panose="020F0502020204030204" pitchFamily="34" charset="0"/>
                <a:cs typeface="Times New Roman" panose="02020603050405020304" pitchFamily="18" charset="0"/>
              </a:rPr>
              <a:t> Elders are told to be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“not given to wine,”</a:t>
            </a:r>
            <a:r>
              <a:rPr lang="en-US" i="1" dirty="0">
                <a:latin typeface="Calibri" panose="020F0502020204030204" pitchFamily="34" charset="0"/>
                <a:ea typeface="Calibri" panose="020F0502020204030204" pitchFamily="34" charset="0"/>
                <a:cs typeface="Times New Roman" panose="02020603050405020304" pitchFamily="18" charset="0"/>
              </a:rPr>
              <a:t> but deacons are told to be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“not given to MUCH wine.”</a:t>
            </a:r>
            <a:r>
              <a:rPr lang="en-US" i="1" dirty="0">
                <a:latin typeface="Calibri" panose="020F0502020204030204" pitchFamily="34" charset="0"/>
                <a:ea typeface="Calibri" panose="020F0502020204030204" pitchFamily="34" charset="0"/>
                <a:cs typeface="Times New Roman" panose="02020603050405020304" pitchFamily="18" charset="0"/>
              </a:rPr>
              <a:t> Therefore, those who aren’t elders can have SOME wine.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Condemnation of EXCESS does not necessarily imply the sanctioning of MODERATION: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“Therefore lay aside all filthiness and OVERFLOW OF WICKEDNESS” (James 1:21)</a:t>
            </a:r>
            <a:r>
              <a:rPr lang="en-US" dirty="0">
                <a:latin typeface="Calibri" panose="020F0502020204030204" pitchFamily="34" charset="0"/>
                <a:ea typeface="Calibri" panose="020F0502020204030204" pitchFamily="34" charset="0"/>
                <a:cs typeface="Times New Roman" panose="02020603050405020304" pitchFamily="18" charset="0"/>
              </a:rPr>
              <a:t> – Is wickedness in moderation sanctioned?</a:t>
            </a: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If this is the only argument it is insufficient and illogical, thus, ineffective.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Elders as examples (a large part of the reason for the qualifications):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“nor as being lords over those entrusted to you, but being examples to the flock” (1 Perter 5:3).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“Remember those who rule over you, who have spoken the word of God to you, whose faith follow” (Hebrews 13:7).</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Claim:</a:t>
            </a:r>
            <a:r>
              <a:rPr lang="en-US" dirty="0">
                <a:latin typeface="Calibri" panose="020F0502020204030204" pitchFamily="34" charset="0"/>
                <a:ea typeface="Calibri" panose="020F0502020204030204" pitchFamily="34" charset="0"/>
                <a:cs typeface="Times New Roman" panose="02020603050405020304" pitchFamily="18" charset="0"/>
              </a:rPr>
              <a:t> Elders are NOT to be given to ANY wine, but it is okay for deacons to be given to SOME wine? – </a:t>
            </a:r>
            <a:r>
              <a:rPr lang="en-US" b="1" dirty="0">
                <a:latin typeface="Calibri" panose="020F0502020204030204" pitchFamily="34" charset="0"/>
                <a:ea typeface="Calibri" panose="020F0502020204030204" pitchFamily="34" charset="0"/>
                <a:cs typeface="Times New Roman" panose="02020603050405020304" pitchFamily="18" charset="0"/>
              </a:rPr>
              <a:t>Contradicts scripture, and one of the reasons for elders, and the members’ responsibility in submitting in part by following their example.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Immediate context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1 Timothy 3</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a:t>
            </a:r>
            <a:r>
              <a:rPr lang="en-US" dirty="0">
                <a:latin typeface="Calibri" panose="020F0502020204030204" pitchFamily="34" charset="0"/>
                <a:ea typeface="Calibri" panose="020F0502020204030204" pitchFamily="34" charset="0"/>
                <a:cs typeface="Times New Roman" panose="02020603050405020304" pitchFamily="18" charset="0"/>
              </a:rPr>
              <a:t> – temperate (positive qualification) – </a:t>
            </a:r>
            <a:r>
              <a:rPr lang="en-US" i="1" dirty="0" err="1">
                <a:latin typeface="Calibri" panose="020F0502020204030204" pitchFamily="34" charset="0"/>
                <a:ea typeface="Calibri" panose="020F0502020204030204" pitchFamily="34" charset="0"/>
                <a:cs typeface="Times New Roman" panose="02020603050405020304" pitchFamily="18" charset="0"/>
              </a:rPr>
              <a:t>nēphalios</a:t>
            </a:r>
            <a:r>
              <a:rPr lang="en-US" dirty="0">
                <a:latin typeface="Calibri" panose="020F0502020204030204" pitchFamily="34" charset="0"/>
                <a:ea typeface="Calibri" panose="020F0502020204030204" pitchFamily="34" charset="0"/>
                <a:cs typeface="Times New Roman" panose="02020603050405020304" pitchFamily="18" charset="0"/>
              </a:rPr>
              <a:t>; (from </a:t>
            </a:r>
            <a:r>
              <a:rPr lang="en-US" i="1" dirty="0" err="1">
                <a:latin typeface="Calibri" panose="020F0502020204030204" pitchFamily="34" charset="0"/>
                <a:ea typeface="Calibri" panose="020F0502020204030204" pitchFamily="34" charset="0"/>
                <a:cs typeface="Times New Roman" panose="02020603050405020304" pitchFamily="18" charset="0"/>
              </a:rPr>
              <a:t>nēpho</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to abstain from wine); sober.</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“not given to wine”</a:t>
            </a:r>
            <a:r>
              <a:rPr lang="en-US" dirty="0">
                <a:latin typeface="Calibri" panose="020F0502020204030204" pitchFamily="34" charset="0"/>
                <a:ea typeface="Calibri" panose="020F0502020204030204" pitchFamily="34" charset="0"/>
                <a:cs typeface="Times New Roman" panose="02020603050405020304" pitchFamily="18" charset="0"/>
              </a:rPr>
              <a:t> (negative qualification) – </a:t>
            </a:r>
            <a:r>
              <a:rPr lang="en-US" i="1" dirty="0">
                <a:latin typeface="Calibri" panose="020F0502020204030204" pitchFamily="34" charset="0"/>
                <a:ea typeface="Calibri" panose="020F0502020204030204" pitchFamily="34" charset="0"/>
                <a:cs typeface="Times New Roman" panose="02020603050405020304" pitchFamily="18" charset="0"/>
              </a:rPr>
              <a:t>me </a:t>
            </a:r>
            <a:r>
              <a:rPr lang="en-US" i="1" dirty="0" err="1">
                <a:latin typeface="Calibri" panose="020F0502020204030204" pitchFamily="34" charset="0"/>
                <a:ea typeface="Calibri" panose="020F0502020204030204" pitchFamily="34" charset="0"/>
                <a:cs typeface="Times New Roman" panose="02020603050405020304" pitchFamily="18" charset="0"/>
              </a:rPr>
              <a:t>paroinon</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i="1" dirty="0">
                <a:latin typeface="Calibri" panose="020F0502020204030204" pitchFamily="34" charset="0"/>
                <a:ea typeface="Calibri" panose="020F0502020204030204" pitchFamily="34" charset="0"/>
                <a:cs typeface="Times New Roman" panose="02020603050405020304" pitchFamily="18" charset="0"/>
              </a:rPr>
              <a:t>Me</a:t>
            </a:r>
            <a:r>
              <a:rPr lang="en-US" dirty="0">
                <a:latin typeface="Calibri" panose="020F0502020204030204" pitchFamily="34" charset="0"/>
                <a:ea typeface="Calibri" panose="020F0502020204030204" pitchFamily="34" charset="0"/>
                <a:cs typeface="Times New Roman" panose="02020603050405020304" pitchFamily="18" charset="0"/>
              </a:rPr>
              <a:t> – not.</a:t>
            </a:r>
          </a:p>
          <a:p>
            <a:pPr marL="1600200" marR="0" lvl="3" indent="-228600">
              <a:lnSpc>
                <a:spcPct val="107000"/>
              </a:lnSpc>
              <a:spcBef>
                <a:spcPts val="0"/>
              </a:spcBef>
              <a:spcAft>
                <a:spcPts val="0"/>
              </a:spcAft>
              <a:buFont typeface="+mj-lt"/>
              <a:buAutoNum type="arabicPeriod"/>
            </a:pPr>
            <a:r>
              <a:rPr lang="en-US" b="1" i="1" dirty="0" err="1">
                <a:latin typeface="Calibri" panose="020F0502020204030204" pitchFamily="34" charset="0"/>
                <a:ea typeface="Calibri" panose="020F0502020204030204" pitchFamily="34" charset="0"/>
                <a:cs typeface="Times New Roman" panose="02020603050405020304" pitchFamily="18" charset="0"/>
              </a:rPr>
              <a:t>Paroinon</a:t>
            </a:r>
            <a:r>
              <a:rPr lang="en-US" dirty="0">
                <a:latin typeface="Calibri" panose="020F0502020204030204" pitchFamily="34" charset="0"/>
                <a:ea typeface="Calibri" panose="020F0502020204030204" pitchFamily="34" charset="0"/>
                <a:cs typeface="Times New Roman" panose="02020603050405020304" pitchFamily="18" charset="0"/>
              </a:rPr>
              <a:t> – from </a:t>
            </a:r>
            <a:r>
              <a:rPr lang="en-US" i="1" dirty="0">
                <a:latin typeface="Calibri" panose="020F0502020204030204" pitchFamily="34" charset="0"/>
                <a:ea typeface="Calibri" panose="020F0502020204030204" pitchFamily="34" charset="0"/>
                <a:cs typeface="Times New Roman" panose="02020603050405020304" pitchFamily="18" charset="0"/>
              </a:rPr>
              <a:t>para </a:t>
            </a:r>
            <a:r>
              <a:rPr lang="en-US" dirty="0">
                <a:latin typeface="Calibri" panose="020F0502020204030204" pitchFamily="34" charset="0"/>
                <a:ea typeface="Calibri" panose="020F0502020204030204" pitchFamily="34" charset="0"/>
                <a:cs typeface="Times New Roman" panose="02020603050405020304" pitchFamily="18" charset="0"/>
              </a:rPr>
              <a:t>(near; beside; in the vicinity of; at proximity with) and </a:t>
            </a:r>
            <a:r>
              <a:rPr lang="en-US" i="1" dirty="0" err="1">
                <a:latin typeface="Calibri" panose="020F0502020204030204" pitchFamily="34" charset="0"/>
                <a:ea typeface="Calibri" panose="020F0502020204030204" pitchFamily="34" charset="0"/>
                <a:cs typeface="Times New Roman" panose="02020603050405020304" pitchFamily="18" charset="0"/>
              </a:rPr>
              <a:t>oinos</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(wine). (ADDICTED TO WINE)</a:t>
            </a:r>
          </a:p>
          <a:p>
            <a:pPr marL="1600200" marR="0" lvl="3" indent="-228600">
              <a:lnSpc>
                <a:spcPct val="107000"/>
              </a:lnSpc>
              <a:spcBef>
                <a:spcPts val="0"/>
              </a:spcBef>
              <a:spcAft>
                <a:spcPts val="0"/>
              </a:spcAft>
              <a:buFont typeface="+mj-lt"/>
              <a:buAutoNum type="arabicPeriod"/>
            </a:pPr>
            <a:r>
              <a:rPr lang="en-US" b="1" i="1" dirty="0">
                <a:latin typeface="Calibri" panose="020F0502020204030204" pitchFamily="34" charset="0"/>
                <a:ea typeface="Calibri" panose="020F0502020204030204" pitchFamily="34" charset="0"/>
                <a:cs typeface="Times New Roman" panose="02020603050405020304" pitchFamily="18" charset="0"/>
              </a:rPr>
              <a:t>Me </a:t>
            </a:r>
            <a:r>
              <a:rPr lang="en-US" b="1" i="1" dirty="0" err="1">
                <a:latin typeface="Calibri" panose="020F0502020204030204" pitchFamily="34" charset="0"/>
                <a:ea typeface="Calibri" panose="020F0502020204030204" pitchFamily="34" charset="0"/>
                <a:cs typeface="Times New Roman" panose="02020603050405020304" pitchFamily="18" charset="0"/>
              </a:rPr>
              <a:t>paroinon</a:t>
            </a:r>
            <a:r>
              <a:rPr lang="en-US" dirty="0">
                <a:latin typeface="Calibri" panose="020F0502020204030204" pitchFamily="34" charset="0"/>
                <a:ea typeface="Calibri" panose="020F0502020204030204" pitchFamily="34" charset="0"/>
                <a:cs typeface="Times New Roman" panose="02020603050405020304" pitchFamily="18" charset="0"/>
              </a:rPr>
              <a:t> – not near, beside, in the vicinity of, or at proximity with wine. (NOT JUST DON’T DRINK, BUT DON’T BE NEAR) (NOT BE ADDICTED TO WINE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“not addicted to wine” NASB</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Would it make sense then to allow deacons to be moderate drinkers of alcohol? Elders can’t even be NEAR WINE but deacons can DRINK WINE?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Are there double standards with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“not given to much wine”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Me </a:t>
            </a:r>
            <a:r>
              <a:rPr lang="en-US" i="1" dirty="0" err="1">
                <a:latin typeface="Calibri" panose="020F0502020204030204" pitchFamily="34" charset="0"/>
                <a:ea typeface="Calibri" panose="020F0502020204030204" pitchFamily="34" charset="0"/>
                <a:cs typeface="Times New Roman" panose="02020603050405020304" pitchFamily="18" charset="0"/>
              </a:rPr>
              <a:t>oino</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pollo</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prosechontas</a:t>
            </a:r>
            <a:r>
              <a:rPr lang="en-US" i="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latin typeface="Calibri" panose="020F0502020204030204" pitchFamily="34" charset="0"/>
                <a:ea typeface="Calibri" panose="020F0502020204030204" pitchFamily="34" charset="0"/>
                <a:cs typeface="Times New Roman" panose="02020603050405020304" pitchFamily="18" charset="0"/>
              </a:rPr>
              <a:t>Me</a:t>
            </a:r>
            <a:r>
              <a:rPr lang="en-US" dirty="0">
                <a:latin typeface="Calibri" panose="020F0502020204030204" pitchFamily="34" charset="0"/>
                <a:ea typeface="Calibri" panose="020F0502020204030204" pitchFamily="34" charset="0"/>
                <a:cs typeface="Times New Roman" panose="02020603050405020304" pitchFamily="18" charset="0"/>
              </a:rPr>
              <a:t> – not</a:t>
            </a:r>
          </a:p>
          <a:p>
            <a:pPr marL="1600200" marR="0" lvl="3" indent="-228600">
              <a:lnSpc>
                <a:spcPct val="107000"/>
              </a:lnSpc>
              <a:spcBef>
                <a:spcPts val="0"/>
              </a:spcBef>
              <a:spcAft>
                <a:spcPts val="0"/>
              </a:spcAft>
              <a:buFont typeface="+mj-lt"/>
              <a:buAutoNum type="arabicPeriod"/>
            </a:pPr>
            <a:r>
              <a:rPr lang="en-US" b="1" i="1" dirty="0" err="1">
                <a:latin typeface="Calibri" panose="020F0502020204030204" pitchFamily="34" charset="0"/>
                <a:ea typeface="Calibri" panose="020F0502020204030204" pitchFamily="34" charset="0"/>
                <a:cs typeface="Times New Roman" panose="02020603050405020304" pitchFamily="18" charset="0"/>
              </a:rPr>
              <a:t>Oino</a:t>
            </a:r>
            <a:r>
              <a:rPr lang="en-US" b="1" i="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wine</a:t>
            </a:r>
          </a:p>
          <a:p>
            <a:pPr marL="1600200" marR="0" lvl="3" indent="-228600">
              <a:lnSpc>
                <a:spcPct val="107000"/>
              </a:lnSpc>
              <a:spcBef>
                <a:spcPts val="0"/>
              </a:spcBef>
              <a:spcAft>
                <a:spcPts val="0"/>
              </a:spcAft>
              <a:buFont typeface="+mj-lt"/>
              <a:buAutoNum type="arabicPeriod"/>
            </a:pPr>
            <a:r>
              <a:rPr lang="en-US" b="1" i="1" dirty="0" err="1">
                <a:latin typeface="Calibri" panose="020F0502020204030204" pitchFamily="34" charset="0"/>
                <a:ea typeface="Calibri" panose="020F0502020204030204" pitchFamily="34" charset="0"/>
                <a:cs typeface="Times New Roman" panose="02020603050405020304" pitchFamily="18" charset="0"/>
              </a:rPr>
              <a:t>Pollo</a:t>
            </a:r>
            <a:r>
              <a:rPr lang="en-US" dirty="0">
                <a:latin typeface="Calibri" panose="020F0502020204030204" pitchFamily="34" charset="0"/>
                <a:ea typeface="Calibri" panose="020F0502020204030204" pitchFamily="34" charset="0"/>
                <a:cs typeface="Times New Roman" panose="02020603050405020304" pitchFamily="18" charset="0"/>
              </a:rPr>
              <a:t> – much</a:t>
            </a:r>
          </a:p>
          <a:p>
            <a:pPr marL="1600200" marR="0" lvl="3" indent="-228600">
              <a:lnSpc>
                <a:spcPct val="107000"/>
              </a:lnSpc>
              <a:spcBef>
                <a:spcPts val="0"/>
              </a:spcBef>
              <a:spcAft>
                <a:spcPts val="0"/>
              </a:spcAft>
              <a:buFont typeface="+mj-lt"/>
              <a:buAutoNum type="arabicPeriod"/>
            </a:pPr>
            <a:r>
              <a:rPr lang="en-US" b="1" i="1" dirty="0" err="1">
                <a:latin typeface="Calibri" panose="020F0502020204030204" pitchFamily="34" charset="0"/>
                <a:ea typeface="Calibri" panose="020F0502020204030204" pitchFamily="34" charset="0"/>
                <a:cs typeface="Times New Roman" panose="02020603050405020304" pitchFamily="18" charset="0"/>
              </a:rPr>
              <a:t>Prosechontas</a:t>
            </a:r>
            <a:r>
              <a:rPr lang="en-US" dirty="0">
                <a:latin typeface="Calibri" panose="020F0502020204030204" pitchFamily="34" charset="0"/>
                <a:ea typeface="Calibri" panose="020F0502020204030204" pitchFamily="34" charset="0"/>
                <a:cs typeface="Times New Roman" panose="02020603050405020304" pitchFamily="18" charset="0"/>
              </a:rPr>
              <a:t> – to hold the mind towards, i.e., pay attention to; TO BRING TO, TO BRING NEAR (</a:t>
            </a:r>
            <a:r>
              <a:rPr lang="en-US" b="1" i="1" dirty="0">
                <a:latin typeface="Calibri" panose="020F0502020204030204" pitchFamily="34" charset="0"/>
                <a:ea typeface="Calibri" panose="020F0502020204030204" pitchFamily="34" charset="0"/>
                <a:cs typeface="Times New Roman" panose="02020603050405020304" pitchFamily="18" charset="0"/>
              </a:rPr>
              <a:t>cf. </a:t>
            </a:r>
            <a:r>
              <a:rPr lang="en-US" b="1" i="1" dirty="0" err="1">
                <a:latin typeface="Calibri" panose="020F0502020204030204" pitchFamily="34" charset="0"/>
                <a:ea typeface="Calibri" panose="020F0502020204030204" pitchFamily="34" charset="0"/>
                <a:cs typeface="Times New Roman" panose="02020603050405020304" pitchFamily="18" charset="0"/>
              </a:rPr>
              <a:t>paroinon</a:t>
            </a:r>
            <a:r>
              <a:rPr lang="en-US" dirty="0">
                <a:latin typeface="Calibri" panose="020F0502020204030204" pitchFamily="34" charset="0"/>
                <a:ea typeface="Calibri" panose="020F0502020204030204" pitchFamily="34" charset="0"/>
                <a:cs typeface="Times New Roman" panose="02020603050405020304" pitchFamily="18" charset="0"/>
              </a:rPr>
              <a:t>)(BE ADDICTED TO)</a:t>
            </a:r>
          </a:p>
          <a:p>
            <a:pPr marL="2057400" marR="0" lvl="4" indent="-22860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Same idea as </a:t>
            </a:r>
            <a:r>
              <a:rPr lang="en-US" b="1" i="1" dirty="0" err="1">
                <a:latin typeface="Calibri" panose="020F0502020204030204" pitchFamily="34" charset="0"/>
                <a:ea typeface="Calibri" panose="020F0502020204030204" pitchFamily="34" charset="0"/>
                <a:cs typeface="Times New Roman" panose="02020603050405020304" pitchFamily="18" charset="0"/>
              </a:rPr>
              <a:t>paroinon</a:t>
            </a:r>
            <a:r>
              <a:rPr lang="en-US" b="1" i="1" dirty="0">
                <a:latin typeface="Calibri" panose="020F0502020204030204" pitchFamily="34" charset="0"/>
                <a:ea typeface="Calibri" panose="020F0502020204030204" pitchFamily="34" charset="0"/>
                <a:cs typeface="Times New Roman" panose="02020603050405020304" pitchFamily="18" charset="0"/>
              </a:rPr>
              <a:t>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(v</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3)</a:t>
            </a:r>
            <a:r>
              <a:rPr lang="en-US" dirty="0">
                <a:latin typeface="Calibri" panose="020F0502020204030204" pitchFamily="34" charset="0"/>
                <a:ea typeface="Calibri" panose="020F0502020204030204" pitchFamily="34" charset="0"/>
                <a:cs typeface="Times New Roman" panose="02020603050405020304" pitchFamily="18" charset="0"/>
              </a:rPr>
              <a:t> – not near, beside, in the vicinity of, or at proximity with wine. (NOT ADDICTED TO WINE – one word)</a:t>
            </a:r>
          </a:p>
          <a:p>
            <a:pPr marL="2057400" marR="0" lvl="4" indent="-228600">
              <a:lnSpc>
                <a:spcPct val="107000"/>
              </a:lnSpc>
              <a:spcBef>
                <a:spcPts val="0"/>
              </a:spcBef>
              <a:spcAft>
                <a:spcPts val="0"/>
              </a:spcAft>
              <a:buFont typeface="+mj-lt"/>
              <a:buAutoNum type="alphaLcPeriod"/>
            </a:pPr>
            <a:r>
              <a:rPr lang="en-US" b="1" i="1" dirty="0" err="1">
                <a:latin typeface="Calibri" panose="020F0502020204030204" pitchFamily="34" charset="0"/>
                <a:ea typeface="Calibri" panose="020F0502020204030204" pitchFamily="34" charset="0"/>
                <a:cs typeface="Times New Roman" panose="02020603050405020304" pitchFamily="18" charset="0"/>
              </a:rPr>
              <a:t>Prosechontas</a:t>
            </a:r>
            <a:r>
              <a:rPr lang="en-US" b="1" i="1" dirty="0">
                <a:latin typeface="Calibri" panose="020F0502020204030204" pitchFamily="34" charset="0"/>
                <a:ea typeface="Calibri" panose="020F0502020204030204" pitchFamily="34" charset="0"/>
                <a:cs typeface="Times New Roman" panose="02020603050405020304" pitchFamily="18" charset="0"/>
              </a:rPr>
              <a:t> (general) </a:t>
            </a:r>
            <a:r>
              <a:rPr lang="en-US" dirty="0">
                <a:latin typeface="Calibri" panose="020F0502020204030204" pitchFamily="34" charset="0"/>
                <a:ea typeface="Calibri" panose="020F0502020204030204" pitchFamily="34" charset="0"/>
                <a:cs typeface="Times New Roman" panose="02020603050405020304" pitchFamily="18" charset="0"/>
              </a:rPr>
              <a:t>– added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“much wine”</a:t>
            </a:r>
            <a:r>
              <a:rPr lang="en-US" dirty="0">
                <a:latin typeface="Calibri" panose="020F0502020204030204" pitchFamily="34" charset="0"/>
                <a:ea typeface="Calibri" panose="020F0502020204030204" pitchFamily="34" charset="0"/>
                <a:cs typeface="Times New Roman" panose="02020603050405020304" pitchFamily="18" charset="0"/>
              </a:rPr>
              <a:t> to show what the mind is not to be held toward, or paid attention to. (NOT ADDICTED TO, and added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“much wine”</a:t>
            </a:r>
            <a:r>
              <a:rPr lang="en-US" dirty="0">
                <a:latin typeface="Calibri" panose="020F0502020204030204" pitchFamily="34" charset="0"/>
                <a:ea typeface="Calibri" panose="020F0502020204030204" pitchFamily="34" charset="0"/>
                <a:cs typeface="Times New Roman" panose="02020603050405020304" pitchFamily="18" charset="0"/>
              </a:rPr>
              <a:t> – three words </a:t>
            </a:r>
            <a:r>
              <a:rPr lang="en-US" b="1" i="1" dirty="0">
                <a:latin typeface="Calibri" panose="020F0502020204030204" pitchFamily="34" charset="0"/>
                <a:ea typeface="Calibri" panose="020F0502020204030204" pitchFamily="34" charset="0"/>
                <a:cs typeface="Times New Roman" panose="02020603050405020304" pitchFamily="18" charset="0"/>
              </a:rPr>
              <a:t>“</a:t>
            </a:r>
            <a:r>
              <a:rPr lang="en-US" b="1" i="1" dirty="0" err="1">
                <a:latin typeface="Calibri" panose="020F0502020204030204" pitchFamily="34" charset="0"/>
                <a:ea typeface="Calibri" panose="020F0502020204030204" pitchFamily="34" charset="0"/>
                <a:cs typeface="Times New Roman" panose="02020603050405020304" pitchFamily="18" charset="0"/>
              </a:rPr>
              <a:t>prosechontas</a:t>
            </a:r>
            <a:r>
              <a:rPr lang="en-US" b="1" i="1" dirty="0">
                <a:latin typeface="Calibri" panose="020F0502020204030204" pitchFamily="34" charset="0"/>
                <a:ea typeface="Calibri" panose="020F0502020204030204" pitchFamily="34" charset="0"/>
                <a:cs typeface="Times New Roman" panose="02020603050405020304" pitchFamily="18" charset="0"/>
              </a:rPr>
              <a:t> </a:t>
            </a:r>
            <a:r>
              <a:rPr lang="en-US" b="1" i="1" dirty="0" err="1">
                <a:latin typeface="Calibri" panose="020F0502020204030204" pitchFamily="34" charset="0"/>
                <a:ea typeface="Calibri" panose="020F0502020204030204" pitchFamily="34" charset="0"/>
                <a:cs typeface="Times New Roman" panose="02020603050405020304" pitchFamily="18" charset="0"/>
              </a:rPr>
              <a:t>pollo</a:t>
            </a:r>
            <a:r>
              <a:rPr lang="en-US" b="1" i="1" dirty="0">
                <a:latin typeface="Calibri" panose="020F0502020204030204" pitchFamily="34" charset="0"/>
                <a:ea typeface="Calibri" panose="020F0502020204030204" pitchFamily="34" charset="0"/>
                <a:cs typeface="Times New Roman" panose="02020603050405020304" pitchFamily="18" charset="0"/>
              </a:rPr>
              <a:t> </a:t>
            </a:r>
            <a:r>
              <a:rPr lang="en-US" b="1" i="1" dirty="0" err="1">
                <a:latin typeface="Calibri" panose="020F0502020204030204" pitchFamily="34" charset="0"/>
                <a:ea typeface="Calibri" panose="020F0502020204030204" pitchFamily="34" charset="0"/>
                <a:cs typeface="Times New Roman" panose="02020603050405020304" pitchFamily="18" charset="0"/>
              </a:rPr>
              <a:t>oino</a:t>
            </a:r>
            <a:r>
              <a:rPr lang="en-US" b="1"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(“not addicted to much wine” – NASB</a:t>
            </a:r>
            <a:r>
              <a:rPr lang="en-US" dirty="0">
                <a:latin typeface="Calibri" panose="020F0502020204030204" pitchFamily="34" charset="0"/>
                <a:ea typeface="Calibri" panose="020F0502020204030204" pitchFamily="34" charset="0"/>
                <a:cs typeface="Times New Roman" panose="02020603050405020304" pitchFamily="18" charset="0"/>
              </a:rPr>
              <a:t>)</a:t>
            </a:r>
          </a:p>
          <a:p>
            <a:pPr marL="2057400" marR="0" lvl="4" indent="-22860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NOTE</a:t>
            </a:r>
            <a:r>
              <a:rPr lang="en-US" dirty="0">
                <a:latin typeface="Calibri" panose="020F0502020204030204" pitchFamily="34" charset="0"/>
                <a:ea typeface="Calibri" panose="020F0502020204030204" pitchFamily="34" charset="0"/>
                <a:cs typeface="Times New Roman" panose="02020603050405020304" pitchFamily="18" charset="0"/>
              </a:rPr>
              <a:t>: Why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“much?”</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latin typeface="Calibri" panose="020F0502020204030204" pitchFamily="34" charset="0"/>
                <a:ea typeface="Calibri" panose="020F0502020204030204" pitchFamily="34" charset="0"/>
                <a:cs typeface="Times New Roman" panose="02020603050405020304" pitchFamily="18" charset="0"/>
              </a:rPr>
              <a:t>Addiction includes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“much.”</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u="sng" dirty="0">
                <a:latin typeface="Calibri" panose="020F0502020204030204" pitchFamily="34" charset="0"/>
                <a:ea typeface="Calibri" panose="020F0502020204030204" pitchFamily="34" charset="0"/>
                <a:cs typeface="Times New Roman" panose="02020603050405020304" pitchFamily="18" charset="0"/>
              </a:rPr>
              <a:t>(If we aren’t to be addicted to something, does it logically follow that we can have A LITTLE, OR MODERATE AMOUNT?)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Not a qualification that sanctions, but forbids. (Condemnation of excess does not sanction moderation.) (SILENCE DOES NOT AUTHORIZE)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Another possibility as to the qualification given by Paul: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err="1">
                <a:latin typeface="Calibri" panose="020F0502020204030204" pitchFamily="34" charset="0"/>
                <a:ea typeface="Calibri" panose="020F0502020204030204" pitchFamily="34" charset="0"/>
                <a:cs typeface="Times New Roman" panose="02020603050405020304" pitchFamily="18" charset="0"/>
              </a:rPr>
              <a:t>Oinos</a:t>
            </a:r>
            <a:r>
              <a:rPr lang="en-US" dirty="0">
                <a:latin typeface="Calibri" panose="020F0502020204030204" pitchFamily="34" charset="0"/>
                <a:ea typeface="Calibri" panose="020F0502020204030204" pitchFamily="34" charset="0"/>
                <a:cs typeface="Times New Roman" panose="02020603050405020304" pitchFamily="18" charset="0"/>
              </a:rPr>
              <a:t> – generic, can mean, and often does mean unfermented grape juice.</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“Drinking parties were prevalent in those days and people went out of their way to win prizes for their excessive drinking. They’d drink wine whose strength was broken so they could drink gallons without becoming intoxicated.” (</a:t>
            </a:r>
            <a:r>
              <a:rPr lang="en-US" dirty="0" err="1">
                <a:latin typeface="Calibri" panose="020F0502020204030204" pitchFamily="34" charset="0"/>
                <a:ea typeface="Calibri" panose="020F0502020204030204" pitchFamily="34" charset="0"/>
                <a:cs typeface="Times New Roman" panose="02020603050405020304" pitchFamily="18" charset="0"/>
              </a:rPr>
              <a:t>McGuiggan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The Bible, The Saint, and The Liquor Industry</a:t>
            </a:r>
            <a:r>
              <a:rPr lang="en-US" dirty="0">
                <a:latin typeface="Calibri" panose="020F0502020204030204" pitchFamily="34" charset="0"/>
                <a:ea typeface="Calibri" panose="020F0502020204030204" pitchFamily="34" charset="0"/>
                <a:cs typeface="Times New Roman" panose="02020603050405020304" pitchFamily="18" charset="0"/>
              </a:rPr>
              <a:t> 142).</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Protection against, and prohibition of a present cultural vice.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This passage cannot be used to sanction moderate, or “social drinking.”</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Use a little wine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Timothy 5:23</a:t>
            </a:r>
            <a:endParaRPr lang="en-US" dirty="0"/>
          </a:p>
        </p:txBody>
      </p:sp>
      <p:sp>
        <p:nvSpPr>
          <p:cNvPr id="4" name="Slide Number Placeholder 3"/>
          <p:cNvSpPr>
            <a:spLocks noGrp="1"/>
          </p:cNvSpPr>
          <p:nvPr>
            <p:ph type="sldNum" sz="quarter" idx="10"/>
          </p:nvPr>
        </p:nvSpPr>
        <p:spPr/>
        <p:txBody>
          <a:bodyPr/>
          <a:lstStyle/>
          <a:p>
            <a:fld id="{DAA296AA-A6EC-4F4D-A368-24CA157EC3F2}" type="slidenum">
              <a:rPr lang="en-US" smtClean="0"/>
              <a:t>7</a:t>
            </a:fld>
            <a:endParaRPr lang="en-US"/>
          </a:p>
        </p:txBody>
      </p:sp>
    </p:spTree>
    <p:extLst>
      <p:ext uri="{BB962C8B-B14F-4D97-AF65-F5344CB8AC3E}">
        <p14:creationId xmlns:p14="http://schemas.microsoft.com/office/powerpoint/2010/main" val="516082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Use a little wine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Timothy 5:23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Argument:</a:t>
            </a:r>
            <a:r>
              <a:rPr lang="en-US" i="1" dirty="0">
                <a:latin typeface="Calibri" panose="020F0502020204030204" pitchFamily="34" charset="0"/>
                <a:ea typeface="Calibri" panose="020F0502020204030204" pitchFamily="34" charset="0"/>
                <a:cs typeface="Times New Roman" panose="02020603050405020304" pitchFamily="18" charset="0"/>
              </a:rPr>
              <a:t> Paul told Timothy to use a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“little wine,”</a:t>
            </a:r>
            <a:r>
              <a:rPr lang="en-US" i="1" dirty="0">
                <a:latin typeface="Calibri" panose="020F0502020204030204" pitchFamily="34" charset="0"/>
                <a:ea typeface="Calibri" panose="020F0502020204030204" pitchFamily="34" charset="0"/>
                <a:cs typeface="Times New Roman" panose="02020603050405020304" pitchFamily="18" charset="0"/>
              </a:rPr>
              <a:t> so that sanctions moderate, or “social drinking” which includes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“little wine.”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err="1">
                <a:latin typeface="Calibri" panose="020F0502020204030204" pitchFamily="34" charset="0"/>
                <a:ea typeface="Calibri" panose="020F0502020204030204" pitchFamily="34" charset="0"/>
                <a:cs typeface="Times New Roman" panose="02020603050405020304" pitchFamily="18" charset="0"/>
              </a:rPr>
              <a:t>Oinos</a:t>
            </a:r>
            <a:r>
              <a:rPr lang="en-US" dirty="0">
                <a:latin typeface="Calibri" panose="020F0502020204030204" pitchFamily="34" charset="0"/>
                <a:ea typeface="Calibri" panose="020F0502020204030204" pitchFamily="34" charset="0"/>
                <a:cs typeface="Times New Roman" panose="02020603050405020304" pitchFamily="18" charset="0"/>
              </a:rPr>
              <a:t> – generic; does not necessitate fermented wine.</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“No longer drink only water”</a:t>
            </a:r>
            <a:r>
              <a:rPr lang="en-US" dirty="0">
                <a:latin typeface="Calibri" panose="020F0502020204030204" pitchFamily="34" charset="0"/>
                <a:ea typeface="Calibri" panose="020F0502020204030204" pitchFamily="34" charset="0"/>
                <a:cs typeface="Times New Roman" panose="02020603050405020304" pitchFamily="18" charset="0"/>
              </a:rPr>
              <a:t> – Timothy was an </a:t>
            </a:r>
            <a:r>
              <a:rPr lang="en-US" b="1" dirty="0">
                <a:latin typeface="Calibri" panose="020F0502020204030204" pitchFamily="34" charset="0"/>
                <a:ea typeface="Calibri" panose="020F0502020204030204" pitchFamily="34" charset="0"/>
                <a:cs typeface="Times New Roman" panose="02020603050405020304" pitchFamily="18" charset="0"/>
              </a:rPr>
              <a:t>ABSTAINER TO BEGIN WITH.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It took a command from an inspired apostle to get him to even consider drinking wine.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i="1" dirty="0">
                <a:latin typeface="Calibri" panose="020F0502020204030204" pitchFamily="34" charset="0"/>
                <a:ea typeface="Calibri" panose="020F0502020204030204" pitchFamily="34" charset="0"/>
                <a:cs typeface="Times New Roman" panose="02020603050405020304" pitchFamily="18" charset="0"/>
              </a:rPr>
              <a:t>However, this does not necessarily mean fermented wine.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Possible (Nazarite) vow taken</a:t>
            </a:r>
            <a:r>
              <a:rPr lang="en-US" dirty="0">
                <a:latin typeface="Calibri" panose="020F0502020204030204" pitchFamily="34" charset="0"/>
                <a:ea typeface="Calibri" panose="020F0502020204030204" pitchFamily="34" charset="0"/>
                <a:cs typeface="Times New Roman" panose="02020603050405020304" pitchFamily="18" charset="0"/>
              </a:rPr>
              <a:t> – could not drink grape juice period. (Much less alcoholic grape juice.)</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Drinking only water</a:t>
            </a:r>
            <a:r>
              <a:rPr lang="en-US" dirty="0">
                <a:latin typeface="Calibri" panose="020F0502020204030204" pitchFamily="34" charset="0"/>
                <a:ea typeface="Calibri" panose="020F0502020204030204" pitchFamily="34" charset="0"/>
                <a:cs typeface="Times New Roman" panose="02020603050405020304" pitchFamily="18" charset="0"/>
              </a:rPr>
              <a:t> – no nutritional value.</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Grape juice</a:t>
            </a:r>
            <a:r>
              <a:rPr lang="en-US" dirty="0">
                <a:latin typeface="Calibri" panose="020F0502020204030204" pitchFamily="34" charset="0"/>
                <a:ea typeface="Calibri" panose="020F0502020204030204" pitchFamily="34" charset="0"/>
                <a:cs typeface="Times New Roman" panose="02020603050405020304" pitchFamily="18" charset="0"/>
              </a:rPr>
              <a:t> – vitamins and nutrition.</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NOTE: consensus was that unfermented grape juice was the best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i="1" u="sng" dirty="0">
                <a:latin typeface="Calibri" panose="020F0502020204030204" pitchFamily="34" charset="0"/>
                <a:ea typeface="Calibri" panose="020F0502020204030204" pitchFamily="34" charset="0"/>
                <a:cs typeface="Times New Roman" panose="02020603050405020304" pitchFamily="18" charset="0"/>
              </a:rPr>
              <a:t>– Pliny</a:t>
            </a:r>
            <a:r>
              <a:rPr lang="en-US" dirty="0">
                <a:latin typeface="Calibri" panose="020F0502020204030204" pitchFamily="34" charset="0"/>
                <a:ea typeface="Calibri" panose="020F0502020204030204" pitchFamily="34" charset="0"/>
                <a:cs typeface="Times New Roman" panose="02020603050405020304" pitchFamily="18" charset="0"/>
              </a:rPr>
              <a:t> – “wines are most beneficial when all their potency has been removed by the strainer.” (Pliny, </a:t>
            </a:r>
            <a:r>
              <a:rPr lang="en-US" i="1" dirty="0">
                <a:latin typeface="Calibri" panose="020F0502020204030204" pitchFamily="34" charset="0"/>
                <a:ea typeface="Calibri" panose="020F0502020204030204" pitchFamily="34" charset="0"/>
                <a:cs typeface="Times New Roman" panose="02020603050405020304" pitchFamily="18" charset="0"/>
              </a:rPr>
              <a:t>Natural History</a:t>
            </a:r>
            <a:r>
              <a:rPr lang="en-US" dirty="0">
                <a:latin typeface="Calibri" panose="020F0502020204030204" pitchFamily="34" charset="0"/>
                <a:ea typeface="Calibri" panose="020F0502020204030204" pitchFamily="34" charset="0"/>
                <a:cs typeface="Times New Roman" panose="02020603050405020304" pitchFamily="18" charset="0"/>
              </a:rPr>
              <a:t> 23, 24, trans. W. H. S. Jones, </a:t>
            </a:r>
            <a:r>
              <a:rPr lang="en-US" i="1" dirty="0">
                <a:latin typeface="Calibri" panose="020F0502020204030204" pitchFamily="34" charset="0"/>
                <a:ea typeface="Calibri" panose="020F0502020204030204" pitchFamily="34" charset="0"/>
                <a:cs typeface="Times New Roman" panose="02020603050405020304" pitchFamily="18" charset="0"/>
              </a:rPr>
              <a:t>The Loeb Classical Library</a:t>
            </a:r>
            <a:r>
              <a:rPr lang="en-US" dirty="0">
                <a:latin typeface="Calibri" panose="020F0502020204030204" pitchFamily="34" charset="0"/>
                <a:ea typeface="Calibri" panose="020F0502020204030204" pitchFamily="34" charset="0"/>
                <a:cs typeface="Times New Roman" panose="02020603050405020304" pitchFamily="18" charset="0"/>
              </a:rPr>
              <a:t> (Cambridge, Massachusetts, 1961))</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Why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“use a</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little wine”</a:t>
            </a:r>
            <a:r>
              <a:rPr lang="en-US" b="1" dirty="0">
                <a:latin typeface="Calibri" panose="020F0502020204030204" pitchFamily="34" charset="0"/>
                <a:ea typeface="Calibri" panose="020F0502020204030204" pitchFamily="34" charset="0"/>
                <a:cs typeface="Times New Roman" panose="02020603050405020304" pitchFamily="18" charset="0"/>
              </a:rPr>
              <a:t> Paul?: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21-22)</a:t>
            </a:r>
            <a:r>
              <a:rPr lang="en-US" dirty="0">
                <a:latin typeface="Calibri" panose="020F0502020204030204" pitchFamily="34" charset="0"/>
                <a:ea typeface="Calibri" panose="020F0502020204030204" pitchFamily="34" charset="0"/>
                <a:cs typeface="Times New Roman" panose="02020603050405020304" pitchFamily="18" charset="0"/>
              </a:rPr>
              <a:t> – Spiritual state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“keep yourself pure”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23)</a:t>
            </a:r>
            <a:r>
              <a:rPr lang="en-US" dirty="0">
                <a:latin typeface="Calibri" panose="020F0502020204030204" pitchFamily="34" charset="0"/>
                <a:ea typeface="Calibri" panose="020F0502020204030204" pitchFamily="34" charset="0"/>
                <a:cs typeface="Times New Roman" panose="02020603050405020304" pitchFamily="18" charset="0"/>
              </a:rPr>
              <a:t> – Physical state – Paul was concerned for Timothy’s SPIRITUAL health, </a:t>
            </a:r>
            <a:r>
              <a:rPr lang="en-US" b="1" dirty="0">
                <a:latin typeface="Calibri" panose="020F0502020204030204" pitchFamily="34" charset="0"/>
                <a:ea typeface="Calibri" panose="020F0502020204030204" pitchFamily="34" charset="0"/>
                <a:cs typeface="Times New Roman" panose="02020603050405020304" pitchFamily="18" charset="0"/>
              </a:rPr>
              <a:t>but also his PHYSICAL HEALTH</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your stomach’s sake”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“and your frequent infirmities”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u="sng" dirty="0">
                <a:latin typeface="Calibri" panose="020F0502020204030204" pitchFamily="34" charset="0"/>
                <a:ea typeface="Calibri" panose="020F0502020204030204" pitchFamily="34" charset="0"/>
                <a:cs typeface="Times New Roman" panose="02020603050405020304" pitchFamily="18" charset="0"/>
              </a:rPr>
              <a:t>If alcoholic, this is not authority for moderate, or “social drinking,” but for medicinal use!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Not drink wine,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but “use” wine</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i="1" dirty="0" err="1">
                <a:latin typeface="Calibri" panose="020F0502020204030204" pitchFamily="34" charset="0"/>
                <a:ea typeface="Calibri" panose="020F0502020204030204" pitchFamily="34" charset="0"/>
                <a:cs typeface="Times New Roman" panose="02020603050405020304" pitchFamily="18" charset="0"/>
              </a:rPr>
              <a:t>chraomai</a:t>
            </a:r>
            <a:r>
              <a:rPr lang="en-US" dirty="0">
                <a:latin typeface="Calibri" panose="020F0502020204030204" pitchFamily="34" charset="0"/>
                <a:ea typeface="Calibri" panose="020F0502020204030204" pitchFamily="34" charset="0"/>
                <a:cs typeface="Times New Roman" panose="02020603050405020304" pitchFamily="18" charset="0"/>
              </a:rPr>
              <a:t> – to use, or to take. (</a:t>
            </a:r>
            <a:r>
              <a:rPr lang="en-US" b="1" dirty="0">
                <a:latin typeface="Calibri" panose="020F0502020204030204" pitchFamily="34" charset="0"/>
                <a:ea typeface="Calibri" panose="020F0502020204030204" pitchFamily="34" charset="0"/>
                <a:cs typeface="Times New Roman" panose="02020603050405020304" pitchFamily="18" charset="0"/>
              </a:rPr>
              <a:t>MORE LIKE A DOCTOR’S PRESCRIPTION THAN ANYTHING)</a:t>
            </a:r>
            <a:r>
              <a:rPr lang="en-US" dirty="0">
                <a:latin typeface="Calibri" panose="020F0502020204030204" pitchFamily="34" charset="0"/>
                <a:ea typeface="Calibri" panose="020F0502020204030204" pitchFamily="34" charset="0"/>
                <a:cs typeface="Times New Roman" panose="02020603050405020304" pitchFamily="18" charset="0"/>
              </a:rPr>
              <a:t> Also note how this was usually done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Apostle’s use of the dative case [</a:t>
            </a:r>
            <a:r>
              <a:rPr lang="en-US" dirty="0" err="1">
                <a:latin typeface="Calibri" panose="020F0502020204030204" pitchFamily="34" charset="0"/>
                <a:ea typeface="Calibri" panose="020F0502020204030204" pitchFamily="34" charset="0"/>
                <a:cs typeface="Times New Roman" panose="02020603050405020304" pitchFamily="18" charset="0"/>
              </a:rPr>
              <a:t>oino</a:t>
            </a:r>
            <a:r>
              <a:rPr lang="en-US" dirty="0">
                <a:latin typeface="Calibri" panose="020F0502020204030204" pitchFamily="34" charset="0"/>
                <a:ea typeface="Calibri" panose="020F0502020204030204" pitchFamily="34" charset="0"/>
                <a:cs typeface="Times New Roman" panose="02020603050405020304" pitchFamily="18" charset="0"/>
              </a:rPr>
              <a:t>-wine], rendered in English by the adverb ‘with’ indicates that ‘a little stomach wine’ should, as a medicament, be mixed, or ‘mingled’ as in other parts it is translated, with the water, as the syrup anciently prepared from grapes, and other fruits was done for use as a tonic to the stomach in cases of dyspepsia.” (</a:t>
            </a:r>
            <a:r>
              <a:rPr lang="en-US" dirty="0" err="1">
                <a:latin typeface="Calibri" panose="020F0502020204030204" pitchFamily="34" charset="0"/>
                <a:ea typeface="Calibri" panose="020F0502020204030204" pitchFamily="34" charset="0"/>
                <a:cs typeface="Times New Roman" panose="02020603050405020304" pitchFamily="18" charset="0"/>
              </a:rPr>
              <a:t>Ferrar</a:t>
            </a:r>
            <a:r>
              <a:rPr lang="en-US" dirty="0">
                <a:latin typeface="Calibri" panose="020F0502020204030204" pitchFamily="34" charset="0"/>
                <a:ea typeface="Calibri" panose="020F0502020204030204" pitchFamily="34" charset="0"/>
                <a:cs typeface="Times New Roman" panose="02020603050405020304" pitchFamily="18" charset="0"/>
              </a:rPr>
              <a:t> Fenton, </a:t>
            </a:r>
            <a:r>
              <a:rPr lang="en-US" i="1" dirty="0">
                <a:latin typeface="Calibri" panose="020F0502020204030204" pitchFamily="34" charset="0"/>
                <a:ea typeface="Calibri" panose="020F0502020204030204" pitchFamily="34" charset="0"/>
                <a:cs typeface="Times New Roman" panose="02020603050405020304" pitchFamily="18" charset="0"/>
              </a:rPr>
              <a:t>The Bible and Wine</a:t>
            </a:r>
            <a:r>
              <a:rPr lang="en-US" dirty="0">
                <a:latin typeface="Calibri" panose="020F0502020204030204" pitchFamily="34" charset="0"/>
                <a:ea typeface="Calibri" panose="020F0502020204030204" pitchFamily="34" charset="0"/>
                <a:cs typeface="Times New Roman" panose="02020603050405020304" pitchFamily="18" charset="0"/>
              </a:rPr>
              <a:t> (London, 1911), p. 93)</a:t>
            </a:r>
          </a:p>
          <a:p>
            <a:pPr marL="2057400" marR="0" lvl="4" indent="-228600">
              <a:lnSpc>
                <a:spcPct val="107000"/>
              </a:lnSpc>
              <a:spcBef>
                <a:spcPts val="0"/>
              </a:spcBef>
              <a:spcAft>
                <a:spcPts val="80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It was diluted with water</a:t>
            </a:r>
            <a:r>
              <a:rPr lang="en-US" dirty="0">
                <a:latin typeface="Calibri" panose="020F0502020204030204" pitchFamily="34" charset="0"/>
                <a:ea typeface="Calibri" panose="020F0502020204030204" pitchFamily="34" charset="0"/>
                <a:cs typeface="Times New Roman" panose="02020603050405020304" pitchFamily="18" charset="0"/>
              </a:rPr>
              <a:t> – sometimes ONE PART WINE mixed with TWO, THREE, FIVE, or MORE PARTS WATER.</a:t>
            </a:r>
          </a:p>
          <a:p>
            <a:endParaRPr lang="en-US" dirty="0"/>
          </a:p>
        </p:txBody>
      </p:sp>
      <p:sp>
        <p:nvSpPr>
          <p:cNvPr id="4" name="Slide Number Placeholder 3"/>
          <p:cNvSpPr>
            <a:spLocks noGrp="1"/>
          </p:cNvSpPr>
          <p:nvPr>
            <p:ph type="sldNum" sz="quarter" idx="10"/>
          </p:nvPr>
        </p:nvSpPr>
        <p:spPr/>
        <p:txBody>
          <a:bodyPr/>
          <a:lstStyle/>
          <a:p>
            <a:fld id="{DAA296AA-A6EC-4F4D-A368-24CA157EC3F2}" type="slidenum">
              <a:rPr lang="en-US" smtClean="0"/>
              <a:t>8</a:t>
            </a:fld>
            <a:endParaRPr lang="en-US"/>
          </a:p>
        </p:txBody>
      </p:sp>
    </p:spTree>
    <p:extLst>
      <p:ext uri="{BB962C8B-B14F-4D97-AF65-F5344CB8AC3E}">
        <p14:creationId xmlns:p14="http://schemas.microsoft.com/office/powerpoint/2010/main" val="788070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Bible must be approached with a desire to discover the truth.</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If the Bible is approached correctly – in honest desire for the truth – there can be found no authority for moderate, or “social drinking.”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use of these passages to sanction “social drinking” FAILS MISERABLY!</a:t>
            </a:r>
          </a:p>
          <a:p>
            <a:pPr marL="342900" marR="0" lvl="0" indent="-342900">
              <a:lnSpc>
                <a:spcPct val="107000"/>
              </a:lnSpc>
              <a:spcBef>
                <a:spcPts val="0"/>
              </a:spcBef>
              <a:spcAft>
                <a:spcPts val="80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 Bible does not authorize drinking alcohol on any level – the next (3</a:t>
            </a:r>
            <a:r>
              <a:rPr lang="en-US" b="1" baseline="30000" dirty="0">
                <a:latin typeface="Calibri" panose="020F0502020204030204" pitchFamily="34" charset="0"/>
                <a:ea typeface="Calibri" panose="020F0502020204030204" pitchFamily="34" charset="0"/>
                <a:cs typeface="Times New Roman" panose="02020603050405020304" pitchFamily="18" charset="0"/>
              </a:rPr>
              <a:t>rd</a:t>
            </a:r>
            <a:r>
              <a:rPr lang="en-US" b="1" dirty="0">
                <a:latin typeface="Calibri" panose="020F0502020204030204" pitchFamily="34" charset="0"/>
                <a:ea typeface="Calibri" panose="020F0502020204030204" pitchFamily="34" charset="0"/>
                <a:cs typeface="Times New Roman" panose="02020603050405020304" pitchFamily="18" charset="0"/>
              </a:rPr>
              <a:t>) and final lesson in this series will consider this further.</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AF4034B-4A21-494F-BDE2-A2FC9CFD7FC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0273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5041FD3-32DB-42E3-8941-FBEB545418DF}"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36018-76AF-45A1-820E-789022C29EB1}" type="slidenum">
              <a:rPr lang="en-US" smtClean="0"/>
              <a:t>‹#›</a:t>
            </a:fld>
            <a:endParaRPr lang="en-US"/>
          </a:p>
        </p:txBody>
      </p:sp>
    </p:spTree>
    <p:extLst>
      <p:ext uri="{BB962C8B-B14F-4D97-AF65-F5344CB8AC3E}">
        <p14:creationId xmlns:p14="http://schemas.microsoft.com/office/powerpoint/2010/main" val="16433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041FD3-32DB-42E3-8941-FBEB545418DF}"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36018-76AF-45A1-820E-789022C29EB1}" type="slidenum">
              <a:rPr lang="en-US" smtClean="0"/>
              <a:t>‹#›</a:t>
            </a:fld>
            <a:endParaRPr lang="en-US"/>
          </a:p>
        </p:txBody>
      </p:sp>
    </p:spTree>
    <p:extLst>
      <p:ext uri="{BB962C8B-B14F-4D97-AF65-F5344CB8AC3E}">
        <p14:creationId xmlns:p14="http://schemas.microsoft.com/office/powerpoint/2010/main" val="193465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041FD3-32DB-42E3-8941-FBEB545418DF}"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36018-76AF-45A1-820E-789022C29EB1}" type="slidenum">
              <a:rPr lang="en-US" smtClean="0"/>
              <a:t>‹#›</a:t>
            </a:fld>
            <a:endParaRPr lang="en-US"/>
          </a:p>
        </p:txBody>
      </p:sp>
    </p:spTree>
    <p:extLst>
      <p:ext uri="{BB962C8B-B14F-4D97-AF65-F5344CB8AC3E}">
        <p14:creationId xmlns:p14="http://schemas.microsoft.com/office/powerpoint/2010/main" val="2355521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E81AE5-3E42-4238-B093-73D013E1B12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3810807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E81AE5-3E42-4238-B093-73D013E1B12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3572911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E81AE5-3E42-4238-B093-73D013E1B12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380401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E81AE5-3E42-4238-B093-73D013E1B12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3988727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E81AE5-3E42-4238-B093-73D013E1B12E}"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4034882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E81AE5-3E42-4238-B093-73D013E1B12E}"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475921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E81AE5-3E42-4238-B093-73D013E1B12E}"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3041611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E81AE5-3E42-4238-B093-73D013E1B12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880089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041FD3-32DB-42E3-8941-FBEB545418DF}"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36018-76AF-45A1-820E-789022C29EB1}" type="slidenum">
              <a:rPr lang="en-US" smtClean="0"/>
              <a:t>‹#›</a:t>
            </a:fld>
            <a:endParaRPr lang="en-US"/>
          </a:p>
        </p:txBody>
      </p:sp>
    </p:spTree>
    <p:extLst>
      <p:ext uri="{BB962C8B-B14F-4D97-AF65-F5344CB8AC3E}">
        <p14:creationId xmlns:p14="http://schemas.microsoft.com/office/powerpoint/2010/main" val="1334862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E81AE5-3E42-4238-B093-73D013E1B12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1525064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E81AE5-3E42-4238-B093-73D013E1B12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1652137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E81AE5-3E42-4238-B093-73D013E1B12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3256341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041FD3-32DB-42E3-8941-FBEB545418DF}"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36018-76AF-45A1-820E-789022C29EB1}" type="slidenum">
              <a:rPr lang="en-US" smtClean="0"/>
              <a:t>‹#›</a:t>
            </a:fld>
            <a:endParaRPr lang="en-US"/>
          </a:p>
        </p:txBody>
      </p:sp>
    </p:spTree>
    <p:extLst>
      <p:ext uri="{BB962C8B-B14F-4D97-AF65-F5344CB8AC3E}">
        <p14:creationId xmlns:p14="http://schemas.microsoft.com/office/powerpoint/2010/main" val="162224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041FD3-32DB-42E3-8941-FBEB545418DF}"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36018-76AF-45A1-820E-789022C29EB1}" type="slidenum">
              <a:rPr lang="en-US" smtClean="0"/>
              <a:t>‹#›</a:t>
            </a:fld>
            <a:endParaRPr lang="en-US"/>
          </a:p>
        </p:txBody>
      </p:sp>
    </p:spTree>
    <p:extLst>
      <p:ext uri="{BB962C8B-B14F-4D97-AF65-F5344CB8AC3E}">
        <p14:creationId xmlns:p14="http://schemas.microsoft.com/office/powerpoint/2010/main" val="784491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041FD3-32DB-42E3-8941-FBEB545418DF}"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E36018-76AF-45A1-820E-789022C29EB1}" type="slidenum">
              <a:rPr lang="en-US" smtClean="0"/>
              <a:t>‹#›</a:t>
            </a:fld>
            <a:endParaRPr lang="en-US"/>
          </a:p>
        </p:txBody>
      </p:sp>
    </p:spTree>
    <p:extLst>
      <p:ext uri="{BB962C8B-B14F-4D97-AF65-F5344CB8AC3E}">
        <p14:creationId xmlns:p14="http://schemas.microsoft.com/office/powerpoint/2010/main" val="2518663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041FD3-32DB-42E3-8941-FBEB545418DF}"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E36018-76AF-45A1-820E-789022C29EB1}" type="slidenum">
              <a:rPr lang="en-US" smtClean="0"/>
              <a:t>‹#›</a:t>
            </a:fld>
            <a:endParaRPr lang="en-US"/>
          </a:p>
        </p:txBody>
      </p:sp>
    </p:spTree>
    <p:extLst>
      <p:ext uri="{BB962C8B-B14F-4D97-AF65-F5344CB8AC3E}">
        <p14:creationId xmlns:p14="http://schemas.microsoft.com/office/powerpoint/2010/main" val="93604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041FD3-32DB-42E3-8941-FBEB545418DF}"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E36018-76AF-45A1-820E-789022C29EB1}" type="slidenum">
              <a:rPr lang="en-US" smtClean="0"/>
              <a:t>‹#›</a:t>
            </a:fld>
            <a:endParaRPr lang="en-US"/>
          </a:p>
        </p:txBody>
      </p:sp>
    </p:spTree>
    <p:extLst>
      <p:ext uri="{BB962C8B-B14F-4D97-AF65-F5344CB8AC3E}">
        <p14:creationId xmlns:p14="http://schemas.microsoft.com/office/powerpoint/2010/main" val="1112705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5041FD3-32DB-42E3-8941-FBEB545418DF}"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36018-76AF-45A1-820E-789022C29EB1}" type="slidenum">
              <a:rPr lang="en-US" smtClean="0"/>
              <a:t>‹#›</a:t>
            </a:fld>
            <a:endParaRPr lang="en-US"/>
          </a:p>
        </p:txBody>
      </p:sp>
    </p:spTree>
    <p:extLst>
      <p:ext uri="{BB962C8B-B14F-4D97-AF65-F5344CB8AC3E}">
        <p14:creationId xmlns:p14="http://schemas.microsoft.com/office/powerpoint/2010/main" val="4074526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5041FD3-32DB-42E3-8941-FBEB545418DF}"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36018-76AF-45A1-820E-789022C29EB1}" type="slidenum">
              <a:rPr lang="en-US" smtClean="0"/>
              <a:t>‹#›</a:t>
            </a:fld>
            <a:endParaRPr lang="en-US"/>
          </a:p>
        </p:txBody>
      </p:sp>
    </p:spTree>
    <p:extLst>
      <p:ext uri="{BB962C8B-B14F-4D97-AF65-F5344CB8AC3E}">
        <p14:creationId xmlns:p14="http://schemas.microsoft.com/office/powerpoint/2010/main" val="363064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5041FD3-32DB-42E3-8941-FBEB545418DF}" type="datetimeFigureOut">
              <a:rPr lang="en-US" smtClean="0"/>
              <a:t>1/12/2018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E36018-76AF-45A1-820E-789022C29EB1}" type="slidenum">
              <a:rPr lang="en-US" smtClean="0"/>
              <a:t>‹#›</a:t>
            </a:fld>
            <a:endParaRPr lang="en-US"/>
          </a:p>
        </p:txBody>
      </p:sp>
    </p:spTree>
    <p:extLst>
      <p:ext uri="{BB962C8B-B14F-4D97-AF65-F5344CB8AC3E}">
        <p14:creationId xmlns:p14="http://schemas.microsoft.com/office/powerpoint/2010/main" val="1414085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81AE5-3E42-4238-B093-73D013E1B12E}" type="datetimeFigureOut">
              <a:rPr lang="en-US" smtClean="0"/>
              <a:t>1/12/2018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FE9695-5921-46E0-95E0-4391E5FD8313}" type="slidenum">
              <a:rPr lang="en-US" smtClean="0"/>
              <a:t>‹#›</a:t>
            </a:fld>
            <a:endParaRPr lang="en-US"/>
          </a:p>
        </p:txBody>
      </p:sp>
    </p:spTree>
    <p:extLst>
      <p:ext uri="{BB962C8B-B14F-4D97-AF65-F5344CB8AC3E}">
        <p14:creationId xmlns:p14="http://schemas.microsoft.com/office/powerpoint/2010/main" val="911724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57726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duotone>
              <a:prstClr val="black"/>
              <a:schemeClr val="tx2">
                <a:tint val="45000"/>
                <a:satMod val="400000"/>
              </a:schemeClr>
            </a:duotone>
            <a:alphaModFix amt="25000"/>
            <a:extLst>
              <a:ext uri="{BEBA8EAE-BF5A-486C-A8C5-ECC9F3942E4B}">
                <a14:imgProps xmlns:a14="http://schemas.microsoft.com/office/drawing/2010/main">
                  <a14:imgLayer r:embed="rId4">
                    <a14:imgEffect>
                      <a14:brightnessContrast bright="35000"/>
                    </a14:imgEffect>
                  </a14:imgLayer>
                </a14:imgProps>
              </a:ext>
              <a:ext uri="{28A0092B-C50C-407E-A947-70E740481C1C}">
                <a14:useLocalDpi xmlns:a14="http://schemas.microsoft.com/office/drawing/2010/main" val="0"/>
              </a:ext>
            </a:extLst>
          </a:blip>
          <a:srcRect l="9970" r="20030"/>
          <a:stretch/>
        </p:blipFill>
        <p:spPr>
          <a:xfrm>
            <a:off x="20" y="10"/>
            <a:ext cx="9143980" cy="6857990"/>
          </a:xfrm>
          <a:prstGeom prst="rect">
            <a:avLst/>
          </a:prstGeom>
        </p:spPr>
      </p:pic>
      <p:sp>
        <p:nvSpPr>
          <p:cNvPr id="2" name="Title 1"/>
          <p:cNvSpPr>
            <a:spLocks noGrp="1"/>
          </p:cNvSpPr>
          <p:nvPr>
            <p:ph type="ctrTitle"/>
          </p:nvPr>
        </p:nvSpPr>
        <p:spPr>
          <a:xfrm>
            <a:off x="484456" y="1636469"/>
            <a:ext cx="8175088" cy="2387600"/>
          </a:xfrm>
        </p:spPr>
        <p:txBody>
          <a:bodyPr>
            <a:noAutofit/>
          </a:bodyPr>
          <a:lstStyle/>
          <a:p>
            <a:r>
              <a:rPr lang="en-US" sz="6600" b="1" dirty="0">
                <a:latin typeface="Blackadder ITC" panose="04020505051007020D02" pitchFamily="82" charset="0"/>
              </a:rPr>
              <a:t>Alcohol, “Social Drinking,”              and the Christian</a:t>
            </a:r>
          </a:p>
        </p:txBody>
      </p:sp>
      <p:sp>
        <p:nvSpPr>
          <p:cNvPr id="3" name="Subtitle 2"/>
          <p:cNvSpPr>
            <a:spLocks noGrp="1"/>
          </p:cNvSpPr>
          <p:nvPr>
            <p:ph type="subTitle" idx="1"/>
          </p:nvPr>
        </p:nvSpPr>
        <p:spPr>
          <a:xfrm>
            <a:off x="1143000" y="4052212"/>
            <a:ext cx="6858000" cy="1655762"/>
          </a:xfrm>
        </p:spPr>
        <p:txBody>
          <a:bodyPr>
            <a:normAutofit/>
          </a:bodyPr>
          <a:lstStyle/>
          <a:p>
            <a:r>
              <a:rPr lang="en-US" sz="2800" i="1" dirty="0"/>
              <a:t>What does the Bible say about alcohol?          Is “social drinking” – drinking in moderation – authorized for Christians?</a:t>
            </a:r>
          </a:p>
        </p:txBody>
      </p:sp>
    </p:spTree>
    <p:extLst>
      <p:ext uri="{BB962C8B-B14F-4D97-AF65-F5344CB8AC3E}">
        <p14:creationId xmlns:p14="http://schemas.microsoft.com/office/powerpoint/2010/main" val="35474088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chemeClr val="bg1"/>
                </a:solidFill>
                <a:latin typeface="Blackadder ITC" panose="04020505051007020D02" pitchFamily="82" charset="0"/>
              </a:rPr>
              <a:t>Abusing Scripture</a:t>
            </a:r>
          </a:p>
        </p:txBody>
      </p:sp>
      <p:sp>
        <p:nvSpPr>
          <p:cNvPr id="3" name="Content Placeholder 2"/>
          <p:cNvSpPr>
            <a:spLocks noGrp="1"/>
          </p:cNvSpPr>
          <p:nvPr>
            <p:ph idx="1"/>
          </p:nvPr>
        </p:nvSpPr>
        <p:spPr/>
        <p:txBody>
          <a:bodyPr/>
          <a:lstStyle/>
          <a:p>
            <a:pPr marL="0" indent="0" algn="ctr">
              <a:buNone/>
            </a:pPr>
            <a:r>
              <a:rPr lang="en-US" sz="3600" b="1" dirty="0">
                <a:solidFill>
                  <a:schemeClr val="bg1"/>
                </a:solidFill>
              </a:rPr>
              <a:t>Exegesis VS Eisegesis</a:t>
            </a:r>
          </a:p>
          <a:p>
            <a:pPr marL="0" indent="0" algn="ctr">
              <a:buNone/>
            </a:pPr>
            <a:r>
              <a:rPr lang="en-US" sz="3200" dirty="0">
                <a:solidFill>
                  <a:schemeClr val="bg1"/>
                </a:solidFill>
              </a:rPr>
              <a:t>– </a:t>
            </a:r>
            <a:r>
              <a:rPr lang="en-US" sz="3200" i="1" dirty="0">
                <a:solidFill>
                  <a:schemeClr val="bg1"/>
                </a:solidFill>
              </a:rPr>
              <a:t>Exegesis</a:t>
            </a:r>
            <a:r>
              <a:rPr lang="en-US" sz="3200" dirty="0">
                <a:solidFill>
                  <a:schemeClr val="bg1"/>
                </a:solidFill>
              </a:rPr>
              <a:t> – to guide or lead out –</a:t>
            </a:r>
          </a:p>
          <a:p>
            <a:pPr marL="0" indent="0" algn="ctr">
              <a:buNone/>
            </a:pPr>
            <a:r>
              <a:rPr lang="en-US" sz="3200" dirty="0">
                <a:solidFill>
                  <a:schemeClr val="bg1"/>
                </a:solidFill>
              </a:rPr>
              <a:t>– </a:t>
            </a:r>
            <a:r>
              <a:rPr lang="en-US" sz="3200" i="1" dirty="0">
                <a:solidFill>
                  <a:schemeClr val="bg1"/>
                </a:solidFill>
              </a:rPr>
              <a:t>Eisegesis</a:t>
            </a:r>
            <a:r>
              <a:rPr lang="en-US" sz="3200" dirty="0">
                <a:solidFill>
                  <a:schemeClr val="bg1"/>
                </a:solidFill>
              </a:rPr>
              <a:t> – to guide or lead in –</a:t>
            </a:r>
          </a:p>
          <a:p>
            <a:pPr marL="0" indent="0" algn="ctr">
              <a:buNone/>
            </a:pPr>
            <a:r>
              <a:rPr lang="en-US" sz="3600" b="1" dirty="0">
                <a:solidFill>
                  <a:schemeClr val="bg1"/>
                </a:solidFill>
              </a:rPr>
              <a:t>Abusing Scripture</a:t>
            </a:r>
          </a:p>
          <a:p>
            <a:pPr marL="0" indent="0" algn="ctr">
              <a:buNone/>
            </a:pPr>
            <a:r>
              <a:rPr lang="en-US" sz="3200" dirty="0">
                <a:solidFill>
                  <a:schemeClr val="bg1"/>
                </a:solidFill>
              </a:rPr>
              <a:t>– </a:t>
            </a:r>
            <a:r>
              <a:rPr lang="en-US" sz="3200" i="1" dirty="0">
                <a:solidFill>
                  <a:schemeClr val="bg1"/>
                </a:solidFill>
              </a:rPr>
              <a:t>Matthew 4:5-7 </a:t>
            </a:r>
            <a:r>
              <a:rPr lang="en-US" sz="3200" dirty="0">
                <a:solidFill>
                  <a:schemeClr val="bg1"/>
                </a:solidFill>
              </a:rPr>
              <a:t>(Devil); </a:t>
            </a:r>
            <a:r>
              <a:rPr lang="en-US" sz="3200" i="1" dirty="0">
                <a:solidFill>
                  <a:schemeClr val="bg1"/>
                </a:solidFill>
              </a:rPr>
              <a:t>2 Peter 3:15-16 </a:t>
            </a:r>
            <a:r>
              <a:rPr lang="en-US" sz="3200" dirty="0">
                <a:solidFill>
                  <a:schemeClr val="bg1"/>
                </a:solidFill>
              </a:rPr>
              <a:t>(untaught and unstable) –</a:t>
            </a:r>
          </a:p>
        </p:txBody>
      </p:sp>
    </p:spTree>
    <p:extLst>
      <p:ext uri="{BB962C8B-B14F-4D97-AF65-F5344CB8AC3E}">
        <p14:creationId xmlns:p14="http://schemas.microsoft.com/office/powerpoint/2010/main" val="70243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chemeClr val="bg1"/>
                </a:solidFill>
                <a:latin typeface="Blackadder ITC" panose="04020505051007020D02" pitchFamily="82" charset="0"/>
              </a:rPr>
              <a:t>Arguments From Scripture</a:t>
            </a:r>
          </a:p>
        </p:txBody>
      </p:sp>
      <p:sp>
        <p:nvSpPr>
          <p:cNvPr id="3" name="Content Placeholder 2"/>
          <p:cNvSpPr>
            <a:spLocks noGrp="1"/>
          </p:cNvSpPr>
          <p:nvPr>
            <p:ph idx="1"/>
          </p:nvPr>
        </p:nvSpPr>
        <p:spPr>
          <a:xfrm>
            <a:off x="628650" y="1484242"/>
            <a:ext cx="7886700" cy="4916557"/>
          </a:xfrm>
        </p:spPr>
        <p:txBody>
          <a:bodyPr>
            <a:normAutofit lnSpcReduction="10000"/>
          </a:bodyPr>
          <a:lstStyle/>
          <a:p>
            <a:pPr marL="0" indent="0" algn="ctr">
              <a:buNone/>
            </a:pPr>
            <a:r>
              <a:rPr lang="en-US" sz="3200" b="1" dirty="0">
                <a:solidFill>
                  <a:schemeClr val="bg1"/>
                </a:solidFill>
              </a:rPr>
              <a:t>Wedding Feast in Cana – John 2:1-11</a:t>
            </a:r>
          </a:p>
          <a:p>
            <a:pPr marL="0" indent="0" algn="ctr">
              <a:buNone/>
            </a:pPr>
            <a:r>
              <a:rPr lang="en-US" sz="3000" i="1" dirty="0">
                <a:solidFill>
                  <a:schemeClr val="bg1"/>
                </a:solidFill>
              </a:rPr>
              <a:t>(Jesus MADE wine)</a:t>
            </a:r>
          </a:p>
          <a:p>
            <a:pPr marL="0" indent="0">
              <a:buNone/>
            </a:pPr>
            <a:r>
              <a:rPr lang="en-US" b="1" u="sng" dirty="0">
                <a:solidFill>
                  <a:schemeClr val="bg1"/>
                </a:solidFill>
              </a:rPr>
              <a:t>Assumptions</a:t>
            </a:r>
            <a:r>
              <a:rPr lang="en-US" dirty="0">
                <a:solidFill>
                  <a:schemeClr val="bg1"/>
                </a:solidFill>
              </a:rPr>
              <a:t> – (1) </a:t>
            </a:r>
            <a:r>
              <a:rPr lang="en-US" b="1" i="1" dirty="0">
                <a:solidFill>
                  <a:schemeClr val="bg1"/>
                </a:solidFill>
              </a:rPr>
              <a:t>“wine” </a:t>
            </a:r>
            <a:r>
              <a:rPr lang="en-US" dirty="0">
                <a:solidFill>
                  <a:schemeClr val="bg1"/>
                </a:solidFill>
              </a:rPr>
              <a:t>= fermented; (2) </a:t>
            </a:r>
            <a:r>
              <a:rPr lang="en-US" b="1" i="1" dirty="0">
                <a:solidFill>
                  <a:schemeClr val="bg1"/>
                </a:solidFill>
              </a:rPr>
              <a:t>“good wine”</a:t>
            </a:r>
            <a:r>
              <a:rPr lang="en-US" dirty="0">
                <a:solidFill>
                  <a:schemeClr val="bg1"/>
                </a:solidFill>
              </a:rPr>
              <a:t> = more potent; (3) </a:t>
            </a:r>
            <a:r>
              <a:rPr lang="en-US" b="1" i="1" dirty="0">
                <a:solidFill>
                  <a:schemeClr val="bg1"/>
                </a:solidFill>
              </a:rPr>
              <a:t>“well drunk” </a:t>
            </a:r>
            <a:r>
              <a:rPr lang="en-US" dirty="0">
                <a:solidFill>
                  <a:schemeClr val="bg1"/>
                </a:solidFill>
              </a:rPr>
              <a:t>= intoxicated</a:t>
            </a:r>
          </a:p>
          <a:p>
            <a:pPr marL="0" indent="0">
              <a:buNone/>
            </a:pPr>
            <a:r>
              <a:rPr lang="en-US" b="1" i="1" u="sng" dirty="0">
                <a:solidFill>
                  <a:schemeClr val="bg1"/>
                </a:solidFill>
              </a:rPr>
              <a:t>“Wine” </a:t>
            </a:r>
            <a:r>
              <a:rPr lang="en-US" dirty="0">
                <a:solidFill>
                  <a:schemeClr val="bg1"/>
                </a:solidFill>
              </a:rPr>
              <a:t>– </a:t>
            </a:r>
            <a:r>
              <a:rPr lang="en-US" i="1" dirty="0" err="1">
                <a:solidFill>
                  <a:schemeClr val="bg1"/>
                </a:solidFill>
              </a:rPr>
              <a:t>oinos</a:t>
            </a:r>
            <a:r>
              <a:rPr lang="en-US" dirty="0">
                <a:solidFill>
                  <a:schemeClr val="bg1"/>
                </a:solidFill>
              </a:rPr>
              <a:t> – either fermented or unfermented.</a:t>
            </a:r>
          </a:p>
          <a:p>
            <a:pPr marL="0" indent="0">
              <a:buNone/>
            </a:pPr>
            <a:r>
              <a:rPr lang="en-US" b="1" i="1" u="sng" dirty="0">
                <a:solidFill>
                  <a:schemeClr val="bg1"/>
                </a:solidFill>
              </a:rPr>
              <a:t>“Good wine” </a:t>
            </a:r>
            <a:r>
              <a:rPr lang="en-US" dirty="0">
                <a:solidFill>
                  <a:schemeClr val="bg1"/>
                </a:solidFill>
              </a:rPr>
              <a:t>– </a:t>
            </a:r>
            <a:r>
              <a:rPr lang="en-US" b="1" dirty="0">
                <a:solidFill>
                  <a:schemeClr val="bg1"/>
                </a:solidFill>
              </a:rPr>
              <a:t>cf. v. 9 </a:t>
            </a:r>
            <a:r>
              <a:rPr lang="en-US" dirty="0">
                <a:solidFill>
                  <a:schemeClr val="bg1"/>
                </a:solidFill>
              </a:rPr>
              <a:t>– answers to the taste.</a:t>
            </a:r>
          </a:p>
          <a:p>
            <a:pPr marL="0" indent="0">
              <a:buNone/>
            </a:pPr>
            <a:r>
              <a:rPr lang="en-US" b="1" i="1" u="sng" dirty="0">
                <a:solidFill>
                  <a:schemeClr val="bg1"/>
                </a:solidFill>
              </a:rPr>
              <a:t>“Well drunk” </a:t>
            </a:r>
            <a:r>
              <a:rPr lang="en-US" dirty="0">
                <a:solidFill>
                  <a:schemeClr val="bg1"/>
                </a:solidFill>
              </a:rPr>
              <a:t>– to be moistened; to be drenched with liquid. </a:t>
            </a:r>
          </a:p>
          <a:p>
            <a:pPr marL="0" indent="0">
              <a:buNone/>
            </a:pPr>
            <a:r>
              <a:rPr lang="en-US" b="1" u="sng" dirty="0">
                <a:solidFill>
                  <a:schemeClr val="bg1"/>
                </a:solidFill>
              </a:rPr>
              <a:t>Implications (if wine was alcoholic):</a:t>
            </a:r>
            <a:r>
              <a:rPr lang="en-US" dirty="0">
                <a:solidFill>
                  <a:schemeClr val="bg1"/>
                </a:solidFill>
              </a:rPr>
              <a:t> Jesus supplied alcohol (even stronger than before) to drunk people! He led others to sin – drunkenness.</a:t>
            </a:r>
            <a:endParaRPr lang="en-US" sz="2400" dirty="0">
              <a:solidFill>
                <a:schemeClr val="bg1"/>
              </a:solidFill>
            </a:endParaRPr>
          </a:p>
        </p:txBody>
      </p:sp>
    </p:spTree>
    <p:extLst>
      <p:ext uri="{BB962C8B-B14F-4D97-AF65-F5344CB8AC3E}">
        <p14:creationId xmlns:p14="http://schemas.microsoft.com/office/powerpoint/2010/main" val="23580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chemeClr val="bg1"/>
                </a:solidFill>
                <a:latin typeface="Blackadder ITC" panose="04020505051007020D02" pitchFamily="82" charset="0"/>
              </a:rPr>
              <a:t>Arguments From Scripture</a:t>
            </a:r>
          </a:p>
        </p:txBody>
      </p:sp>
      <p:sp>
        <p:nvSpPr>
          <p:cNvPr id="3" name="Content Placeholder 2"/>
          <p:cNvSpPr>
            <a:spLocks noGrp="1"/>
          </p:cNvSpPr>
          <p:nvPr>
            <p:ph idx="1"/>
          </p:nvPr>
        </p:nvSpPr>
        <p:spPr>
          <a:xfrm>
            <a:off x="628650" y="1484242"/>
            <a:ext cx="7886700" cy="4916557"/>
          </a:xfrm>
        </p:spPr>
        <p:txBody>
          <a:bodyPr>
            <a:normAutofit lnSpcReduction="10000"/>
          </a:bodyPr>
          <a:lstStyle/>
          <a:p>
            <a:pPr marL="0" indent="0" algn="ctr">
              <a:buNone/>
            </a:pPr>
            <a:r>
              <a:rPr lang="en-US" sz="3200" b="1" dirty="0">
                <a:solidFill>
                  <a:schemeClr val="bg1"/>
                </a:solidFill>
              </a:rPr>
              <a:t>New Wine/Wineskins – Luke 5:37-39</a:t>
            </a:r>
          </a:p>
          <a:p>
            <a:pPr marL="0" indent="0" algn="ctr">
              <a:buNone/>
            </a:pPr>
            <a:r>
              <a:rPr lang="en-US" sz="3000" i="1" dirty="0">
                <a:solidFill>
                  <a:schemeClr val="bg1"/>
                </a:solidFill>
              </a:rPr>
              <a:t>(Jesus COMMENDED wine)</a:t>
            </a:r>
          </a:p>
          <a:p>
            <a:pPr marL="0" indent="0">
              <a:buNone/>
            </a:pPr>
            <a:r>
              <a:rPr lang="en-US" b="1" u="sng" dirty="0">
                <a:solidFill>
                  <a:schemeClr val="bg1"/>
                </a:solidFill>
              </a:rPr>
              <a:t>Claim</a:t>
            </a:r>
            <a:r>
              <a:rPr lang="en-US" dirty="0">
                <a:solidFill>
                  <a:schemeClr val="bg1"/>
                </a:solidFill>
              </a:rPr>
              <a:t> – </a:t>
            </a:r>
            <a:r>
              <a:rPr lang="en-US" b="1" i="1" dirty="0">
                <a:solidFill>
                  <a:schemeClr val="bg1"/>
                </a:solidFill>
              </a:rPr>
              <a:t>“new wine” </a:t>
            </a:r>
            <a:r>
              <a:rPr lang="en-US" dirty="0">
                <a:solidFill>
                  <a:schemeClr val="bg1"/>
                </a:solidFill>
              </a:rPr>
              <a:t>= ferment(</a:t>
            </a:r>
            <a:r>
              <a:rPr lang="en-US" dirty="0" err="1">
                <a:solidFill>
                  <a:schemeClr val="bg1"/>
                </a:solidFill>
              </a:rPr>
              <a:t>ing</a:t>
            </a:r>
            <a:r>
              <a:rPr lang="en-US" dirty="0">
                <a:solidFill>
                  <a:schemeClr val="bg1"/>
                </a:solidFill>
              </a:rPr>
              <a:t>); </a:t>
            </a:r>
            <a:r>
              <a:rPr lang="en-US" b="1" i="1" dirty="0">
                <a:solidFill>
                  <a:schemeClr val="bg1"/>
                </a:solidFill>
              </a:rPr>
              <a:t>“old wineskins” </a:t>
            </a:r>
            <a:r>
              <a:rPr lang="en-US" dirty="0">
                <a:solidFill>
                  <a:schemeClr val="bg1"/>
                </a:solidFill>
              </a:rPr>
              <a:t>will break when fermentation produces gas.</a:t>
            </a:r>
          </a:p>
          <a:p>
            <a:pPr marL="0" indent="0">
              <a:buNone/>
            </a:pPr>
            <a:r>
              <a:rPr lang="en-US" b="1" u="sng" dirty="0">
                <a:solidFill>
                  <a:schemeClr val="bg1"/>
                </a:solidFill>
              </a:rPr>
              <a:t>NOTE:</a:t>
            </a:r>
            <a:r>
              <a:rPr lang="en-US" dirty="0">
                <a:solidFill>
                  <a:schemeClr val="bg1"/>
                </a:solidFill>
              </a:rPr>
              <a:t> Even NEW wineskins would break                    (</a:t>
            </a:r>
            <a:r>
              <a:rPr lang="en-US" i="1" dirty="0">
                <a:solidFill>
                  <a:schemeClr val="bg1"/>
                </a:solidFill>
              </a:rPr>
              <a:t>cf. Job 32:19</a:t>
            </a:r>
            <a:r>
              <a:rPr lang="en-US" dirty="0">
                <a:solidFill>
                  <a:schemeClr val="bg1"/>
                </a:solidFill>
              </a:rPr>
              <a:t>).</a:t>
            </a:r>
          </a:p>
          <a:p>
            <a:pPr marL="0" indent="0">
              <a:buNone/>
            </a:pPr>
            <a:r>
              <a:rPr lang="en-US" b="1" u="sng" dirty="0">
                <a:solidFill>
                  <a:schemeClr val="bg1"/>
                </a:solidFill>
              </a:rPr>
              <a:t>Goal </a:t>
            </a:r>
            <a:r>
              <a:rPr lang="en-US" dirty="0">
                <a:solidFill>
                  <a:schemeClr val="bg1"/>
                </a:solidFill>
              </a:rPr>
              <a:t>– preservation </a:t>
            </a:r>
            <a:r>
              <a:rPr lang="en-US" b="1" dirty="0">
                <a:solidFill>
                  <a:schemeClr val="bg1"/>
                </a:solidFill>
              </a:rPr>
              <a:t>(v. 38)</a:t>
            </a:r>
            <a:r>
              <a:rPr lang="en-US" dirty="0">
                <a:solidFill>
                  <a:schemeClr val="bg1"/>
                </a:solidFill>
              </a:rPr>
              <a:t>; </a:t>
            </a:r>
            <a:r>
              <a:rPr lang="en-US" b="1" i="1" dirty="0">
                <a:solidFill>
                  <a:schemeClr val="bg1"/>
                </a:solidFill>
              </a:rPr>
              <a:t>“old wineskins”</a:t>
            </a:r>
            <a:r>
              <a:rPr lang="en-US" dirty="0">
                <a:solidFill>
                  <a:schemeClr val="bg1"/>
                </a:solidFill>
              </a:rPr>
              <a:t> contain remains of </a:t>
            </a:r>
            <a:r>
              <a:rPr lang="en-US" b="1" i="1" dirty="0">
                <a:solidFill>
                  <a:schemeClr val="bg1"/>
                </a:solidFill>
              </a:rPr>
              <a:t>“old wine” </a:t>
            </a:r>
            <a:r>
              <a:rPr lang="en-US" dirty="0">
                <a:solidFill>
                  <a:schemeClr val="bg1"/>
                </a:solidFill>
              </a:rPr>
              <a:t>= fermentation of </a:t>
            </a:r>
            <a:r>
              <a:rPr lang="en-US" b="1" i="1" dirty="0">
                <a:solidFill>
                  <a:schemeClr val="bg1"/>
                </a:solidFill>
              </a:rPr>
              <a:t>“new wine”</a:t>
            </a:r>
            <a:r>
              <a:rPr lang="en-US" dirty="0">
                <a:solidFill>
                  <a:schemeClr val="bg1"/>
                </a:solidFill>
              </a:rPr>
              <a:t> = bursting skins. (So use </a:t>
            </a:r>
            <a:r>
              <a:rPr lang="en-US" b="1" i="1" dirty="0">
                <a:solidFill>
                  <a:schemeClr val="bg1"/>
                </a:solidFill>
              </a:rPr>
              <a:t>“new wineskins”</a:t>
            </a:r>
            <a:r>
              <a:rPr lang="en-US" dirty="0">
                <a:solidFill>
                  <a:schemeClr val="bg1"/>
                </a:solidFill>
              </a:rPr>
              <a:t> without remains of </a:t>
            </a:r>
            <a:r>
              <a:rPr lang="en-US" b="1" i="1" dirty="0">
                <a:solidFill>
                  <a:schemeClr val="bg1"/>
                </a:solidFill>
              </a:rPr>
              <a:t>“old wine” </a:t>
            </a:r>
            <a:r>
              <a:rPr lang="en-US" dirty="0">
                <a:solidFill>
                  <a:schemeClr val="bg1"/>
                </a:solidFill>
              </a:rPr>
              <a:t>to preserve the </a:t>
            </a:r>
            <a:r>
              <a:rPr lang="en-US" b="1" i="1" dirty="0">
                <a:solidFill>
                  <a:schemeClr val="bg1"/>
                </a:solidFill>
              </a:rPr>
              <a:t>“new wine.”</a:t>
            </a:r>
            <a:r>
              <a:rPr lang="en-US" dirty="0">
                <a:solidFill>
                  <a:schemeClr val="bg1"/>
                </a:solidFill>
              </a:rPr>
              <a:t>)</a:t>
            </a:r>
          </a:p>
          <a:p>
            <a:pPr marL="0" indent="0">
              <a:buNone/>
            </a:pPr>
            <a:r>
              <a:rPr lang="en-US" b="1" i="1" u="sng" dirty="0">
                <a:solidFill>
                  <a:schemeClr val="bg1"/>
                </a:solidFill>
              </a:rPr>
              <a:t>“old is better”</a:t>
            </a:r>
            <a:r>
              <a:rPr lang="en-US" i="1" u="sng" dirty="0">
                <a:solidFill>
                  <a:schemeClr val="bg1"/>
                </a:solidFill>
              </a:rPr>
              <a:t> </a:t>
            </a:r>
            <a:r>
              <a:rPr lang="en-US" b="1" u="sng" dirty="0">
                <a:solidFill>
                  <a:schemeClr val="bg1"/>
                </a:solidFill>
              </a:rPr>
              <a:t>(v. 39)</a:t>
            </a:r>
            <a:r>
              <a:rPr lang="en-US" u="sng" dirty="0">
                <a:solidFill>
                  <a:schemeClr val="bg1"/>
                </a:solidFill>
              </a:rPr>
              <a:t>?</a:t>
            </a:r>
            <a:r>
              <a:rPr lang="en-US" dirty="0">
                <a:solidFill>
                  <a:schemeClr val="bg1"/>
                </a:solidFill>
              </a:rPr>
              <a:t> – SAYS THE DRUNK!</a:t>
            </a:r>
          </a:p>
        </p:txBody>
      </p:sp>
    </p:spTree>
    <p:extLst>
      <p:ext uri="{BB962C8B-B14F-4D97-AF65-F5344CB8AC3E}">
        <p14:creationId xmlns:p14="http://schemas.microsoft.com/office/powerpoint/2010/main" val="6405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chemeClr val="bg1"/>
                </a:solidFill>
                <a:latin typeface="Blackadder ITC" panose="04020505051007020D02" pitchFamily="82" charset="0"/>
              </a:rPr>
              <a:t>Arguments From Scripture</a:t>
            </a:r>
          </a:p>
        </p:txBody>
      </p:sp>
      <p:sp>
        <p:nvSpPr>
          <p:cNvPr id="3" name="Content Placeholder 2"/>
          <p:cNvSpPr>
            <a:spLocks noGrp="1"/>
          </p:cNvSpPr>
          <p:nvPr>
            <p:ph idx="1"/>
          </p:nvPr>
        </p:nvSpPr>
        <p:spPr>
          <a:xfrm>
            <a:off x="628650" y="1484242"/>
            <a:ext cx="7886700" cy="4916557"/>
          </a:xfrm>
        </p:spPr>
        <p:txBody>
          <a:bodyPr>
            <a:normAutofit/>
          </a:bodyPr>
          <a:lstStyle/>
          <a:p>
            <a:pPr marL="0" indent="0" algn="ctr">
              <a:buNone/>
            </a:pPr>
            <a:r>
              <a:rPr lang="en-US" sz="3200" b="1" dirty="0">
                <a:solidFill>
                  <a:schemeClr val="bg1"/>
                </a:solidFill>
              </a:rPr>
              <a:t>Jesus, a Winebibber? – Luke 7:31-35</a:t>
            </a:r>
          </a:p>
          <a:p>
            <a:pPr marL="0" indent="0" algn="ctr">
              <a:buNone/>
            </a:pPr>
            <a:r>
              <a:rPr lang="en-US" sz="3000" i="1" dirty="0">
                <a:solidFill>
                  <a:schemeClr val="bg1"/>
                </a:solidFill>
              </a:rPr>
              <a:t>(Jesus DRANK wine)</a:t>
            </a:r>
          </a:p>
          <a:p>
            <a:pPr marL="0" indent="0">
              <a:buNone/>
            </a:pPr>
            <a:r>
              <a:rPr lang="en-US" b="1" i="1" u="sng" dirty="0" err="1">
                <a:solidFill>
                  <a:schemeClr val="bg1"/>
                </a:solidFill>
              </a:rPr>
              <a:t>Oinos</a:t>
            </a:r>
            <a:r>
              <a:rPr lang="en-US" dirty="0">
                <a:solidFill>
                  <a:schemeClr val="bg1"/>
                </a:solidFill>
              </a:rPr>
              <a:t> – fermented or unfermented wine.</a:t>
            </a:r>
          </a:p>
          <a:p>
            <a:pPr marL="0" indent="0">
              <a:buNone/>
            </a:pPr>
            <a:r>
              <a:rPr lang="en-US" b="1" u="sng" dirty="0">
                <a:solidFill>
                  <a:schemeClr val="bg1"/>
                </a:solidFill>
              </a:rPr>
              <a:t>Who is accusing Jesus? </a:t>
            </a:r>
            <a:r>
              <a:rPr lang="en-US" dirty="0">
                <a:solidFill>
                  <a:schemeClr val="bg1"/>
                </a:solidFill>
              </a:rPr>
              <a:t>– </a:t>
            </a:r>
            <a:r>
              <a:rPr lang="en-US" b="1" dirty="0">
                <a:solidFill>
                  <a:schemeClr val="bg1"/>
                </a:solidFill>
              </a:rPr>
              <a:t>v. 29-30 </a:t>
            </a:r>
            <a:r>
              <a:rPr lang="en-US" dirty="0">
                <a:solidFill>
                  <a:schemeClr val="bg1"/>
                </a:solidFill>
              </a:rPr>
              <a:t>– Pharisees!</a:t>
            </a:r>
          </a:p>
          <a:p>
            <a:pPr marL="0" indent="0">
              <a:buNone/>
            </a:pPr>
            <a:r>
              <a:rPr lang="en-US" b="1" u="sng" dirty="0">
                <a:solidFill>
                  <a:schemeClr val="bg1"/>
                </a:solidFill>
              </a:rPr>
              <a:t>Jesus’ Point:</a:t>
            </a:r>
            <a:r>
              <a:rPr lang="en-US" b="1" dirty="0">
                <a:solidFill>
                  <a:schemeClr val="bg1"/>
                </a:solidFill>
              </a:rPr>
              <a:t> (v. 32)</a:t>
            </a:r>
            <a:r>
              <a:rPr lang="en-US" dirty="0">
                <a:solidFill>
                  <a:schemeClr val="bg1"/>
                </a:solidFill>
              </a:rPr>
              <a:t> – They are like children;              </a:t>
            </a:r>
            <a:r>
              <a:rPr lang="en-US" b="1" dirty="0">
                <a:solidFill>
                  <a:schemeClr val="bg1"/>
                </a:solidFill>
              </a:rPr>
              <a:t>(v. 33-34)</a:t>
            </a:r>
            <a:r>
              <a:rPr lang="en-US" dirty="0">
                <a:solidFill>
                  <a:schemeClr val="bg1"/>
                </a:solidFill>
              </a:rPr>
              <a:t> – ABSURD accusations against John and Jesus!</a:t>
            </a:r>
          </a:p>
          <a:p>
            <a:pPr marL="0" indent="0">
              <a:buNone/>
            </a:pPr>
            <a:r>
              <a:rPr lang="en-US" b="1" u="sng" dirty="0">
                <a:solidFill>
                  <a:schemeClr val="bg1"/>
                </a:solidFill>
              </a:rPr>
              <a:t>NOTE:</a:t>
            </a:r>
            <a:r>
              <a:rPr lang="en-US" dirty="0">
                <a:solidFill>
                  <a:schemeClr val="bg1"/>
                </a:solidFill>
              </a:rPr>
              <a:t> </a:t>
            </a:r>
            <a:r>
              <a:rPr lang="en-US" b="1" dirty="0">
                <a:solidFill>
                  <a:schemeClr val="bg1"/>
                </a:solidFill>
              </a:rPr>
              <a:t>(v. 34) </a:t>
            </a:r>
            <a:r>
              <a:rPr lang="en-US" dirty="0">
                <a:solidFill>
                  <a:schemeClr val="bg1"/>
                </a:solidFill>
              </a:rPr>
              <a:t>– paired with </a:t>
            </a:r>
            <a:r>
              <a:rPr lang="en-US" b="1" i="1" dirty="0">
                <a:solidFill>
                  <a:schemeClr val="bg1"/>
                </a:solidFill>
              </a:rPr>
              <a:t>“glutton” </a:t>
            </a:r>
            <a:r>
              <a:rPr lang="en-US" dirty="0">
                <a:solidFill>
                  <a:schemeClr val="bg1"/>
                </a:solidFill>
              </a:rPr>
              <a:t>and </a:t>
            </a:r>
            <a:r>
              <a:rPr lang="en-US" b="1" i="1" dirty="0">
                <a:solidFill>
                  <a:schemeClr val="bg1"/>
                </a:solidFill>
              </a:rPr>
              <a:t>“friend of tax collectors and sinners”</a:t>
            </a:r>
            <a:r>
              <a:rPr lang="en-US" dirty="0">
                <a:solidFill>
                  <a:schemeClr val="bg1"/>
                </a:solidFill>
              </a:rPr>
              <a:t> shows it is an accusation of sin; </a:t>
            </a:r>
            <a:r>
              <a:rPr lang="en-US" b="1" dirty="0">
                <a:solidFill>
                  <a:schemeClr val="bg1"/>
                </a:solidFill>
              </a:rPr>
              <a:t>(v. 35)</a:t>
            </a:r>
            <a:r>
              <a:rPr lang="en-US" dirty="0">
                <a:solidFill>
                  <a:schemeClr val="bg1"/>
                </a:solidFill>
              </a:rPr>
              <a:t> – Accusations are unsupported.</a:t>
            </a:r>
          </a:p>
        </p:txBody>
      </p:sp>
    </p:spTree>
    <p:extLst>
      <p:ext uri="{BB962C8B-B14F-4D97-AF65-F5344CB8AC3E}">
        <p14:creationId xmlns:p14="http://schemas.microsoft.com/office/powerpoint/2010/main" val="100680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chemeClr val="bg1"/>
                </a:solidFill>
                <a:latin typeface="Blackadder ITC" panose="04020505051007020D02" pitchFamily="82" charset="0"/>
              </a:rPr>
              <a:t>Arguments From Scripture</a:t>
            </a:r>
          </a:p>
        </p:txBody>
      </p:sp>
      <p:sp>
        <p:nvSpPr>
          <p:cNvPr id="3" name="Content Placeholder 2"/>
          <p:cNvSpPr>
            <a:spLocks noGrp="1"/>
          </p:cNvSpPr>
          <p:nvPr>
            <p:ph idx="1"/>
          </p:nvPr>
        </p:nvSpPr>
        <p:spPr>
          <a:xfrm>
            <a:off x="628650" y="1484242"/>
            <a:ext cx="7886700" cy="4916557"/>
          </a:xfrm>
        </p:spPr>
        <p:txBody>
          <a:bodyPr>
            <a:normAutofit fontScale="92500" lnSpcReduction="10000"/>
          </a:bodyPr>
          <a:lstStyle/>
          <a:p>
            <a:pPr marL="0" indent="0" algn="ctr">
              <a:buNone/>
            </a:pPr>
            <a:r>
              <a:rPr lang="en-US" sz="3200" b="1" i="1" dirty="0">
                <a:solidFill>
                  <a:schemeClr val="bg1"/>
                </a:solidFill>
              </a:rPr>
              <a:t>“not given to MUCH wine”</a:t>
            </a:r>
            <a:r>
              <a:rPr lang="en-US" sz="3200" b="1" dirty="0">
                <a:solidFill>
                  <a:schemeClr val="bg1"/>
                </a:solidFill>
              </a:rPr>
              <a:t> – 1 Timothy 3:3, 8</a:t>
            </a:r>
          </a:p>
          <a:p>
            <a:pPr marL="0" indent="0" algn="ctr">
              <a:buNone/>
            </a:pPr>
            <a:r>
              <a:rPr lang="en-US" sz="3000" i="1" dirty="0">
                <a:solidFill>
                  <a:schemeClr val="bg1"/>
                </a:solidFill>
              </a:rPr>
              <a:t>(</a:t>
            </a:r>
            <a:r>
              <a:rPr lang="en-US" sz="3000" b="1" i="1" dirty="0">
                <a:solidFill>
                  <a:schemeClr val="bg1"/>
                </a:solidFill>
              </a:rPr>
              <a:t>“much” </a:t>
            </a:r>
            <a:r>
              <a:rPr lang="en-US" sz="3000" i="1" dirty="0">
                <a:solidFill>
                  <a:schemeClr val="bg1"/>
                </a:solidFill>
              </a:rPr>
              <a:t>sanctions moderation?)</a:t>
            </a:r>
          </a:p>
          <a:p>
            <a:pPr marL="0" indent="0">
              <a:buNone/>
            </a:pPr>
            <a:r>
              <a:rPr lang="en-US" b="1" u="sng" dirty="0">
                <a:solidFill>
                  <a:schemeClr val="bg1"/>
                </a:solidFill>
              </a:rPr>
              <a:t>Excess condemned</a:t>
            </a:r>
            <a:r>
              <a:rPr lang="en-US" b="1" dirty="0">
                <a:solidFill>
                  <a:schemeClr val="bg1"/>
                </a:solidFill>
              </a:rPr>
              <a:t> </a:t>
            </a:r>
            <a:r>
              <a:rPr lang="en-US" dirty="0">
                <a:solidFill>
                  <a:schemeClr val="bg1"/>
                </a:solidFill>
              </a:rPr>
              <a:t>= moderation sanctioned? –               </a:t>
            </a:r>
            <a:r>
              <a:rPr lang="en-US" i="1" dirty="0">
                <a:solidFill>
                  <a:schemeClr val="bg1"/>
                </a:solidFill>
              </a:rPr>
              <a:t>cf. James 1:21</a:t>
            </a:r>
          </a:p>
          <a:p>
            <a:pPr marL="0" indent="0">
              <a:buNone/>
            </a:pPr>
            <a:r>
              <a:rPr lang="en-US" b="1" u="sng" dirty="0">
                <a:solidFill>
                  <a:schemeClr val="bg1"/>
                </a:solidFill>
              </a:rPr>
              <a:t>NOTE:</a:t>
            </a:r>
            <a:r>
              <a:rPr lang="en-US" dirty="0">
                <a:solidFill>
                  <a:schemeClr val="bg1"/>
                </a:solidFill>
              </a:rPr>
              <a:t> Elders = examples (</a:t>
            </a:r>
            <a:r>
              <a:rPr lang="en-US" i="1" dirty="0">
                <a:solidFill>
                  <a:schemeClr val="bg1"/>
                </a:solidFill>
              </a:rPr>
              <a:t>cf. 1 Pet. 5:3; Heb. 13:7</a:t>
            </a:r>
            <a:r>
              <a:rPr lang="en-US" dirty="0">
                <a:solidFill>
                  <a:schemeClr val="bg1"/>
                </a:solidFill>
              </a:rPr>
              <a:t>)</a:t>
            </a:r>
          </a:p>
          <a:p>
            <a:pPr marL="0" indent="0">
              <a:buNone/>
            </a:pPr>
            <a:r>
              <a:rPr lang="en-US" b="1" dirty="0">
                <a:solidFill>
                  <a:schemeClr val="bg1"/>
                </a:solidFill>
              </a:rPr>
              <a:t>(v. 2) </a:t>
            </a:r>
            <a:r>
              <a:rPr lang="en-US" dirty="0">
                <a:solidFill>
                  <a:schemeClr val="bg1"/>
                </a:solidFill>
              </a:rPr>
              <a:t>– temperate – </a:t>
            </a:r>
            <a:r>
              <a:rPr lang="en-US" i="1" dirty="0" err="1">
                <a:solidFill>
                  <a:schemeClr val="bg1"/>
                </a:solidFill>
              </a:rPr>
              <a:t>nēphalios</a:t>
            </a:r>
            <a:r>
              <a:rPr lang="en-US" i="1" dirty="0">
                <a:solidFill>
                  <a:schemeClr val="bg1"/>
                </a:solidFill>
              </a:rPr>
              <a:t> </a:t>
            </a:r>
            <a:r>
              <a:rPr lang="en-US" dirty="0">
                <a:solidFill>
                  <a:schemeClr val="bg1"/>
                </a:solidFill>
              </a:rPr>
              <a:t>– sober; (from </a:t>
            </a:r>
            <a:r>
              <a:rPr lang="en-US" i="1" dirty="0" err="1">
                <a:solidFill>
                  <a:schemeClr val="bg1"/>
                </a:solidFill>
              </a:rPr>
              <a:t>nēpho</a:t>
            </a:r>
            <a:r>
              <a:rPr lang="en-US" dirty="0">
                <a:solidFill>
                  <a:schemeClr val="bg1"/>
                </a:solidFill>
              </a:rPr>
              <a:t>̄; to abstain from wine)</a:t>
            </a:r>
          </a:p>
          <a:p>
            <a:pPr marL="0" indent="0">
              <a:buNone/>
            </a:pPr>
            <a:r>
              <a:rPr lang="en-US" b="1" dirty="0">
                <a:solidFill>
                  <a:schemeClr val="bg1"/>
                </a:solidFill>
              </a:rPr>
              <a:t>(v. 3) </a:t>
            </a:r>
            <a:r>
              <a:rPr lang="en-US" dirty="0">
                <a:solidFill>
                  <a:schemeClr val="bg1"/>
                </a:solidFill>
              </a:rPr>
              <a:t>– </a:t>
            </a:r>
            <a:r>
              <a:rPr lang="en-US" i="1" dirty="0">
                <a:solidFill>
                  <a:schemeClr val="bg1"/>
                </a:solidFill>
              </a:rPr>
              <a:t>me </a:t>
            </a:r>
            <a:r>
              <a:rPr lang="en-US" i="1" dirty="0" err="1">
                <a:solidFill>
                  <a:schemeClr val="bg1"/>
                </a:solidFill>
              </a:rPr>
              <a:t>paroinon</a:t>
            </a:r>
            <a:r>
              <a:rPr lang="en-US" i="1" dirty="0">
                <a:solidFill>
                  <a:schemeClr val="bg1"/>
                </a:solidFill>
              </a:rPr>
              <a:t> </a:t>
            </a:r>
            <a:r>
              <a:rPr lang="en-US" dirty="0">
                <a:solidFill>
                  <a:schemeClr val="bg1"/>
                </a:solidFill>
              </a:rPr>
              <a:t>– not near, beside wine; not addicted to wine (NASB)</a:t>
            </a:r>
          </a:p>
          <a:p>
            <a:pPr marL="0" indent="0">
              <a:buNone/>
            </a:pPr>
            <a:r>
              <a:rPr lang="en-US" b="1" dirty="0">
                <a:solidFill>
                  <a:schemeClr val="bg1"/>
                </a:solidFill>
              </a:rPr>
              <a:t>(v. 8) </a:t>
            </a:r>
            <a:r>
              <a:rPr lang="en-US" dirty="0">
                <a:solidFill>
                  <a:schemeClr val="bg1"/>
                </a:solidFill>
              </a:rPr>
              <a:t>– </a:t>
            </a:r>
            <a:r>
              <a:rPr lang="en-US" i="1" dirty="0">
                <a:solidFill>
                  <a:schemeClr val="bg1"/>
                </a:solidFill>
              </a:rPr>
              <a:t>me </a:t>
            </a:r>
            <a:r>
              <a:rPr lang="en-US" i="1" dirty="0" err="1">
                <a:solidFill>
                  <a:schemeClr val="bg1"/>
                </a:solidFill>
              </a:rPr>
              <a:t>oino</a:t>
            </a:r>
            <a:r>
              <a:rPr lang="en-US" i="1" dirty="0">
                <a:solidFill>
                  <a:schemeClr val="bg1"/>
                </a:solidFill>
              </a:rPr>
              <a:t> </a:t>
            </a:r>
            <a:r>
              <a:rPr lang="en-US" i="1" dirty="0" err="1">
                <a:solidFill>
                  <a:schemeClr val="bg1"/>
                </a:solidFill>
              </a:rPr>
              <a:t>pollo</a:t>
            </a:r>
            <a:r>
              <a:rPr lang="en-US" i="1" dirty="0">
                <a:solidFill>
                  <a:schemeClr val="bg1"/>
                </a:solidFill>
              </a:rPr>
              <a:t> </a:t>
            </a:r>
            <a:r>
              <a:rPr lang="en-US" i="1" dirty="0" err="1">
                <a:solidFill>
                  <a:schemeClr val="bg1"/>
                </a:solidFill>
              </a:rPr>
              <a:t>prosechontas</a:t>
            </a:r>
            <a:r>
              <a:rPr lang="en-US" i="1" dirty="0">
                <a:solidFill>
                  <a:schemeClr val="bg1"/>
                </a:solidFill>
              </a:rPr>
              <a:t> </a:t>
            </a:r>
            <a:r>
              <a:rPr lang="en-US" dirty="0">
                <a:solidFill>
                  <a:schemeClr val="bg1"/>
                </a:solidFill>
              </a:rPr>
              <a:t>– not hold mind towards, bring near wine; not addicted to much wine (NASB). (Addiction includes </a:t>
            </a:r>
            <a:r>
              <a:rPr lang="en-US" b="1" i="1" dirty="0">
                <a:solidFill>
                  <a:schemeClr val="bg1"/>
                </a:solidFill>
              </a:rPr>
              <a:t>“much.”</a:t>
            </a:r>
            <a:r>
              <a:rPr lang="en-US" dirty="0">
                <a:solidFill>
                  <a:schemeClr val="bg1"/>
                </a:solidFill>
              </a:rPr>
              <a:t>)</a:t>
            </a:r>
          </a:p>
        </p:txBody>
      </p:sp>
    </p:spTree>
    <p:extLst>
      <p:ext uri="{BB962C8B-B14F-4D97-AF65-F5344CB8AC3E}">
        <p14:creationId xmlns:p14="http://schemas.microsoft.com/office/powerpoint/2010/main" val="10542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chemeClr val="bg1"/>
                </a:solidFill>
                <a:latin typeface="Blackadder ITC" panose="04020505051007020D02" pitchFamily="82" charset="0"/>
              </a:rPr>
              <a:t>Arguments From Scripture</a:t>
            </a:r>
          </a:p>
        </p:txBody>
      </p:sp>
      <p:sp>
        <p:nvSpPr>
          <p:cNvPr id="3" name="Content Placeholder 2"/>
          <p:cNvSpPr>
            <a:spLocks noGrp="1"/>
          </p:cNvSpPr>
          <p:nvPr>
            <p:ph idx="1"/>
          </p:nvPr>
        </p:nvSpPr>
        <p:spPr>
          <a:xfrm>
            <a:off x="628650" y="1484242"/>
            <a:ext cx="7886700" cy="4916557"/>
          </a:xfrm>
        </p:spPr>
        <p:txBody>
          <a:bodyPr>
            <a:normAutofit/>
          </a:bodyPr>
          <a:lstStyle/>
          <a:p>
            <a:pPr marL="0" indent="0" algn="ctr">
              <a:buNone/>
            </a:pPr>
            <a:r>
              <a:rPr lang="en-US" sz="3200" b="1" i="1" dirty="0">
                <a:solidFill>
                  <a:schemeClr val="bg1"/>
                </a:solidFill>
              </a:rPr>
              <a:t>“use a little wine”</a:t>
            </a:r>
            <a:r>
              <a:rPr lang="en-US" sz="3200" b="1" dirty="0">
                <a:solidFill>
                  <a:schemeClr val="bg1"/>
                </a:solidFill>
              </a:rPr>
              <a:t> – 1 Timothy 5:23</a:t>
            </a:r>
          </a:p>
          <a:p>
            <a:pPr marL="0" indent="0" algn="ctr">
              <a:buNone/>
            </a:pPr>
            <a:r>
              <a:rPr lang="en-US" sz="3000" i="1" dirty="0">
                <a:solidFill>
                  <a:schemeClr val="bg1"/>
                </a:solidFill>
              </a:rPr>
              <a:t>(</a:t>
            </a:r>
            <a:r>
              <a:rPr lang="en-US" sz="3000" b="1" i="1" dirty="0">
                <a:solidFill>
                  <a:schemeClr val="bg1"/>
                </a:solidFill>
              </a:rPr>
              <a:t>“use a little” </a:t>
            </a:r>
            <a:r>
              <a:rPr lang="en-US" sz="3000" i="1" dirty="0">
                <a:solidFill>
                  <a:schemeClr val="bg1"/>
                </a:solidFill>
              </a:rPr>
              <a:t>sanctions moderation?)</a:t>
            </a:r>
          </a:p>
          <a:p>
            <a:pPr marL="0" indent="0">
              <a:buNone/>
            </a:pPr>
            <a:r>
              <a:rPr lang="en-US" b="1" i="1" u="sng" dirty="0" err="1">
                <a:solidFill>
                  <a:schemeClr val="bg1"/>
                </a:solidFill>
              </a:rPr>
              <a:t>Oinos</a:t>
            </a:r>
            <a:r>
              <a:rPr lang="en-US" b="1" i="1" u="sng" dirty="0">
                <a:solidFill>
                  <a:schemeClr val="bg1"/>
                </a:solidFill>
              </a:rPr>
              <a:t> </a:t>
            </a:r>
            <a:r>
              <a:rPr lang="en-US" dirty="0">
                <a:solidFill>
                  <a:schemeClr val="bg1"/>
                </a:solidFill>
              </a:rPr>
              <a:t>– fermented or unfermented wine.</a:t>
            </a:r>
          </a:p>
          <a:p>
            <a:pPr marL="0" indent="0">
              <a:buNone/>
            </a:pPr>
            <a:r>
              <a:rPr lang="en-US" b="1" i="1" u="sng" dirty="0">
                <a:solidFill>
                  <a:schemeClr val="bg1"/>
                </a:solidFill>
              </a:rPr>
              <a:t>“no longer drink ONLY water”?</a:t>
            </a:r>
            <a:r>
              <a:rPr lang="en-US" dirty="0">
                <a:solidFill>
                  <a:schemeClr val="bg1"/>
                </a:solidFill>
              </a:rPr>
              <a:t> – Vow possibly?</a:t>
            </a:r>
          </a:p>
          <a:p>
            <a:pPr marL="0" indent="0">
              <a:buNone/>
            </a:pPr>
            <a:r>
              <a:rPr lang="en-US" b="1" u="sng" dirty="0">
                <a:solidFill>
                  <a:schemeClr val="bg1"/>
                </a:solidFill>
              </a:rPr>
              <a:t>Why </a:t>
            </a:r>
            <a:r>
              <a:rPr lang="en-US" b="1" i="1" u="sng" dirty="0">
                <a:solidFill>
                  <a:schemeClr val="bg1"/>
                </a:solidFill>
              </a:rPr>
              <a:t>“use a little wine?”</a:t>
            </a:r>
            <a:r>
              <a:rPr lang="en-US" b="1" i="1" dirty="0">
                <a:solidFill>
                  <a:schemeClr val="bg1"/>
                </a:solidFill>
              </a:rPr>
              <a:t> </a:t>
            </a:r>
            <a:r>
              <a:rPr lang="en-US" dirty="0">
                <a:solidFill>
                  <a:schemeClr val="bg1"/>
                </a:solidFill>
              </a:rPr>
              <a:t>– medicinal; </a:t>
            </a:r>
            <a:r>
              <a:rPr lang="en-US" b="1" i="1" dirty="0">
                <a:solidFill>
                  <a:schemeClr val="bg1"/>
                </a:solidFill>
              </a:rPr>
              <a:t>“stomach’s sake,”</a:t>
            </a:r>
            <a:r>
              <a:rPr lang="en-US" dirty="0">
                <a:solidFill>
                  <a:schemeClr val="bg1"/>
                </a:solidFill>
              </a:rPr>
              <a:t> and </a:t>
            </a:r>
            <a:r>
              <a:rPr lang="en-US" b="1" i="1" dirty="0">
                <a:solidFill>
                  <a:schemeClr val="bg1"/>
                </a:solidFill>
              </a:rPr>
              <a:t>“frequent infirmities”</a:t>
            </a:r>
          </a:p>
          <a:p>
            <a:pPr marL="0" indent="0">
              <a:buNone/>
            </a:pPr>
            <a:r>
              <a:rPr lang="en-US" b="1" u="sng" dirty="0">
                <a:solidFill>
                  <a:schemeClr val="bg1"/>
                </a:solidFill>
              </a:rPr>
              <a:t>NOTE:</a:t>
            </a:r>
            <a:r>
              <a:rPr lang="en-US" dirty="0">
                <a:solidFill>
                  <a:schemeClr val="bg1"/>
                </a:solidFill>
              </a:rPr>
              <a:t> NOT “drink wine,” RATHER </a:t>
            </a:r>
            <a:r>
              <a:rPr lang="en-US" b="1" i="1" dirty="0">
                <a:solidFill>
                  <a:schemeClr val="bg1"/>
                </a:solidFill>
              </a:rPr>
              <a:t>“USE a </a:t>
            </a:r>
            <a:r>
              <a:rPr lang="en-US" b="1" i="1" u="sng" dirty="0">
                <a:solidFill>
                  <a:schemeClr val="bg1"/>
                </a:solidFill>
              </a:rPr>
              <a:t>little</a:t>
            </a:r>
            <a:r>
              <a:rPr lang="en-US" b="1" i="1" dirty="0">
                <a:solidFill>
                  <a:schemeClr val="bg1"/>
                </a:solidFill>
              </a:rPr>
              <a:t> wine”</a:t>
            </a:r>
            <a:r>
              <a:rPr lang="en-US" dirty="0">
                <a:solidFill>
                  <a:schemeClr val="bg1"/>
                </a:solidFill>
              </a:rPr>
              <a:t> (“take” a little wine as MEDICINE)</a:t>
            </a:r>
          </a:p>
          <a:p>
            <a:pPr marL="0" indent="0" algn="ctr">
              <a:buNone/>
            </a:pPr>
            <a:r>
              <a:rPr lang="en-US" i="1" dirty="0">
                <a:solidFill>
                  <a:schemeClr val="bg1"/>
                </a:solidFill>
              </a:rPr>
              <a:t>Alcohol not demanded by context, but IF alcohol, no authority for “social drinking,” </a:t>
            </a:r>
            <a:r>
              <a:rPr lang="en-US" i="1" u="sng" dirty="0">
                <a:solidFill>
                  <a:schemeClr val="bg1"/>
                </a:solidFill>
              </a:rPr>
              <a:t>but for medication</a:t>
            </a:r>
            <a:r>
              <a:rPr lang="en-US" i="1" dirty="0">
                <a:solidFill>
                  <a:schemeClr val="bg1"/>
                </a:solidFill>
              </a:rPr>
              <a:t>.</a:t>
            </a:r>
          </a:p>
        </p:txBody>
      </p:sp>
    </p:spTree>
    <p:extLst>
      <p:ext uri="{BB962C8B-B14F-4D97-AF65-F5344CB8AC3E}">
        <p14:creationId xmlns:p14="http://schemas.microsoft.com/office/powerpoint/2010/main" val="125040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duotone>
              <a:prstClr val="black"/>
              <a:schemeClr val="tx2">
                <a:tint val="45000"/>
                <a:satMod val="400000"/>
              </a:schemeClr>
            </a:duotone>
            <a:alphaModFix amt="25000"/>
            <a:extLst>
              <a:ext uri="{BEBA8EAE-BF5A-486C-A8C5-ECC9F3942E4B}">
                <a14:imgProps xmlns:a14="http://schemas.microsoft.com/office/drawing/2010/main">
                  <a14:imgLayer r:embed="rId4">
                    <a14:imgEffect>
                      <a14:brightnessContrast bright="35000"/>
                    </a14:imgEffect>
                  </a14:imgLayer>
                </a14:imgProps>
              </a:ext>
              <a:ext uri="{28A0092B-C50C-407E-A947-70E740481C1C}">
                <a14:useLocalDpi xmlns:a14="http://schemas.microsoft.com/office/drawing/2010/main" val="0"/>
              </a:ext>
            </a:extLst>
          </a:blip>
          <a:srcRect l="9970" r="20030"/>
          <a:stretch/>
        </p:blipFill>
        <p:spPr>
          <a:xfrm>
            <a:off x="20" y="10"/>
            <a:ext cx="9143980" cy="6857990"/>
          </a:xfrm>
          <a:prstGeom prst="rect">
            <a:avLst/>
          </a:prstGeom>
        </p:spPr>
      </p:pic>
      <p:sp>
        <p:nvSpPr>
          <p:cNvPr id="2" name="Title 1"/>
          <p:cNvSpPr>
            <a:spLocks noGrp="1"/>
          </p:cNvSpPr>
          <p:nvPr>
            <p:ph type="ctrTitle"/>
          </p:nvPr>
        </p:nvSpPr>
        <p:spPr>
          <a:xfrm>
            <a:off x="484456" y="1636469"/>
            <a:ext cx="8175088" cy="2387600"/>
          </a:xfrm>
        </p:spPr>
        <p:txBody>
          <a:bodyPr>
            <a:noAutofit/>
          </a:bodyPr>
          <a:lstStyle/>
          <a:p>
            <a:r>
              <a:rPr lang="en-US" sz="6600" b="1" dirty="0">
                <a:latin typeface="Blackadder ITC" panose="04020505051007020D02" pitchFamily="82" charset="0"/>
              </a:rPr>
              <a:t>Alcohol, “Social Drinking,”              and the Christian</a:t>
            </a:r>
          </a:p>
        </p:txBody>
      </p:sp>
      <p:sp>
        <p:nvSpPr>
          <p:cNvPr id="3" name="Subtitle 2"/>
          <p:cNvSpPr>
            <a:spLocks noGrp="1"/>
          </p:cNvSpPr>
          <p:nvPr>
            <p:ph type="subTitle" idx="1"/>
          </p:nvPr>
        </p:nvSpPr>
        <p:spPr>
          <a:xfrm>
            <a:off x="1143000" y="4052212"/>
            <a:ext cx="6858000" cy="1655762"/>
          </a:xfrm>
        </p:spPr>
        <p:txBody>
          <a:bodyPr>
            <a:normAutofit/>
          </a:bodyPr>
          <a:lstStyle/>
          <a:p>
            <a:r>
              <a:rPr lang="en-US" sz="2800" i="1" dirty="0"/>
              <a:t>What does the Bible say about alcohol?          Is “social drinking” – drinking in moderation – authorized for Christians?</a:t>
            </a:r>
          </a:p>
        </p:txBody>
      </p:sp>
    </p:spTree>
    <p:extLst>
      <p:ext uri="{BB962C8B-B14F-4D97-AF65-F5344CB8AC3E}">
        <p14:creationId xmlns:p14="http://schemas.microsoft.com/office/powerpoint/2010/main" val="5042158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4423</Words>
  <Application>Microsoft Office PowerPoint</Application>
  <PresentationFormat>On-screen Show (4:3)</PresentationFormat>
  <Paragraphs>253</Paragraphs>
  <Slides>9</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Wingdings</vt:lpstr>
      <vt:lpstr>Arial</vt:lpstr>
      <vt:lpstr>Blackadder ITC</vt:lpstr>
      <vt:lpstr>Calibri Light</vt:lpstr>
      <vt:lpstr>Times New Roman</vt:lpstr>
      <vt:lpstr>Calibri</vt:lpstr>
      <vt:lpstr>Office Theme</vt:lpstr>
      <vt:lpstr>1_Office Theme</vt:lpstr>
      <vt:lpstr>PowerPoint Presentation</vt:lpstr>
      <vt:lpstr>Alcohol, “Social Drinking,”              and the Christian</vt:lpstr>
      <vt:lpstr>Abusing Scripture</vt:lpstr>
      <vt:lpstr>Arguments From Scripture</vt:lpstr>
      <vt:lpstr>Arguments From Scripture</vt:lpstr>
      <vt:lpstr>Arguments From Scripture</vt:lpstr>
      <vt:lpstr>Arguments From Scripture</vt:lpstr>
      <vt:lpstr>Arguments From Scripture</vt:lpstr>
      <vt:lpstr>Alcohol, “Social Drinking,”              and the Christian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Stan Cox</cp:lastModifiedBy>
  <cp:revision>14</cp:revision>
  <dcterms:created xsi:type="dcterms:W3CDTF">2017-06-17T23:49:40Z</dcterms:created>
  <dcterms:modified xsi:type="dcterms:W3CDTF">2018-01-12T22:18:00Z</dcterms:modified>
</cp:coreProperties>
</file>