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sldIdLst>
    <p:sldId id="257" r:id="rId2"/>
    <p:sldId id="256" r:id="rId3"/>
    <p:sldId id="258" r:id="rId4"/>
    <p:sldId id="259" r:id="rId5"/>
    <p:sldId id="260" r:id="rId6"/>
    <p:sldId id="261" r:id="rId7"/>
  </p:sldIdLst>
  <p:sldSz cx="9144000" cy="6858000" type="screen4x3"/>
  <p:notesSz cx="6858000" cy="9144000"/>
  <p:embeddedFontLst>
    <p:embeddedFont>
      <p:font typeface="Lucida Calligraphy" panose="03010101010101010101" pitchFamily="66" charset="0"/>
      <p:regular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09DC2-D817-4431-B63D-96BA645D02F9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958B0-D008-4A98-BAF0-CB0CE216C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52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Fishers of Men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4:19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said of Himself,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“for the Son of Man has come to seek and to save that which was lost” (Luke 19:10).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would do so by dying on the cross for the sins of the world.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would do so by preaching the gospel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“From that time Jesus began to preach and to say, ‘Repent, for the kingdom of heaven is at hand’” (Matthew 4:17).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Shortly after He began His ministry, Jesus called disciples who would go with Him to perform the important task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(cf. Matthew 4:18-22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8 others would be called as well, 12 in total).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would now fish for men –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i.e. seek and save lost souls, winning them over for God.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Jesus spoke with authority –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people were astonished at His teaching, for He taught them as one having authority, and not as the scribes” (Matthew 7:28-29).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men left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“IMMEDIATELY”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followed Him – They submitted to His authority.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too are called to be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“fishers of men.”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has prepared us for this purpose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Ephesians 4:11-12a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equipped for the work of the ministry).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We, like the apostles, must not hesitate, but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“IMMEDIATELY”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 out with fervency, and diligence to catch men in this way.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we fully comprehend what Jesus has done for us we will be diligent in evangelism. If we are truly following Christ we will be seeking and saving the lost.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it is important that we understand some implications from Jesus’ command.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Something We Do – “Follow Me”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958B0-D008-4A98-BAF0-CB0CE216CF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51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Something We Do – “Follow Me”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Abide with Jesus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 4:7-13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Peter and John, healed lame man, and preached Jesus.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Arrested for preaching.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 Sanhedrin council.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“By what power or by what name have you done this?” (Acts 4:7)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 4:8-12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healing of the man done by AUTHORITY of Jesus – HAS ONLY AUTHORITY FOR SALVATION.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 4:13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They had been with Jesus: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Taught by Him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MASTER TEACHER.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Taught like Him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WITH AUTHORITY AND CONVICTION.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Motivated like Him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TO SAVE THE LOST, AND WOULD NOT CHANGE THE MESSAGE, OR BE KEPT FROM SPEAKING IT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12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only by Christ’s authority are men saved).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have firm conviction in the truth, and realize the importance of the preaching of it to lost souls – IF WE ABIDE WITH JESUS, WE WILL!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Imitate Jesus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“Imitate me, just as I also imitate Christ” (1 Corinthians 11:1).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we are going to fulfill the command of God to make disciples, we must first imitate Christ – HE HAD A FERVENT DESIRE TO SAVE SOULS!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 –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“This is a faithful saying and worthy of all acceptance, that Christ Jesus came into the world to save sinners, of whom I am chief” (1 Timothy 1:15).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 what Christ left (heaven), and why He left it – to save souls.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our lives even bear a semblance of that initiative?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Obey Jesus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Those who aspire to be fishers of men without first submitting to Christ themselves will do so to no avail, and do themselves no good.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2:17-24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Gentiles are guilty of sin, BUT SO ARE THE JEWS.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Jews thought themselves to be the source of enlightenment; teachers of truth.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it is preposterous for the Jews to claim to be such a source for others when they show themselves to be unlearned, not convicted, thus, unchanged.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cannot teach the world effectively if we do not learn, and submit to Jesus ourselves.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Something Jesus Does – “I Will Make You”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958B0-D008-4A98-BAF0-CB0CE216CF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30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Something Jesus Does – “I Will Make You”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Evangelism by Transformation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part, Jesus convicts men and converts men through the example we set as we are created anew, and conform to His image.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5:13-16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Salt and light.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Salt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OF THE EARTH – make the earth more palatable for God (Children of righteousness among a world of moral filth).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Also, preserving agent in the world.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season others as we live for Christ – evangelical.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Light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OF THE WORLD – in a world of darkness we shine light so that men may come to it and be saved by it.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Ephesians 5:11-14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to expose darkness, and call men to light – spiritual life.)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16)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Men observe and bring glory to God –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submitting to the gospel, and being transformed the same.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Peter 2:11-12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Good conduct before Gentiles.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Same need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Salt and light before men.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 – STILL NEED TO PREACH THE GOSPEL.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mistake to think living right before men is enough to convert them WITHOUT GIVING THEM THE TRUTH.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power of God to salvation is still the gospel!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Romans 1:16)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Day of visitation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when God visits them with the gospel, and they submit to it.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Realize their works are evil by observing yours in Christ.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Visited with opportunity for forgiveness and transformation.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Obey – glorify God.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1 Peter 3:15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Ready to give an answer for the reason of our hope.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Submission to His Blueprint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9:20-21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Jews fought against God as the potter concerning salvation – in Christ, not the Old Law – by faith, not works of the law – being a Jew.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has a will for us to be FISHERS OF MEN.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we allowing Him to form us as such, or replying against Him?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28:18-20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Great commission given to us as well.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 blueprint? – DISCIPLES MAKE DISCIPLES – FISHERS OF MEN.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Figure for Instruction – “Fishers of Men”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958B0-D008-4A98-BAF0-CB0CE216CF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65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Figure for Instruction – “Fishers of Men”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Fishermen are…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Diligent, Perceptive, and Eager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Those who fish: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so because they enjoy it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EAGER TO DO SO.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Put forth effort to catch fish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correct bate, technique, attention to detail.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attentive to surroundings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fish bites, don’t miss it! – PERCEPTIVE OF OPPORTUNITIES.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Colossians 4:2-4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It was Paul’s desire to be given more opportunities to present the gospel to others.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couldn’t get enough!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“THAT I MAY MAKE IT MANIFEST, </a:t>
            </a:r>
            <a:r>
              <a:rPr lang="en-US" b="1" i="1" u="sng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I OUGHT TO SPEAK”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His obligation that he wishes to fulfill.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Self-Denying, and Daring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Those who fish: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Often practice self-denial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deny sleep, wake up early to catch fish, talk quietly, etc.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are daring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commercial fishermen who put themselves in harm’s way to catch fish – make a living. (Uncomfortable situations as well.)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 18:8b-11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Apparent danger in Corinth, but Paul told by Jesus to preach!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 reasons Jesus gave for Paul to preach even though it seemed dangerous: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is with him – promised protection.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“for I have many people in this city”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THERE WOULD BE GREAT SUCCESS IN THE PREACHING – i.e. MANY CONVERTED.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understand that if we preach, good WILL come from it. WE MUST NOT HESITATE FOR ANY REASON!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958B0-D008-4A98-BAF0-CB0CE216CF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29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has called us to be fishers of men.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should not hesitate to accept this title, and enact it in our lives.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should consider it a blessing to be involved in such an important work.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you fishing?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958B0-D008-4A98-BAF0-CB0CE216CF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47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97F03-7C8D-4A96-9D7F-B51C03463BFC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0ABF-E057-4D36-AAB5-4D99D2584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15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97F03-7C8D-4A96-9D7F-B51C03463BFC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0ABF-E057-4D36-AAB5-4D99D2584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5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97F03-7C8D-4A96-9D7F-B51C03463BFC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0ABF-E057-4D36-AAB5-4D99D2584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95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97F03-7C8D-4A96-9D7F-B51C03463BFC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0ABF-E057-4D36-AAB5-4D99D2584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1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97F03-7C8D-4A96-9D7F-B51C03463BFC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0ABF-E057-4D36-AAB5-4D99D2584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48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97F03-7C8D-4A96-9D7F-B51C03463BFC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0ABF-E057-4D36-AAB5-4D99D2584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38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97F03-7C8D-4A96-9D7F-B51C03463BFC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0ABF-E057-4D36-AAB5-4D99D2584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78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97F03-7C8D-4A96-9D7F-B51C03463BFC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0ABF-E057-4D36-AAB5-4D99D2584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92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97F03-7C8D-4A96-9D7F-B51C03463BFC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0ABF-E057-4D36-AAB5-4D99D2584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44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97F03-7C8D-4A96-9D7F-B51C03463BFC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0ABF-E057-4D36-AAB5-4D99D2584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80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97F03-7C8D-4A96-9D7F-B51C03463BFC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0ABF-E057-4D36-AAB5-4D99D2584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00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97F03-7C8D-4A96-9D7F-B51C03463BFC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F0ABF-E057-4D36-AAB5-4D99D2584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8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1E1FA-23D8-4BE1-813D-AEE3E13F1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63975-14AA-42F6-8035-BD7B9CD2D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19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57FD0-57CE-4C65-8CA9-4574E21272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8848" y="1956553"/>
            <a:ext cx="6046304" cy="2387600"/>
          </a:xfrm>
          <a:solidFill>
            <a:schemeClr val="tx1">
              <a:alpha val="33000"/>
            </a:schemeClr>
          </a:solidFill>
          <a:effectLst>
            <a:softEdge rad="254000"/>
          </a:effectLst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8000" b="1" dirty="0">
                <a:solidFill>
                  <a:schemeClr val="bg1"/>
                </a:solidFill>
                <a:effectLst>
                  <a:glow rad="101600">
                    <a:schemeClr val="bg1">
                      <a:alpha val="25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Lucida Calligraphy" panose="03010101010101010101" pitchFamily="66" charset="0"/>
              </a:rPr>
              <a:t>Fishers of Men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B093D0-EA6C-484A-806E-16EDF2FBE1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05708" y="4344153"/>
            <a:ext cx="3932583" cy="718178"/>
          </a:xfrm>
          <a:solidFill>
            <a:schemeClr val="tx1">
              <a:alpha val="33000"/>
            </a:schemeClr>
          </a:solidFill>
          <a:effectLst>
            <a:softEdge rad="165100"/>
          </a:effectLst>
        </p:spPr>
        <p:txBody>
          <a:bodyPr>
            <a:normAutofit/>
          </a:bodyPr>
          <a:lstStyle/>
          <a:p>
            <a:r>
              <a:rPr lang="en-US" sz="4400" b="1" i="1" dirty="0">
                <a:solidFill>
                  <a:schemeClr val="bg1"/>
                </a:solidFill>
              </a:rPr>
              <a:t>Matthew 4:19</a:t>
            </a:r>
          </a:p>
        </p:txBody>
      </p:sp>
    </p:spTree>
    <p:extLst>
      <p:ext uri="{BB962C8B-B14F-4D97-AF65-F5344CB8AC3E}">
        <p14:creationId xmlns:p14="http://schemas.microsoft.com/office/powerpoint/2010/main" val="85894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1A8CD-6DFC-46E8-87D1-56BEBC44C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glow rad="101600">
                    <a:schemeClr val="bg1">
                      <a:alpha val="25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Lucida Calligraphy" panose="03010101010101010101" pitchFamily="66" charset="0"/>
              </a:rPr>
              <a:t>Something We Do</a:t>
            </a:r>
            <a:br>
              <a:rPr lang="en-US" b="1" dirty="0">
                <a:solidFill>
                  <a:schemeClr val="bg1"/>
                </a:solidFill>
                <a:effectLst>
                  <a:glow rad="101600">
                    <a:schemeClr val="bg1">
                      <a:alpha val="25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Lucida Calligraphy" panose="03010101010101010101" pitchFamily="66" charset="0"/>
              </a:rPr>
            </a:br>
            <a:r>
              <a:rPr lang="en-US" b="1" dirty="0">
                <a:solidFill>
                  <a:schemeClr val="bg1"/>
                </a:solidFill>
                <a:effectLst>
                  <a:glow rad="101600">
                    <a:schemeClr val="bg1">
                      <a:alpha val="25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Lucida Calligraphy" panose="03010101010101010101" pitchFamily="66" charset="0"/>
              </a:rPr>
              <a:t>– “Follow Me” –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84478-2861-41EF-94F3-CAD5C51F656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1">
              <a:alpha val="5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Abide with Jesus</a:t>
            </a:r>
          </a:p>
          <a:p>
            <a:pPr marL="0" indent="0" algn="ctr">
              <a:buNone/>
            </a:pPr>
            <a:r>
              <a:rPr lang="en-US" sz="3200" i="1" dirty="0">
                <a:solidFill>
                  <a:schemeClr val="bg1"/>
                </a:solidFill>
              </a:rPr>
              <a:t>– Acts 4:7-13 –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Imitate Jesus</a:t>
            </a:r>
          </a:p>
          <a:p>
            <a:pPr marL="0" indent="0" algn="ctr">
              <a:buNone/>
            </a:pPr>
            <a:r>
              <a:rPr lang="en-US" sz="3200" i="1" dirty="0">
                <a:solidFill>
                  <a:schemeClr val="bg1"/>
                </a:solidFill>
              </a:rPr>
              <a:t>– 1 Corinthians 11:1; 1 Timothy 1:15 –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Obey Jesus</a:t>
            </a:r>
          </a:p>
          <a:p>
            <a:pPr marL="0" indent="0" algn="ctr">
              <a:buNone/>
            </a:pPr>
            <a:r>
              <a:rPr lang="en-US" sz="3200" i="1" dirty="0">
                <a:solidFill>
                  <a:schemeClr val="bg1"/>
                </a:solidFill>
              </a:rPr>
              <a:t>– Romans 2:17-24 –</a:t>
            </a:r>
          </a:p>
        </p:txBody>
      </p:sp>
    </p:spTree>
    <p:extLst>
      <p:ext uri="{BB962C8B-B14F-4D97-AF65-F5344CB8AC3E}">
        <p14:creationId xmlns:p14="http://schemas.microsoft.com/office/powerpoint/2010/main" val="294025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1A8CD-6DFC-46E8-87D1-56BEBC44C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glow rad="101600">
                    <a:schemeClr val="bg1">
                      <a:alpha val="25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Lucida Calligraphy" panose="03010101010101010101" pitchFamily="66" charset="0"/>
              </a:rPr>
              <a:t>Something Jesus Does</a:t>
            </a:r>
            <a:br>
              <a:rPr lang="en-US" b="1" dirty="0">
                <a:solidFill>
                  <a:schemeClr val="bg1"/>
                </a:solidFill>
                <a:effectLst>
                  <a:glow rad="101600">
                    <a:schemeClr val="bg1">
                      <a:alpha val="25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Lucida Calligraphy" panose="03010101010101010101" pitchFamily="66" charset="0"/>
              </a:rPr>
            </a:br>
            <a:r>
              <a:rPr lang="en-US" b="1" dirty="0">
                <a:solidFill>
                  <a:schemeClr val="bg1"/>
                </a:solidFill>
                <a:effectLst>
                  <a:glow rad="101600">
                    <a:schemeClr val="bg1">
                      <a:alpha val="25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Lucida Calligraphy" panose="03010101010101010101" pitchFamily="66" charset="0"/>
              </a:rPr>
              <a:t>– “I Will Make You” –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84478-2861-41EF-94F3-CAD5C51F656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1">
              <a:alpha val="5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en-US" sz="5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Evangelism by Transformation</a:t>
            </a:r>
          </a:p>
          <a:p>
            <a:pPr marL="0" indent="0" algn="ctr">
              <a:buNone/>
            </a:pPr>
            <a:r>
              <a:rPr lang="en-US" sz="3200" i="1" dirty="0">
                <a:solidFill>
                  <a:schemeClr val="bg1"/>
                </a:solidFill>
              </a:rPr>
              <a:t>– Matthew 5:13-16; 1 Peter 2:11-12 –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Submission to His Blueprint</a:t>
            </a:r>
          </a:p>
          <a:p>
            <a:pPr marL="0" indent="0" algn="ctr">
              <a:buNone/>
            </a:pPr>
            <a:r>
              <a:rPr lang="en-US" sz="3200" i="1" dirty="0">
                <a:solidFill>
                  <a:schemeClr val="bg1"/>
                </a:solidFill>
              </a:rPr>
              <a:t>– Romans 9:20-21; Matthew 28:18-20 –</a:t>
            </a:r>
          </a:p>
        </p:txBody>
      </p:sp>
    </p:spTree>
    <p:extLst>
      <p:ext uri="{BB962C8B-B14F-4D97-AF65-F5344CB8AC3E}">
        <p14:creationId xmlns:p14="http://schemas.microsoft.com/office/powerpoint/2010/main" val="90779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1A8CD-6DFC-46E8-87D1-56BEBC44C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glow rad="101600">
                    <a:schemeClr val="bg1">
                      <a:alpha val="25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Lucida Calligraphy" panose="03010101010101010101" pitchFamily="66" charset="0"/>
              </a:rPr>
              <a:t>A Figure for Instruction</a:t>
            </a:r>
            <a:br>
              <a:rPr lang="en-US" b="1" dirty="0">
                <a:solidFill>
                  <a:schemeClr val="bg1"/>
                </a:solidFill>
                <a:effectLst>
                  <a:glow rad="101600">
                    <a:schemeClr val="bg1">
                      <a:alpha val="25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Lucida Calligraphy" panose="03010101010101010101" pitchFamily="66" charset="0"/>
              </a:rPr>
            </a:br>
            <a:r>
              <a:rPr lang="en-US" b="1" dirty="0">
                <a:solidFill>
                  <a:schemeClr val="bg1"/>
                </a:solidFill>
                <a:effectLst>
                  <a:glow rad="101600">
                    <a:schemeClr val="bg1">
                      <a:alpha val="25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Lucida Calligraphy" panose="03010101010101010101" pitchFamily="66" charset="0"/>
              </a:rPr>
              <a:t>– “Fishers of Men” –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84478-2861-41EF-94F3-CAD5C51F656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1">
              <a:alpha val="5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en-US" sz="3600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</a:rPr>
              <a:t>Fishermen are: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Eager, Diligent, Perceptive</a:t>
            </a:r>
          </a:p>
          <a:p>
            <a:pPr marL="0" indent="0" algn="ctr">
              <a:buNone/>
            </a:pPr>
            <a:r>
              <a:rPr lang="en-US" sz="3200" i="1" dirty="0">
                <a:solidFill>
                  <a:schemeClr val="bg1"/>
                </a:solidFill>
              </a:rPr>
              <a:t>– Colossians 4:2-4 –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Self-Denying, and Daring</a:t>
            </a:r>
          </a:p>
          <a:p>
            <a:pPr marL="0" indent="0" algn="ctr">
              <a:buNone/>
            </a:pPr>
            <a:r>
              <a:rPr lang="en-US" sz="3200" i="1" dirty="0">
                <a:solidFill>
                  <a:schemeClr val="bg1"/>
                </a:solidFill>
              </a:rPr>
              <a:t>– Acts 18:8-11 –</a:t>
            </a:r>
          </a:p>
        </p:txBody>
      </p:sp>
    </p:spTree>
    <p:extLst>
      <p:ext uri="{BB962C8B-B14F-4D97-AF65-F5344CB8AC3E}">
        <p14:creationId xmlns:p14="http://schemas.microsoft.com/office/powerpoint/2010/main" val="26425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57FD0-57CE-4C65-8CA9-4574E21272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8848" y="1956553"/>
            <a:ext cx="6046304" cy="2387600"/>
          </a:xfrm>
          <a:solidFill>
            <a:schemeClr val="tx1">
              <a:alpha val="33000"/>
            </a:schemeClr>
          </a:solidFill>
          <a:effectLst>
            <a:softEdge rad="254000"/>
          </a:effectLst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8000" b="1" dirty="0">
                <a:solidFill>
                  <a:schemeClr val="bg1"/>
                </a:solidFill>
                <a:effectLst>
                  <a:glow rad="101600">
                    <a:schemeClr val="bg1">
                      <a:alpha val="25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Lucida Calligraphy" panose="03010101010101010101" pitchFamily="66" charset="0"/>
              </a:rPr>
              <a:t>Fishers of Men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B093D0-EA6C-484A-806E-16EDF2FBE1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05708" y="4344153"/>
            <a:ext cx="3932583" cy="718178"/>
          </a:xfrm>
          <a:solidFill>
            <a:schemeClr val="tx1">
              <a:alpha val="33000"/>
            </a:schemeClr>
          </a:solidFill>
          <a:effectLst>
            <a:softEdge rad="165100"/>
          </a:effectLst>
        </p:spPr>
        <p:txBody>
          <a:bodyPr>
            <a:normAutofit/>
          </a:bodyPr>
          <a:lstStyle/>
          <a:p>
            <a:r>
              <a:rPr lang="en-US" sz="4400" b="1" i="1" dirty="0">
                <a:solidFill>
                  <a:schemeClr val="bg1"/>
                </a:solidFill>
              </a:rPr>
              <a:t>Matthew 4:19</a:t>
            </a:r>
          </a:p>
        </p:txBody>
      </p:sp>
    </p:spTree>
    <p:extLst>
      <p:ext uri="{BB962C8B-B14F-4D97-AF65-F5344CB8AC3E}">
        <p14:creationId xmlns:p14="http://schemas.microsoft.com/office/powerpoint/2010/main" val="263438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</TotalTime>
  <Words>1481</Words>
  <Application>Microsoft Office PowerPoint</Application>
  <PresentationFormat>On-screen Show (4:3)</PresentationFormat>
  <Paragraphs>120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Wingdings</vt:lpstr>
      <vt:lpstr>Arial</vt:lpstr>
      <vt:lpstr>Lucida Calligraphy</vt:lpstr>
      <vt:lpstr>Calibri Light</vt:lpstr>
      <vt:lpstr>Times New Roman</vt:lpstr>
      <vt:lpstr>Calibri</vt:lpstr>
      <vt:lpstr>Office Theme</vt:lpstr>
      <vt:lpstr>PowerPoint Presentation</vt:lpstr>
      <vt:lpstr>Fishers of Men</vt:lpstr>
      <vt:lpstr>Something We Do – “Follow Me” –</vt:lpstr>
      <vt:lpstr>Something Jesus Does – “I Will Make You” –</vt:lpstr>
      <vt:lpstr>A Figure for Instruction – “Fishers of Men” –</vt:lpstr>
      <vt:lpstr>Fishers of Men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 Cox</dc:creator>
  <cp:lastModifiedBy>Stan Cox</cp:lastModifiedBy>
  <cp:revision>8</cp:revision>
  <dcterms:created xsi:type="dcterms:W3CDTF">2017-10-15T02:23:43Z</dcterms:created>
  <dcterms:modified xsi:type="dcterms:W3CDTF">2018-01-13T02:33:00Z</dcterms:modified>
</cp:coreProperties>
</file>