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0"/>
  </p:notesMasterIdLst>
  <p:sldIdLst>
    <p:sldId id="264" r:id="rId2"/>
    <p:sldId id="256" r:id="rId3"/>
    <p:sldId id="257" r:id="rId4"/>
    <p:sldId id="258" r:id="rId5"/>
    <p:sldId id="259" r:id="rId6"/>
    <p:sldId id="261" r:id="rId7"/>
    <p:sldId id="262" r:id="rId8"/>
    <p:sldId id="265" r:id="rId9"/>
  </p:sldIdLst>
  <p:sldSz cx="9144000" cy="6858000" type="screen4x3"/>
  <p:notesSz cx="6858000" cy="9144000"/>
  <p:embeddedFontLst>
    <p:embeddedFont>
      <p:font typeface="Pristina" panose="03060402040406080204" pitchFamily="66" charset="0"/>
      <p:regular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16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DB932-A549-4721-8091-FBD7A515229E}" type="datetimeFigureOut">
              <a:rPr lang="en-US" smtClean="0"/>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D9135-8B99-4A8C-A7FD-5F7621FB4A11}" type="slidenum">
              <a:rPr lang="en-US" smtClean="0"/>
              <a:t>‹#›</a:t>
            </a:fld>
            <a:endParaRPr lang="en-US"/>
          </a:p>
        </p:txBody>
      </p:sp>
    </p:spTree>
    <p:extLst>
      <p:ext uri="{BB962C8B-B14F-4D97-AF65-F5344CB8AC3E}">
        <p14:creationId xmlns:p14="http://schemas.microsoft.com/office/powerpoint/2010/main" val="35648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Lovingkindness (</a:t>
            </a:r>
            <a:r>
              <a:rPr lang="en-US" b="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Hebrew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a wonderful word which describes a facet of God most important to 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found in the OT 247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an obvious important concept to learn if we seek to understand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translated into several English words showing the depth of meaning which resides in the Hebrew.</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Lovingkindness, kindness, mercy, loyalty, goodness, steadfast love, etc.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wide array of translations shows the depth of the word, and uncover its various meanings in the passages’ context.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study of the word shows how useful the Old Testament can be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15:4</a:t>
            </a:r>
            <a:r>
              <a:rPr lang="en-US" dirty="0">
                <a:latin typeface="Calibri" panose="020F0502020204030204" pitchFamily="34" charset="0"/>
                <a:ea typeface="Calibri" panose="020F0502020204030204" pitchFamily="34" charset="0"/>
                <a:cs typeface="Times New Roman" panose="02020603050405020304" pitchFamily="18" charset="0"/>
              </a:rPr>
              <a:t>) by showing us the nature of God, and His requirements for His people.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By studying the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we: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Gain wisdom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107:43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Learn how to be obedient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Micah 6:8; Hosea 12:6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mercy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Can refute the error that God’s lovingkindness is unconditional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16:5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Know God better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36:7-10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2</a:t>
            </a:fld>
            <a:endParaRPr lang="en-US"/>
          </a:p>
        </p:txBody>
      </p:sp>
    </p:spTree>
    <p:extLst>
      <p:ext uri="{BB962C8B-B14F-4D97-AF65-F5344CB8AC3E}">
        <p14:creationId xmlns:p14="http://schemas.microsoft.com/office/powerpoint/2010/main" val="917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Defined.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Given Definitions.</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 kindness; by implication (towards God) piety – </a:t>
            </a:r>
            <a:r>
              <a:rPr lang="en-US" dirty="0" err="1">
                <a:latin typeface="Calibri" panose="020F0502020204030204" pitchFamily="34" charset="0"/>
                <a:ea typeface="Calibri" panose="020F0502020204030204" pitchFamily="34" charset="0"/>
                <a:cs typeface="Times New Roman" panose="02020603050405020304" pitchFamily="18" charset="0"/>
              </a:rPr>
              <a:t>favour</a:t>
            </a:r>
            <a:r>
              <a:rPr lang="en-US" dirty="0">
                <a:latin typeface="Calibri" panose="020F0502020204030204" pitchFamily="34" charset="0"/>
                <a:ea typeface="Calibri" panose="020F0502020204030204" pitchFamily="34" charset="0"/>
                <a:cs typeface="Times New Roman" panose="02020603050405020304" pitchFamily="18" charset="0"/>
              </a:rPr>
              <a:t>, good deed (-</a:t>
            </a:r>
            <a:r>
              <a:rPr lang="en-US" dirty="0" err="1">
                <a:latin typeface="Calibri" panose="020F0502020204030204" pitchFamily="34" charset="0"/>
                <a:ea typeface="Calibri" panose="020F0502020204030204" pitchFamily="34" charset="0"/>
                <a:cs typeface="Times New Roman" panose="02020603050405020304" pitchFamily="18" charset="0"/>
              </a:rPr>
              <a:t>liness</a:t>
            </a:r>
            <a:r>
              <a:rPr lang="en-US" dirty="0">
                <a:latin typeface="Calibri" panose="020F0502020204030204" pitchFamily="34" charset="0"/>
                <a:ea typeface="Calibri" panose="020F0502020204030204" pitchFamily="34" charset="0"/>
                <a:cs typeface="Times New Roman" panose="02020603050405020304" pitchFamily="18" charset="0"/>
              </a:rPr>
              <a:t>, -ness), kindly, (loving-) kindness, merciful (kindness), mercy, pity.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term which denotes the kindness and mercy of God toward man in the OT…This term does not occur in the NT, but the concept of “grace” covers about the same area of meaning” (Zondervan’s Pictorial Bible Dictionary, pg. 494 – “Loving-kindness”).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Jonah 2:8</a:t>
            </a:r>
            <a:r>
              <a:rPr lang="en-US" dirty="0">
                <a:latin typeface="Calibri" panose="020F0502020204030204" pitchFamily="34" charset="0"/>
                <a:ea typeface="Calibri" panose="020F0502020204030204" pitchFamily="34" charset="0"/>
                <a:cs typeface="Times New Roman" panose="02020603050405020304" pitchFamily="18" charset="0"/>
              </a:rPr>
              <a:t> – “The KJV calls it mercy; the NIV renders it ‘grace.’ However, the Hebrew word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understood by some to mean ‘loyalty’ (NEB) or ‘faithfulness’ (NASB).” (Irvin </a:t>
            </a:r>
            <a:r>
              <a:rPr lang="en-US" dirty="0" err="1">
                <a:latin typeface="Calibri" panose="020F0502020204030204" pitchFamily="34" charset="0"/>
                <a:ea typeface="Calibri" panose="020F0502020204030204" pitchFamily="34" charset="0"/>
                <a:cs typeface="Times New Roman" panose="02020603050405020304" pitchFamily="18" charset="0"/>
              </a:rPr>
              <a:t>Himmel</a:t>
            </a:r>
            <a:r>
              <a:rPr lang="en-US" dirty="0">
                <a:latin typeface="Calibri" panose="020F0502020204030204" pitchFamily="34" charset="0"/>
                <a:ea typeface="Calibri" panose="020F0502020204030204" pitchFamily="34" charset="0"/>
                <a:cs typeface="Times New Roman" panose="02020603050405020304" pitchFamily="18" charset="0"/>
              </a:rPr>
              <a:t>, Edited by Mike Willis. Truth Commentary - Minor Prophets 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Jonah 4:2</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applies primarily to God’s particular love for His chosen and covenanted people” (Unger &amp; White 233), but his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may be expressed to people not in a covenant relationship.” (Irvin </a:t>
            </a:r>
            <a:r>
              <a:rPr lang="en-US" dirty="0" err="1">
                <a:latin typeface="Calibri" panose="020F0502020204030204" pitchFamily="34" charset="0"/>
                <a:ea typeface="Calibri" panose="020F0502020204030204" pitchFamily="34" charset="0"/>
                <a:cs typeface="Times New Roman" panose="02020603050405020304" pitchFamily="18" charset="0"/>
              </a:rPr>
              <a:t>Himmel</a:t>
            </a:r>
            <a:r>
              <a:rPr lang="en-US" dirty="0">
                <a:latin typeface="Calibri" panose="020F0502020204030204" pitchFamily="34" charset="0"/>
                <a:ea typeface="Calibri" panose="020F0502020204030204" pitchFamily="34" charset="0"/>
                <a:cs typeface="Times New Roman" panose="02020603050405020304" pitchFamily="18" charset="0"/>
              </a:rPr>
              <a:t>, Edited by Mike Willis. Truth Commentary - Minor Prophets 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From this we understand how deep the word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means kindness, goodness, steadfast love, mercy, pity, grace, </a:t>
            </a:r>
            <a:r>
              <a:rPr lang="en-US" b="1" u="sng" dirty="0">
                <a:latin typeface="Calibri" panose="020F0502020204030204" pitchFamily="34" charset="0"/>
                <a:ea typeface="Calibri" panose="020F0502020204030204" pitchFamily="34" charset="0"/>
                <a:cs typeface="Times New Roman" panose="02020603050405020304" pitchFamily="18" charset="0"/>
              </a:rPr>
              <a:t>but also can have a strong sense of loyalty. (As in covenant relationships.)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the word is used context determines the specificity of its meaning.</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3</a:t>
            </a:fld>
            <a:endParaRPr lang="en-US"/>
          </a:p>
        </p:txBody>
      </p:sp>
    </p:spTree>
    <p:extLst>
      <p:ext uri="{BB962C8B-B14F-4D97-AF65-F5344CB8AC3E}">
        <p14:creationId xmlns:p14="http://schemas.microsoft.com/office/powerpoint/2010/main" val="27215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119:159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God's "lovingkindness in condescending to the needs of His creatures" (Brown-Driver-Briggs Hebrew Lexicon , p. 339).</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Mercy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59:17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also means, "grace; mercy; . . . goodness" (Vine's Expository Dictionary, p. 232).</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Connected with covenant loyalty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7:9, 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"can be a synonym for covenant" (Evangelical Dictionary of Theology, p. 661).</a:t>
            </a: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"applies primarily to God's particular love for His chosen and covenanted people. 'Covenant' also stresses the reciprocity of the relationship" (Vine's Expository Dictionary, pp. 233-234).</a:t>
            </a:r>
          </a:p>
          <a:p>
            <a:pPr marL="1143000" marR="0" lvl="2" indent="-228600">
              <a:lnSpc>
                <a:spcPct val="107000"/>
              </a:lnSpc>
              <a:spcBef>
                <a:spcPts val="0"/>
              </a:spcBef>
              <a:spcAft>
                <a:spcPts val="0"/>
              </a:spcAft>
              <a:buFont typeface="+mj-lt"/>
              <a:buAutoNum type="romanLcPeriod"/>
            </a:pP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certainly emphasizes the love God has for mankind, but is also something that often connotes the immutable counsel of God concerning the faithful keeping of His covenant relationship with His people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In part, according to God’s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u="sng" dirty="0">
                <a:latin typeface="Calibri" panose="020F0502020204030204" pitchFamily="34" charset="0"/>
                <a:ea typeface="Calibri" panose="020F0502020204030204" pitchFamily="34" charset="0"/>
                <a:cs typeface="Times New Roman" panose="02020603050405020304" pitchFamily="18" charset="0"/>
              </a:rPr>
              <a:t>He cannot fail in loyalty. He must keep His covenant with His people.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It would be against His nature to fail in keeping His promises of mercy, kindness, love, and goodness.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Connected with truth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25:10; 85:10; 89:14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and the Hebrew word for truth are together </a:t>
            </a:r>
            <a:r>
              <a:rPr lang="en-US" b="1" dirty="0">
                <a:latin typeface="Calibri" panose="020F0502020204030204" pitchFamily="34" charset="0"/>
                <a:ea typeface="Calibri" panose="020F0502020204030204" pitchFamily="34" charset="0"/>
                <a:cs typeface="Times New Roman" panose="02020603050405020304" pitchFamily="18" charset="0"/>
              </a:rPr>
              <a:t>16 times</a:t>
            </a:r>
            <a:r>
              <a:rPr lang="en-US" dirty="0">
                <a:latin typeface="Calibri" panose="020F0502020204030204" pitchFamily="34" charset="0"/>
                <a:ea typeface="Calibri" panose="020F0502020204030204" pitchFamily="34" charset="0"/>
                <a:cs typeface="Times New Roman" panose="02020603050405020304" pitchFamily="18" charset="0"/>
              </a:rPr>
              <a:t> in the OT.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and truth are inseparable. Without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we can’t know truth, but without truth we can’t experience 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Conditional.</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4</a:t>
            </a:fld>
            <a:endParaRPr lang="en-US"/>
          </a:p>
        </p:txBody>
      </p:sp>
    </p:spTree>
    <p:extLst>
      <p:ext uri="{BB962C8B-B14F-4D97-AF65-F5344CB8AC3E}">
        <p14:creationId xmlns:p14="http://schemas.microsoft.com/office/powerpoint/2010/main" val="54502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Conditional.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Boundaries of God’s Lovingkindness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136</a:t>
            </a:r>
            <a:r>
              <a:rPr lang="en-US" dirty="0">
                <a:latin typeface="Calibri" panose="020F0502020204030204" pitchFamily="34" charset="0"/>
                <a:ea typeface="Calibri" panose="020F0502020204030204" pitchFamily="34" charset="0"/>
                <a:cs typeface="Times New Roman" panose="02020603050405020304" pitchFamily="18" charset="0"/>
              </a:rPr>
              <a:t> – His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endures forever.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Even through time, and change everywhere else, 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remains unchanged, and continual.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In His position as the true God, and Lord (supreme in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4-9)</a:t>
            </a:r>
            <a:r>
              <a:rPr lang="en-US" dirty="0">
                <a:latin typeface="Calibri" panose="020F0502020204030204" pitchFamily="34" charset="0"/>
                <a:ea typeface="Calibri" panose="020F0502020204030204" pitchFamily="34" charset="0"/>
                <a:cs typeface="Times New Roman" panose="02020603050405020304" pitchFamily="18" charset="0"/>
              </a:rPr>
              <a:t> – In His displayed power in creation (He continually provides all that His creation needs).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10-26)</a:t>
            </a:r>
            <a:r>
              <a:rPr lang="en-US" dirty="0">
                <a:latin typeface="Calibri" panose="020F0502020204030204" pitchFamily="34" charset="0"/>
                <a:ea typeface="Calibri" panose="020F0502020204030204" pitchFamily="34" charset="0"/>
                <a:cs typeface="Times New Roman" panose="02020603050405020304" pitchFamily="18" charset="0"/>
              </a:rPr>
              <a:t> – In His care for His covenant people (He continually protected and cared for Israel).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33:5; 103:8, 17</a:t>
            </a:r>
            <a:r>
              <a:rPr lang="en-US" dirty="0">
                <a:latin typeface="Calibri" panose="020F0502020204030204" pitchFamily="34" charset="0"/>
                <a:ea typeface="Calibri" panose="020F0502020204030204" pitchFamily="34" charset="0"/>
                <a:cs typeface="Times New Roman" panose="02020603050405020304" pitchFamily="18" charset="0"/>
              </a:rPr>
              <a:t> – The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of God never runs out.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idea that God can only love so much before it is too much is a false concept.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Some suggest there are things that are too evil for God to forgive, and show mercy to those who were once guilty of such practice.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lovingkindness of God is unlimited</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a wonderful concept that God’s lovingkindness is available, unlimited, and far reaching. </a:t>
            </a:r>
            <a:r>
              <a:rPr lang="en-US" b="1" u="sng" dirty="0">
                <a:latin typeface="Calibri" panose="020F0502020204030204" pitchFamily="34" charset="0"/>
                <a:ea typeface="Calibri" panose="020F0502020204030204" pitchFamily="34" charset="0"/>
                <a:cs typeface="Times New Roman" panose="02020603050405020304" pitchFamily="18" charset="0"/>
              </a:rPr>
              <a:t>Yet, this does not mean it is unconditional.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Conditions of God’s 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 that God’s grace is unconditional, and covers every man no matter what, and that once received it cannot be lost, is a foreign concept to scripture.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This concept of conditional lovingkindness is seen in its connection with covenant and truth.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Covenant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20:1-6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had showed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the Israelites in delivering them from Egypt, and now gave them the covenant/law.</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only shown to those who love God, and keep His commandments.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4:13-14, 23-24</a:t>
            </a:r>
            <a:r>
              <a:rPr lang="en-US" dirty="0">
                <a:latin typeface="Calibri" panose="020F0502020204030204" pitchFamily="34" charset="0"/>
                <a:ea typeface="Calibri" panose="020F0502020204030204" pitchFamily="34" charset="0"/>
                <a:cs typeface="Times New Roman" panose="02020603050405020304" pitchFamily="18" charset="0"/>
              </a:rPr>
              <a:t> – The Lord will not FORGET the covenant if they do not FORGET the covenant.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covenant relationship involves two parties.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Both parties must be loyal to the covenant.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Truth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119:124, [155, 158-159]</a:t>
            </a:r>
            <a:r>
              <a:rPr lang="en-US" dirty="0">
                <a:latin typeface="Calibri" panose="020F0502020204030204" pitchFamily="34" charset="0"/>
                <a:ea typeface="Calibri" panose="020F0502020204030204" pitchFamily="34" charset="0"/>
                <a:cs typeface="Times New Roman" panose="02020603050405020304" pitchFamily="18" charset="0"/>
              </a:rPr>
              <a:t> – There is no lovingkindness bestowed upon those who practice error.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Only those who believe the truth, and keep the truth receive God’s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mercy [</a:t>
            </a:r>
            <a:r>
              <a:rPr lang="en-US" b="1" i="1" u="sng"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hesed</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truth</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atonement is provided for iniquity” (Proverbs 16:6)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Conditions of God’s Grace (New Covenant)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5</a:t>
            </a:fld>
            <a:endParaRPr lang="en-US"/>
          </a:p>
        </p:txBody>
      </p:sp>
    </p:spTree>
    <p:extLst>
      <p:ext uri="{BB962C8B-B14F-4D97-AF65-F5344CB8AC3E}">
        <p14:creationId xmlns:p14="http://schemas.microsoft.com/office/powerpoint/2010/main" val="367846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Required (of us). (PART 2)</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Toward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Greatly expressed before with regard to the conditions placed upon us to receive lovingkindness from God in the covenant relationship.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have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for God, just as He must for 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Hosea 6:4-7</a:t>
            </a:r>
            <a:r>
              <a:rPr lang="en-US" dirty="0">
                <a:latin typeface="Calibri" panose="020F0502020204030204" pitchFamily="34" charset="0"/>
                <a:ea typeface="Calibri" panose="020F0502020204030204" pitchFamily="34" charset="0"/>
                <a:cs typeface="Times New Roman" panose="02020603050405020304" pitchFamily="18" charset="0"/>
              </a:rPr>
              <a:t> – Israel did not possess faithfulness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before Him.</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were going through the motions, but were living unfaithfully. God wanted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loyal 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cannot demand God to be loyal to us with His love and mercy when we are not loyal to Him with our love and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“Keep yourselves in</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the love of God, looking for the mercy of our Lord Jesus Christ unto eternal life” (Jude 21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you keep my commandments, you will abide in My love, just as I have kept My Father’s commandments and abide in His love” (John 15:10)</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Contrary to what the world would have us to believe, the concept of loving God is not a mere emotion, but an act of loyalty in love and kindness expressed in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25D9135-8B99-4A8C-A7FD-5F7621FB4A11}" type="slidenum">
              <a:rPr lang="en-US" smtClean="0"/>
              <a:t>6</a:t>
            </a:fld>
            <a:endParaRPr lang="en-US"/>
          </a:p>
        </p:txBody>
      </p:sp>
    </p:spTree>
    <p:extLst>
      <p:ext uri="{BB962C8B-B14F-4D97-AF65-F5344CB8AC3E}">
        <p14:creationId xmlns:p14="http://schemas.microsoft.com/office/powerpoint/2010/main" val="403613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Toward others.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All men</a:t>
            </a:r>
            <a:r>
              <a:rPr lang="en-US" dirty="0">
                <a:latin typeface="Calibri" panose="020F0502020204030204" pitchFamily="34" charset="0"/>
                <a:ea typeface="Calibri" panose="020F0502020204030204" pitchFamily="34" charset="0"/>
                <a:cs typeface="Times New Roman" panose="02020603050405020304" pitchFamily="18" charset="0"/>
              </a:rPr>
              <a:t> – lovingkindness is from God to man, and man to God, but also of necessity from man to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Micah 6:8</a:t>
            </a:r>
            <a:r>
              <a:rPr lang="en-US" dirty="0">
                <a:latin typeface="Calibri" panose="020F0502020204030204" pitchFamily="34" charset="0"/>
                <a:ea typeface="Calibri" panose="020F0502020204030204" pitchFamily="34" charset="0"/>
                <a:cs typeface="Times New Roman" panose="02020603050405020304" pitchFamily="18" charset="0"/>
              </a:rPr>
              <a:t> – The Lord shows us what is good, and what He requires, in His law, and in His actions and character.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wants those who are His children to imitate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 justly – a duty to God. Act right with God, but also fellow man.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Love mercy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 faithful love, loyalty, goodness to God by keeping the covenant, but also an idea of goodness, and love to man. (</a:t>
            </a:r>
            <a:r>
              <a:rPr lang="en-US" b="1" u="sng" dirty="0">
                <a:latin typeface="Calibri" panose="020F0502020204030204" pitchFamily="34" charset="0"/>
                <a:ea typeface="Calibri" panose="020F0502020204030204" pitchFamily="34" charset="0"/>
                <a:cs typeface="Times New Roman" panose="02020603050405020304" pitchFamily="18" charset="0"/>
              </a:rPr>
              <a:t>Loyalty even in many respects</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Walk humbly with God – duty to God in humility. </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2:11-21</a:t>
            </a:r>
            <a:r>
              <a:rPr lang="en-US" dirty="0">
                <a:latin typeface="Calibri" panose="020F0502020204030204" pitchFamily="34" charset="0"/>
                <a:ea typeface="Calibri" panose="020F0502020204030204" pitchFamily="34" charset="0"/>
                <a:cs typeface="Times New Roman" panose="02020603050405020304" pitchFamily="18" charset="0"/>
              </a:rPr>
              <a:t> – Rahab with the spies of Israel.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Rahab hid the spies and cared for them.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She asked that they deal kindly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with her because she had dealt kindly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with them.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20-21)</a:t>
            </a:r>
            <a:r>
              <a:rPr lang="en-US" dirty="0">
                <a:latin typeface="Calibri" panose="020F0502020204030204" pitchFamily="34" charset="0"/>
                <a:ea typeface="Calibri" panose="020F0502020204030204" pitchFamily="34" charset="0"/>
                <a:cs typeface="Times New Roman" panose="02020603050405020304" pitchFamily="18" charset="0"/>
              </a:rPr>
              <a:t> – part of her action of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would be to remain loyal to them.</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would be their action as well. </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6:22</a:t>
            </a:r>
            <a:r>
              <a:rPr lang="en-US" dirty="0">
                <a:latin typeface="Calibri" panose="020F0502020204030204" pitchFamily="34" charset="0"/>
                <a:ea typeface="Calibri" panose="020F0502020204030204" pitchFamily="34" charset="0"/>
                <a:cs typeface="Times New Roman" panose="02020603050405020304" pitchFamily="18" charset="0"/>
              </a:rPr>
              <a:t> – after the conquering of Jericho, they kept their word.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Notice the connection of not just love, goodness and kindness, but also loyalty to fellow man, and keeping a promise made.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Family</a:t>
            </a:r>
            <a:r>
              <a:rPr lang="en-US" dirty="0">
                <a:latin typeface="Calibri" panose="020F0502020204030204" pitchFamily="34" charset="0"/>
                <a:ea typeface="Calibri" panose="020F0502020204030204" pitchFamily="34" charset="0"/>
                <a:cs typeface="Times New Roman" panose="02020603050405020304" pitchFamily="18" charset="0"/>
              </a:rPr>
              <a:t> – in the family relationship there must be love, kindness, goodness, compassion, and loyalty.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Ruth 1:8, 15-17</a:t>
            </a:r>
            <a:r>
              <a:rPr lang="en-US" dirty="0">
                <a:latin typeface="Calibri" panose="020F0502020204030204" pitchFamily="34" charset="0"/>
                <a:ea typeface="Calibri" panose="020F0502020204030204" pitchFamily="34" charset="0"/>
                <a:cs typeface="Times New Roman" panose="02020603050405020304" pitchFamily="18" charset="0"/>
              </a:rPr>
              <a:t> – Ruth decided to stay with her mother-in-law, Naomi, even though her husband had died. (The other daughter-in-law, </a:t>
            </a:r>
            <a:r>
              <a:rPr lang="en-US" dirty="0" err="1">
                <a:latin typeface="Calibri" panose="020F0502020204030204" pitchFamily="34" charset="0"/>
                <a:ea typeface="Calibri" panose="020F0502020204030204" pitchFamily="34" charset="0"/>
                <a:cs typeface="Times New Roman" panose="02020603050405020304" pitchFamily="18" charset="0"/>
              </a:rPr>
              <a:t>Orpah</a:t>
            </a:r>
            <a:r>
              <a:rPr lang="en-US" dirty="0">
                <a:latin typeface="Calibri" panose="020F0502020204030204" pitchFamily="34" charset="0"/>
                <a:ea typeface="Calibri" panose="020F0502020204030204" pitchFamily="34" charset="0"/>
                <a:cs typeface="Times New Roman" panose="02020603050405020304" pitchFamily="18" charset="0"/>
              </a:rPr>
              <a:t>, did not stay.)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Naomi had already said Ruth had dealt kindly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with her</a:t>
            </a:r>
            <a:r>
              <a:rPr lang="en-US" dirty="0">
                <a:latin typeface="Calibri" panose="020F0502020204030204" pitchFamily="34" charset="0"/>
                <a:ea typeface="Calibri" panose="020F0502020204030204" pitchFamily="34" charset="0"/>
                <a:cs typeface="Times New Roman" panose="02020603050405020304" pitchFamily="18" charset="0"/>
              </a:rPr>
              <a:t>. Ruth continued such loyal love by staying with her even though her husband had died.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Ruth 3:10</a:t>
            </a:r>
            <a:r>
              <a:rPr lang="en-US" b="1" dirty="0">
                <a:latin typeface="Calibri" panose="020F0502020204030204" pitchFamily="34" charset="0"/>
                <a:ea typeface="Calibri" panose="020F0502020204030204" pitchFamily="34" charset="0"/>
                <a:cs typeface="Times New Roman" panose="02020603050405020304" pitchFamily="18" charset="0"/>
              </a:rPr>
              <a:t> (Boaz speaking)</a:t>
            </a:r>
            <a:r>
              <a:rPr lang="en-US" dirty="0">
                <a:latin typeface="Calibri" panose="020F0502020204030204" pitchFamily="34" charset="0"/>
                <a:ea typeface="Calibri" panose="020F0502020204030204" pitchFamily="34" charset="0"/>
                <a:cs typeface="Times New Roman" panose="02020603050405020304" pitchFamily="18" charset="0"/>
              </a:rPr>
              <a:t> – Furthermore, in order to ensure a continuance of Naomi’s family, Ruth chose to marry Boaz, Naomi’s relative.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Boaz and Ruth married, thus providing Naomi with a grandchild in their conceiving.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4:13-17</a:t>
            </a:r>
            <a:r>
              <a:rPr lang="en-US" dirty="0">
                <a:latin typeface="Calibri" panose="020F0502020204030204" pitchFamily="34" charset="0"/>
                <a:ea typeface="Calibri" panose="020F0502020204030204" pitchFamily="34" charset="0"/>
                <a:cs typeface="Times New Roman" panose="02020603050405020304" pitchFamily="18" charset="0"/>
              </a:rPr>
              <a:t> – Because of Ruth’s loyalty to Naomi, Naomi’s family continued, and were direct ancestors of Christ (</a:t>
            </a:r>
            <a:r>
              <a:rPr lang="en-US" i="1" dirty="0">
                <a:latin typeface="Calibri" panose="020F0502020204030204" pitchFamily="34" charset="0"/>
                <a:ea typeface="Calibri" panose="020F0502020204030204" pitchFamily="34" charset="0"/>
                <a:cs typeface="Times New Roman" panose="02020603050405020304" pitchFamily="18" charset="0"/>
              </a:rPr>
              <a:t>seed of David. Obed, Ruth’s son, was David’s grandfather</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Brethren</a:t>
            </a:r>
            <a:r>
              <a:rPr lang="en-US" dirty="0">
                <a:latin typeface="Calibri" panose="020F0502020204030204" pitchFamily="34" charset="0"/>
                <a:ea typeface="Calibri" panose="020F0502020204030204" pitchFamily="34" charset="0"/>
                <a:cs typeface="Times New Roman" panose="02020603050405020304" pitchFamily="18" charset="0"/>
              </a:rPr>
              <a:t> – Those who are spiritual brethren must have lovingkindness </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for each other as they receive such from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Zechariah 7:9-14</a:t>
            </a:r>
            <a:r>
              <a:rPr lang="en-US" dirty="0">
                <a:latin typeface="Calibri" panose="020F0502020204030204" pitchFamily="34" charset="0"/>
                <a:ea typeface="Calibri" panose="020F0502020204030204" pitchFamily="34" charset="0"/>
                <a:cs typeface="Times New Roman" panose="02020603050405020304" pitchFamily="18" charset="0"/>
              </a:rPr>
              <a:t> – The Lord commanded lovingkindness (</a:t>
            </a:r>
            <a:r>
              <a:rPr lang="en-US" i="1" dirty="0">
                <a:latin typeface="Calibri" panose="020F0502020204030204" pitchFamily="34" charset="0"/>
                <a:ea typeface="Calibri" panose="020F0502020204030204" pitchFamily="34" charset="0"/>
                <a:cs typeface="Times New Roman" panose="02020603050405020304" pitchFamily="18" charset="0"/>
              </a:rPr>
              <a:t>mercy, compassion, love, loyalty</a:t>
            </a:r>
            <a:r>
              <a:rPr lang="en-US" dirty="0">
                <a:latin typeface="Calibri" panose="020F0502020204030204" pitchFamily="34" charset="0"/>
                <a:ea typeface="Calibri" panose="020F0502020204030204" pitchFamily="34" charset="0"/>
                <a:cs typeface="Times New Roman" panose="02020603050405020304" pitchFamily="18" charset="0"/>
              </a:rPr>
              <a:t>) toward brethren, and those who disobeyed were punished.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Israel did not do as God commanded. (In part, show lovingkindness to brethren.)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Israel was taken into captivity because of their disobedience.</a:t>
            </a:r>
          </a:p>
        </p:txBody>
      </p:sp>
      <p:sp>
        <p:nvSpPr>
          <p:cNvPr id="4" name="Slide Number Placeholder 3"/>
          <p:cNvSpPr>
            <a:spLocks noGrp="1"/>
          </p:cNvSpPr>
          <p:nvPr>
            <p:ph type="sldNum" sz="quarter" idx="10"/>
          </p:nvPr>
        </p:nvSpPr>
        <p:spPr/>
        <p:txBody>
          <a:bodyPr/>
          <a:lstStyle/>
          <a:p>
            <a:fld id="{025D9135-8B99-4A8C-A7FD-5F7621FB4A11}" type="slidenum">
              <a:rPr lang="en-US" smtClean="0"/>
              <a:t>7</a:t>
            </a:fld>
            <a:endParaRPr lang="en-US"/>
          </a:p>
        </p:txBody>
      </p:sp>
    </p:spTree>
    <p:extLst>
      <p:ext uri="{BB962C8B-B14F-4D97-AF65-F5344CB8AC3E}">
        <p14:creationId xmlns:p14="http://schemas.microsoft.com/office/powerpoint/2010/main" val="6397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Lovingkindness (</a:t>
            </a:r>
            <a:r>
              <a:rPr lang="en-US" b="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Hebrew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a wonderful word which describes a facet of God most important to 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found in the OT 247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an obvious important concept to learn if we seek to understand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translated into several English words showing the depth of meaning which resides in the Hebrew.</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Lovingkindness, kindness, mercy, loyalty, goodness, steadfast love, etc.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wide array of translations shows the depth of the word, and uncover its various meanings in the passages’ context.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study of the word shows how useful the Old Testament can be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15:4</a:t>
            </a:r>
            <a:r>
              <a:rPr lang="en-US" dirty="0">
                <a:latin typeface="Calibri" panose="020F0502020204030204" pitchFamily="34" charset="0"/>
                <a:ea typeface="Calibri" panose="020F0502020204030204" pitchFamily="34" charset="0"/>
                <a:cs typeface="Times New Roman" panose="02020603050405020304" pitchFamily="18" charset="0"/>
              </a:rPr>
              <a:t>) by showing us the nature of God, and His requirements for His people.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By studying the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we: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Gain wisdom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107:43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Learn how to be obedient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Micah 6:8; Hosea 12:6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mercy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Can refute the error that God’s lovingkindness is unconditional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16:5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Know God better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36:7-10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8</a:t>
            </a:fld>
            <a:endParaRPr lang="en-US"/>
          </a:p>
        </p:txBody>
      </p:sp>
    </p:spTree>
    <p:extLst>
      <p:ext uri="{BB962C8B-B14F-4D97-AF65-F5344CB8AC3E}">
        <p14:creationId xmlns:p14="http://schemas.microsoft.com/office/powerpoint/2010/main" val="347502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114667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3446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97143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10575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0247AB-4F66-4F7A-A0E4-4DA344CC056E}"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61469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0247AB-4F66-4F7A-A0E4-4DA344CC056E}"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36746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247AB-4F66-4F7A-A0E4-4DA344CC056E}"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13805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0247AB-4F66-4F7A-A0E4-4DA344CC056E}"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46297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247AB-4F66-4F7A-A0E4-4DA344CC056E}"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184511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0247AB-4F66-4F7A-A0E4-4DA344CC056E}"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39600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0247AB-4F66-4F7A-A0E4-4DA344CC056E}"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86416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247AB-4F66-4F7A-A0E4-4DA344CC056E}" type="datetimeFigureOut">
              <a:rPr lang="en-US" smtClean="0"/>
              <a:t>1/11/2018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DF5E-118B-4FBD-8D05-05B69352C307}" type="slidenum">
              <a:rPr lang="en-US" smtClean="0"/>
              <a:t>‹#›</a:t>
            </a:fld>
            <a:endParaRPr lang="en-US"/>
          </a:p>
        </p:txBody>
      </p:sp>
    </p:spTree>
    <p:extLst>
      <p:ext uri="{BB962C8B-B14F-4D97-AF65-F5344CB8AC3E}">
        <p14:creationId xmlns:p14="http://schemas.microsoft.com/office/powerpoint/2010/main" val="4093909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164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845" y="2677185"/>
            <a:ext cx="6688309" cy="1790700"/>
          </a:xfrm>
        </p:spPr>
        <p:txBody>
          <a:bodyPr>
            <a:noAutofit/>
          </a:bodyPr>
          <a:lstStyle/>
          <a:p>
            <a:r>
              <a:rPr lang="en-US" sz="10350" b="1" dirty="0">
                <a:latin typeface="Pristina" panose="03060402040406080204" pitchFamily="66" charset="0"/>
              </a:rPr>
              <a:t>Lovingkindness</a:t>
            </a:r>
            <a:br>
              <a:rPr lang="en-US" sz="10350" b="1" dirty="0">
                <a:latin typeface="Pristina" panose="03060402040406080204" pitchFamily="66" charset="0"/>
              </a:rPr>
            </a:br>
            <a:r>
              <a:rPr lang="en-US" sz="6600" b="1" dirty="0">
                <a:latin typeface="Pristina" panose="03060402040406080204" pitchFamily="66" charset="0"/>
              </a:rPr>
              <a:t>(</a:t>
            </a:r>
            <a:r>
              <a:rPr lang="en-US" sz="6600" b="1" dirty="0" err="1">
                <a:latin typeface="Pristina" panose="03060402040406080204" pitchFamily="66" charset="0"/>
              </a:rPr>
              <a:t>Hesed</a:t>
            </a:r>
            <a:r>
              <a:rPr lang="en-US" sz="6600" b="1" dirty="0">
                <a:latin typeface="Pristina" panose="03060402040406080204" pitchFamily="66" charset="0"/>
              </a:rPr>
              <a:t>)</a:t>
            </a:r>
            <a:endParaRPr lang="en-US" sz="10350" b="1" dirty="0">
              <a:latin typeface="Pristina" panose="03060402040406080204" pitchFamily="66" charset="0"/>
            </a:endParaRPr>
          </a:p>
        </p:txBody>
      </p:sp>
      <p:sp>
        <p:nvSpPr>
          <p:cNvPr id="3" name="Subtitle 2"/>
          <p:cNvSpPr>
            <a:spLocks noGrp="1"/>
          </p:cNvSpPr>
          <p:nvPr>
            <p:ph type="subTitle" idx="1"/>
          </p:nvPr>
        </p:nvSpPr>
        <p:spPr>
          <a:xfrm>
            <a:off x="2000249" y="4256869"/>
            <a:ext cx="5143500" cy="1241822"/>
          </a:xfrm>
        </p:spPr>
        <p:txBody>
          <a:bodyPr>
            <a:normAutofit/>
          </a:bodyPr>
          <a:lstStyle/>
          <a:p>
            <a:r>
              <a:rPr lang="en-US" sz="3600" i="1" dirty="0"/>
              <a:t>Psalm 36:7</a:t>
            </a:r>
          </a:p>
        </p:txBody>
      </p:sp>
    </p:spTree>
    <p:extLst>
      <p:ext uri="{BB962C8B-B14F-4D97-AF65-F5344CB8AC3E}">
        <p14:creationId xmlns:p14="http://schemas.microsoft.com/office/powerpoint/2010/main" val="1663412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50" b="1" dirty="0">
                <a:latin typeface="Pristina" panose="03060402040406080204" pitchFamily="66" charset="0"/>
              </a:rPr>
              <a:t>Lovingkindness (</a:t>
            </a:r>
            <a:r>
              <a:rPr lang="en-US" sz="4950" b="1" dirty="0" err="1">
                <a:latin typeface="Pristina" panose="03060402040406080204" pitchFamily="66" charset="0"/>
              </a:rPr>
              <a:t>Hesed</a:t>
            </a:r>
            <a:r>
              <a:rPr lang="en-US" sz="4950" b="1" dirty="0">
                <a:latin typeface="Pristina" panose="03060402040406080204" pitchFamily="66" charset="0"/>
              </a:rPr>
              <a:t>) Defined</a:t>
            </a:r>
            <a:endParaRPr lang="en-US" sz="4950" dirty="0"/>
          </a:p>
        </p:txBody>
      </p:sp>
      <p:sp>
        <p:nvSpPr>
          <p:cNvPr id="3" name="Content Placeholder 2"/>
          <p:cNvSpPr>
            <a:spLocks noGrp="1"/>
          </p:cNvSpPr>
          <p:nvPr>
            <p:ph idx="1"/>
          </p:nvPr>
        </p:nvSpPr>
        <p:spPr/>
        <p:txBody>
          <a:bodyPr>
            <a:normAutofit lnSpcReduction="10000"/>
          </a:bodyPr>
          <a:lstStyle/>
          <a:p>
            <a:r>
              <a:rPr lang="en-US" i="1" dirty="0" err="1"/>
              <a:t>hêsêd</a:t>
            </a:r>
            <a:r>
              <a:rPr lang="en-US" i="1" dirty="0"/>
              <a:t> </a:t>
            </a:r>
            <a:r>
              <a:rPr lang="en-US" dirty="0"/>
              <a:t>– kindness; by implication (towards God) piety – </a:t>
            </a:r>
            <a:r>
              <a:rPr lang="en-US" dirty="0" err="1"/>
              <a:t>favour</a:t>
            </a:r>
            <a:r>
              <a:rPr lang="en-US" dirty="0"/>
              <a:t>, good deed (-</a:t>
            </a:r>
            <a:r>
              <a:rPr lang="en-US" dirty="0" err="1"/>
              <a:t>liness</a:t>
            </a:r>
            <a:r>
              <a:rPr lang="en-US" dirty="0"/>
              <a:t>, -ness), kindly, (loving-) kindness, merciful (kindness), mercy, pity. (Strong)</a:t>
            </a:r>
          </a:p>
          <a:p>
            <a:r>
              <a:rPr lang="en-US" dirty="0"/>
              <a:t>“A term which denotes the kindness and mercy of God toward man in the OT…This term does not occur in the NT, but the concept of </a:t>
            </a:r>
            <a:r>
              <a:rPr lang="en-US" u="sng" dirty="0"/>
              <a:t>“grace”</a:t>
            </a:r>
            <a:r>
              <a:rPr lang="en-US" dirty="0"/>
              <a:t> covers about the same area of meaning” (Zondervan’s Pictorial Bible Dictionary, pg. 494 – “Loving-kindness”).</a:t>
            </a:r>
          </a:p>
          <a:p>
            <a:pPr marL="0" indent="0" algn="ctr">
              <a:buNone/>
            </a:pPr>
            <a:r>
              <a:rPr lang="en-US" sz="3600" i="1" dirty="0"/>
              <a:t>– Jonah 2:8; 4:2 –</a:t>
            </a:r>
          </a:p>
          <a:p>
            <a:endParaRPr lang="en-US" dirty="0"/>
          </a:p>
        </p:txBody>
      </p:sp>
    </p:spTree>
    <p:extLst>
      <p:ext uri="{BB962C8B-B14F-4D97-AF65-F5344CB8AC3E}">
        <p14:creationId xmlns:p14="http://schemas.microsoft.com/office/powerpoint/2010/main" val="24791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50" b="1" dirty="0">
                <a:latin typeface="Pristina" panose="03060402040406080204" pitchFamily="66" charset="0"/>
              </a:rPr>
              <a:t>Lovingkindness (</a:t>
            </a:r>
            <a:r>
              <a:rPr lang="en-US" sz="4950" b="1" dirty="0" err="1">
                <a:latin typeface="Pristina" panose="03060402040406080204" pitchFamily="66" charset="0"/>
              </a:rPr>
              <a:t>Hesed</a:t>
            </a:r>
            <a:r>
              <a:rPr lang="en-US" sz="4950" b="1" dirty="0">
                <a:latin typeface="Pristina" panose="03060402040406080204" pitchFamily="66" charset="0"/>
              </a:rPr>
              <a:t>) Defined</a:t>
            </a:r>
            <a:endParaRPr lang="en-US" sz="4950" dirty="0"/>
          </a:p>
        </p:txBody>
      </p:sp>
      <p:sp>
        <p:nvSpPr>
          <p:cNvPr id="3" name="Content Placeholder 2"/>
          <p:cNvSpPr>
            <a:spLocks noGrp="1"/>
          </p:cNvSpPr>
          <p:nvPr>
            <p:ph idx="1"/>
          </p:nvPr>
        </p:nvSpPr>
        <p:spPr/>
        <p:txBody>
          <a:bodyPr>
            <a:normAutofit/>
          </a:bodyPr>
          <a:lstStyle/>
          <a:p>
            <a:pPr marL="0" indent="0" algn="ctr">
              <a:buNone/>
            </a:pPr>
            <a:endParaRPr lang="en-US" sz="1800" b="1" dirty="0"/>
          </a:p>
          <a:p>
            <a:pPr marL="0" indent="0" algn="ctr">
              <a:buNone/>
            </a:pPr>
            <a:r>
              <a:rPr lang="en-US" sz="3600" b="1" dirty="0"/>
              <a:t>Lovingkindness</a:t>
            </a:r>
            <a:r>
              <a:rPr lang="en-US" sz="3600" dirty="0"/>
              <a:t> – </a:t>
            </a:r>
            <a:r>
              <a:rPr lang="en-US" sz="3600" i="1" dirty="0"/>
              <a:t>Psalm 119:159</a:t>
            </a:r>
          </a:p>
          <a:p>
            <a:pPr marL="0" indent="0" algn="ctr">
              <a:buNone/>
            </a:pPr>
            <a:r>
              <a:rPr lang="en-US" sz="3600" b="1" dirty="0"/>
              <a:t>Mercy </a:t>
            </a:r>
            <a:r>
              <a:rPr lang="en-US" sz="3600" dirty="0"/>
              <a:t>– </a:t>
            </a:r>
            <a:r>
              <a:rPr lang="en-US" sz="3600" i="1" dirty="0"/>
              <a:t>Psalm 59:17</a:t>
            </a:r>
          </a:p>
          <a:p>
            <a:pPr marL="0" indent="0" algn="ctr">
              <a:buNone/>
            </a:pPr>
            <a:r>
              <a:rPr lang="en-US" sz="3600" b="1" dirty="0"/>
              <a:t>Covenant Loyalty (relation)</a:t>
            </a:r>
            <a:r>
              <a:rPr lang="en-US" sz="3600" dirty="0"/>
              <a:t> – </a:t>
            </a:r>
            <a:r>
              <a:rPr lang="en-US" sz="3600" i="1" dirty="0"/>
              <a:t>Deuteronomy 7:9, 12</a:t>
            </a:r>
          </a:p>
          <a:p>
            <a:pPr marL="0" indent="0" algn="ctr">
              <a:buNone/>
            </a:pPr>
            <a:r>
              <a:rPr lang="en-US" sz="3600" b="1" dirty="0"/>
              <a:t>Truth (relation)</a:t>
            </a:r>
            <a:r>
              <a:rPr lang="en-US" sz="3600" dirty="0"/>
              <a:t> – </a:t>
            </a:r>
            <a:r>
              <a:rPr lang="en-US" sz="3600" i="1" dirty="0"/>
              <a:t>Psalm 25:10; 85:10; 89:14</a:t>
            </a:r>
          </a:p>
        </p:txBody>
      </p:sp>
    </p:spTree>
    <p:extLst>
      <p:ext uri="{BB962C8B-B14F-4D97-AF65-F5344CB8AC3E}">
        <p14:creationId xmlns:p14="http://schemas.microsoft.com/office/powerpoint/2010/main" val="4173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50" b="1" dirty="0">
                <a:latin typeface="Pristina" panose="03060402040406080204" pitchFamily="66" charset="0"/>
              </a:rPr>
              <a:t>Lovingkindness (</a:t>
            </a:r>
            <a:r>
              <a:rPr lang="en-US" sz="4950" b="1" dirty="0" err="1">
                <a:latin typeface="Pristina" panose="03060402040406080204" pitchFamily="66" charset="0"/>
              </a:rPr>
              <a:t>Hesed</a:t>
            </a:r>
            <a:r>
              <a:rPr lang="en-US" sz="4950" b="1" dirty="0">
                <a:latin typeface="Pristina" panose="03060402040406080204" pitchFamily="66" charset="0"/>
              </a:rPr>
              <a:t>) is </a:t>
            </a:r>
            <a:r>
              <a:rPr lang="en-US" sz="4950" b="1" u="sng" dirty="0">
                <a:latin typeface="Pristina" panose="03060402040406080204" pitchFamily="66" charset="0"/>
              </a:rPr>
              <a:t>Conditional</a:t>
            </a:r>
            <a:endParaRPr lang="en-US" sz="4950" u="sng" dirty="0"/>
          </a:p>
        </p:txBody>
      </p:sp>
      <p:sp>
        <p:nvSpPr>
          <p:cNvPr id="3" name="Content Placeholder 2"/>
          <p:cNvSpPr>
            <a:spLocks noGrp="1"/>
          </p:cNvSpPr>
          <p:nvPr>
            <p:ph idx="1"/>
          </p:nvPr>
        </p:nvSpPr>
        <p:spPr/>
        <p:txBody>
          <a:bodyPr>
            <a:normAutofit/>
          </a:bodyPr>
          <a:lstStyle/>
          <a:p>
            <a:pPr marL="0" indent="0" algn="ctr">
              <a:buNone/>
            </a:pPr>
            <a:endParaRPr lang="en-US" sz="1600" b="1" dirty="0"/>
          </a:p>
          <a:p>
            <a:pPr marL="0" indent="0" algn="ctr">
              <a:buNone/>
            </a:pPr>
            <a:r>
              <a:rPr lang="en-US" sz="4000" b="1" dirty="0"/>
              <a:t>Boundaries of God’s Lovingkindness</a:t>
            </a:r>
          </a:p>
          <a:p>
            <a:pPr marL="0" indent="0" algn="ctr">
              <a:buNone/>
            </a:pPr>
            <a:r>
              <a:rPr lang="en-US" sz="3600" i="1" dirty="0"/>
              <a:t>Psalm 136; 33:5; 103:8, 17</a:t>
            </a:r>
          </a:p>
          <a:p>
            <a:pPr marL="0" indent="0" algn="ctr">
              <a:buNone/>
            </a:pPr>
            <a:r>
              <a:rPr lang="en-US" sz="4000" b="1" dirty="0"/>
              <a:t>Conditions of God’s Lovingkindness</a:t>
            </a:r>
          </a:p>
          <a:p>
            <a:pPr marL="0" indent="0" algn="ctr">
              <a:buNone/>
            </a:pPr>
            <a:r>
              <a:rPr lang="en-US" sz="3600" dirty="0"/>
              <a:t>Covenant – </a:t>
            </a:r>
            <a:r>
              <a:rPr lang="en-US" sz="3600" i="1" dirty="0"/>
              <a:t>Exodus 20:1-6</a:t>
            </a:r>
          </a:p>
          <a:p>
            <a:pPr marL="0" indent="0" algn="ctr">
              <a:buNone/>
            </a:pPr>
            <a:r>
              <a:rPr lang="en-US" sz="3600" dirty="0"/>
              <a:t>Truth – </a:t>
            </a:r>
            <a:r>
              <a:rPr lang="en-US" sz="3600" i="1" dirty="0"/>
              <a:t>Psalm 119:124, [155, 158-159]</a:t>
            </a:r>
          </a:p>
        </p:txBody>
      </p:sp>
    </p:spTree>
    <p:extLst>
      <p:ext uri="{BB962C8B-B14F-4D97-AF65-F5344CB8AC3E}">
        <p14:creationId xmlns:p14="http://schemas.microsoft.com/office/powerpoint/2010/main" val="134325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500" b="1" dirty="0">
                <a:latin typeface="Pristina" panose="03060402040406080204" pitchFamily="66" charset="0"/>
              </a:rPr>
              <a:t>Lovingkindness (</a:t>
            </a:r>
            <a:r>
              <a:rPr lang="en-US" sz="4500" b="1" dirty="0" err="1">
                <a:latin typeface="Pristina" panose="03060402040406080204" pitchFamily="66" charset="0"/>
              </a:rPr>
              <a:t>Hesed</a:t>
            </a:r>
            <a:r>
              <a:rPr lang="en-US" sz="4500" b="1" dirty="0">
                <a:latin typeface="Pristina" panose="03060402040406080204" pitchFamily="66" charset="0"/>
              </a:rPr>
              <a:t>)</a:t>
            </a:r>
            <a:br>
              <a:rPr lang="en-US" sz="4500" b="1" dirty="0">
                <a:latin typeface="Pristina" panose="03060402040406080204" pitchFamily="66" charset="0"/>
              </a:rPr>
            </a:br>
            <a:r>
              <a:rPr lang="en-US" sz="4500" b="1" u="sng" dirty="0">
                <a:latin typeface="Pristina" panose="03060402040406080204" pitchFamily="66" charset="0"/>
              </a:rPr>
              <a:t>Required of Us</a:t>
            </a:r>
            <a:endParaRPr lang="en-US" sz="4500" u="sng" dirty="0"/>
          </a:p>
        </p:txBody>
      </p:sp>
      <p:sp>
        <p:nvSpPr>
          <p:cNvPr id="3" name="Content Placeholder 2"/>
          <p:cNvSpPr>
            <a:spLocks noGrp="1"/>
          </p:cNvSpPr>
          <p:nvPr>
            <p:ph idx="1"/>
          </p:nvPr>
        </p:nvSpPr>
        <p:spPr/>
        <p:txBody>
          <a:bodyPr>
            <a:normAutofit/>
          </a:bodyPr>
          <a:lstStyle/>
          <a:p>
            <a:pPr marL="0" indent="0" algn="ctr">
              <a:buNone/>
            </a:pPr>
            <a:r>
              <a:rPr lang="en-US" sz="4000" b="1" dirty="0"/>
              <a:t>Toward God</a:t>
            </a:r>
          </a:p>
          <a:p>
            <a:pPr marL="0" indent="0" algn="ctr">
              <a:buNone/>
            </a:pPr>
            <a:r>
              <a:rPr lang="en-US" sz="3600" i="1" dirty="0"/>
              <a:t>– Hosea 6:4-7; Jude 21; John 15:10 –</a:t>
            </a:r>
          </a:p>
          <a:p>
            <a:pPr marL="0" indent="0" algn="ctr">
              <a:buNone/>
            </a:pPr>
            <a:endParaRPr lang="en-US" sz="2700" i="1" dirty="0"/>
          </a:p>
        </p:txBody>
      </p:sp>
    </p:spTree>
    <p:extLst>
      <p:ext uri="{BB962C8B-B14F-4D97-AF65-F5344CB8AC3E}">
        <p14:creationId xmlns:p14="http://schemas.microsoft.com/office/powerpoint/2010/main" val="8823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500" b="1" dirty="0">
                <a:latin typeface="Pristina" panose="03060402040406080204" pitchFamily="66" charset="0"/>
              </a:rPr>
              <a:t>Lovingkindness (</a:t>
            </a:r>
            <a:r>
              <a:rPr lang="en-US" sz="4500" b="1" dirty="0" err="1">
                <a:latin typeface="Pristina" panose="03060402040406080204" pitchFamily="66" charset="0"/>
              </a:rPr>
              <a:t>Hesed</a:t>
            </a:r>
            <a:r>
              <a:rPr lang="en-US" sz="4500" b="1" dirty="0">
                <a:latin typeface="Pristina" panose="03060402040406080204" pitchFamily="66" charset="0"/>
              </a:rPr>
              <a:t>)</a:t>
            </a:r>
            <a:br>
              <a:rPr lang="en-US" sz="4500" b="1" dirty="0">
                <a:latin typeface="Pristina" panose="03060402040406080204" pitchFamily="66" charset="0"/>
              </a:rPr>
            </a:br>
            <a:r>
              <a:rPr lang="en-US" sz="4500" b="1" u="sng" dirty="0">
                <a:latin typeface="Pristina" panose="03060402040406080204" pitchFamily="66" charset="0"/>
              </a:rPr>
              <a:t>Required of Us</a:t>
            </a:r>
            <a:endParaRPr lang="en-US" sz="4500" u="sng" dirty="0"/>
          </a:p>
        </p:txBody>
      </p:sp>
      <p:sp>
        <p:nvSpPr>
          <p:cNvPr id="3" name="Content Placeholder 2"/>
          <p:cNvSpPr>
            <a:spLocks noGrp="1"/>
          </p:cNvSpPr>
          <p:nvPr>
            <p:ph idx="1"/>
          </p:nvPr>
        </p:nvSpPr>
        <p:spPr/>
        <p:txBody>
          <a:bodyPr>
            <a:normAutofit/>
          </a:bodyPr>
          <a:lstStyle/>
          <a:p>
            <a:pPr marL="0" indent="0" algn="ctr">
              <a:buNone/>
            </a:pPr>
            <a:r>
              <a:rPr lang="en-US" sz="4000" b="1" dirty="0"/>
              <a:t>Toward God</a:t>
            </a:r>
          </a:p>
          <a:p>
            <a:pPr marL="0" indent="0" algn="ctr">
              <a:buNone/>
            </a:pPr>
            <a:r>
              <a:rPr lang="en-US" sz="3600" i="1" dirty="0"/>
              <a:t>– Hosea 6:4-7; Jude 21; John 15:10 –</a:t>
            </a:r>
            <a:endParaRPr lang="en-US" sz="3600" b="1" dirty="0"/>
          </a:p>
          <a:p>
            <a:pPr marL="0" indent="0" algn="ctr">
              <a:buNone/>
            </a:pPr>
            <a:r>
              <a:rPr lang="en-US" sz="4000" b="1" dirty="0"/>
              <a:t>Toward Others</a:t>
            </a:r>
          </a:p>
          <a:p>
            <a:pPr marL="0" indent="0" algn="ctr">
              <a:buNone/>
            </a:pPr>
            <a:r>
              <a:rPr lang="en-US" sz="3600" b="1" dirty="0"/>
              <a:t>All Men</a:t>
            </a:r>
            <a:r>
              <a:rPr lang="en-US" sz="3600" b="1" i="1" dirty="0"/>
              <a:t> </a:t>
            </a:r>
            <a:r>
              <a:rPr lang="en-US" sz="3600" i="1" dirty="0"/>
              <a:t>– Micah 6:8; Joshua 2:11-21</a:t>
            </a:r>
          </a:p>
          <a:p>
            <a:pPr marL="0" indent="0" algn="ctr">
              <a:buNone/>
            </a:pPr>
            <a:r>
              <a:rPr lang="en-US" sz="3600" b="1" dirty="0"/>
              <a:t>Family</a:t>
            </a:r>
            <a:r>
              <a:rPr lang="en-US" sz="3600" i="1" dirty="0"/>
              <a:t> – Ruth 1:8, 15-17; 3:10; 4:13-17</a:t>
            </a:r>
          </a:p>
          <a:p>
            <a:pPr marL="0" indent="0" algn="ctr">
              <a:buNone/>
            </a:pPr>
            <a:r>
              <a:rPr lang="en-US" sz="3600" b="1" dirty="0"/>
              <a:t>Brethren</a:t>
            </a:r>
            <a:r>
              <a:rPr lang="en-US" sz="3600" i="1" dirty="0"/>
              <a:t> – Zechariah 7:8-14</a:t>
            </a:r>
          </a:p>
          <a:p>
            <a:pPr marL="0" indent="0" algn="ctr">
              <a:buNone/>
            </a:pPr>
            <a:endParaRPr lang="en-US" sz="2700" i="1" dirty="0"/>
          </a:p>
        </p:txBody>
      </p:sp>
    </p:spTree>
    <p:extLst>
      <p:ext uri="{BB962C8B-B14F-4D97-AF65-F5344CB8AC3E}">
        <p14:creationId xmlns:p14="http://schemas.microsoft.com/office/powerpoint/2010/main" val="160527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845" y="2677185"/>
            <a:ext cx="6688309" cy="1790700"/>
          </a:xfrm>
        </p:spPr>
        <p:txBody>
          <a:bodyPr>
            <a:noAutofit/>
          </a:bodyPr>
          <a:lstStyle/>
          <a:p>
            <a:r>
              <a:rPr lang="en-US" sz="10350" b="1" dirty="0">
                <a:latin typeface="Pristina" panose="03060402040406080204" pitchFamily="66" charset="0"/>
              </a:rPr>
              <a:t>Lovingkindness</a:t>
            </a:r>
            <a:br>
              <a:rPr lang="en-US" sz="10350" b="1" dirty="0">
                <a:latin typeface="Pristina" panose="03060402040406080204" pitchFamily="66" charset="0"/>
              </a:rPr>
            </a:br>
            <a:r>
              <a:rPr lang="en-US" sz="6600" b="1" dirty="0">
                <a:latin typeface="Pristina" panose="03060402040406080204" pitchFamily="66" charset="0"/>
              </a:rPr>
              <a:t>(</a:t>
            </a:r>
            <a:r>
              <a:rPr lang="en-US" sz="6600" b="1" dirty="0" err="1">
                <a:latin typeface="Pristina" panose="03060402040406080204" pitchFamily="66" charset="0"/>
              </a:rPr>
              <a:t>Hesed</a:t>
            </a:r>
            <a:r>
              <a:rPr lang="en-US" sz="6600" b="1" dirty="0">
                <a:latin typeface="Pristina" panose="03060402040406080204" pitchFamily="66" charset="0"/>
              </a:rPr>
              <a:t>)</a:t>
            </a:r>
            <a:endParaRPr lang="en-US" sz="10350" b="1" dirty="0">
              <a:latin typeface="Pristina" panose="03060402040406080204" pitchFamily="66" charset="0"/>
            </a:endParaRPr>
          </a:p>
        </p:txBody>
      </p:sp>
      <p:sp>
        <p:nvSpPr>
          <p:cNvPr id="3" name="Subtitle 2"/>
          <p:cNvSpPr>
            <a:spLocks noGrp="1"/>
          </p:cNvSpPr>
          <p:nvPr>
            <p:ph type="subTitle" idx="1"/>
          </p:nvPr>
        </p:nvSpPr>
        <p:spPr>
          <a:xfrm>
            <a:off x="2000249" y="4256869"/>
            <a:ext cx="5143500" cy="1241822"/>
          </a:xfrm>
        </p:spPr>
        <p:txBody>
          <a:bodyPr>
            <a:normAutofit/>
          </a:bodyPr>
          <a:lstStyle/>
          <a:p>
            <a:r>
              <a:rPr lang="en-US" sz="3600" i="1" dirty="0"/>
              <a:t>Psalm 36:7</a:t>
            </a:r>
          </a:p>
        </p:txBody>
      </p:sp>
    </p:spTree>
    <p:extLst>
      <p:ext uri="{BB962C8B-B14F-4D97-AF65-F5344CB8AC3E}">
        <p14:creationId xmlns:p14="http://schemas.microsoft.com/office/powerpoint/2010/main" val="197941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2279</Words>
  <Application>Microsoft Office PowerPoint</Application>
  <PresentationFormat>On-screen Show (4:3)</PresentationFormat>
  <Paragraphs>152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Pristina</vt:lpstr>
      <vt:lpstr>Calibri Light</vt:lpstr>
      <vt:lpstr>Times New Roman</vt:lpstr>
      <vt:lpstr>Calibri</vt:lpstr>
      <vt:lpstr>Wingdings</vt:lpstr>
      <vt:lpstr>Office Theme</vt:lpstr>
      <vt:lpstr>PowerPoint Presentation</vt:lpstr>
      <vt:lpstr>Lovingkindness (Hesed)</vt:lpstr>
      <vt:lpstr>Lovingkindness (Hesed) Defined</vt:lpstr>
      <vt:lpstr>Lovingkindness (Hesed) Defined</vt:lpstr>
      <vt:lpstr>Lovingkindness (Hesed) is Conditional</vt:lpstr>
      <vt:lpstr>Lovingkindness (Hesed) Required of Us</vt:lpstr>
      <vt:lpstr>Lovingkindness (Hesed) Required of Us</vt:lpstr>
      <vt:lpstr>Lovingkindness (Hesed)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Lovingkindness (Hesed)</dc:title>
  <dc:creator>Jeremiah Cox</dc:creator>
  <cp:lastModifiedBy>Stan Cox</cp:lastModifiedBy>
  <cp:revision>20</cp:revision>
  <dcterms:created xsi:type="dcterms:W3CDTF">2016-08-20T22:53:32Z</dcterms:created>
  <dcterms:modified xsi:type="dcterms:W3CDTF">2018-01-11T22:02:11Z</dcterms:modified>
</cp:coreProperties>
</file>