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1"/>
  </p:notesMasterIdLst>
  <p:sldIdLst>
    <p:sldId id="264" r:id="rId2"/>
    <p:sldId id="256" r:id="rId3"/>
    <p:sldId id="261" r:id="rId4"/>
    <p:sldId id="266" r:id="rId5"/>
    <p:sldId id="258" r:id="rId6"/>
    <p:sldId id="259" r:id="rId7"/>
    <p:sldId id="260" r:id="rId8"/>
    <p:sldId id="267" r:id="rId9"/>
    <p:sldId id="265" r:id="rId10"/>
  </p:sldIdLst>
  <p:sldSz cx="9144000" cy="6858000" type="screen4x3"/>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Freestyle Script" panose="030804020302050B0404" pitchFamily="66" charset="0"/>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78"/>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7D0A-09C4-4DA1-B32D-F344484C012F}" type="datetimeFigureOut">
              <a:rPr lang="en-US" smtClean="0"/>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3E01B-69A9-49FF-ADDF-87CDA6B9721A}" type="slidenum">
              <a:rPr lang="en-US" smtClean="0"/>
              <a:t>‹#›</a:t>
            </a:fld>
            <a:endParaRPr lang="en-US"/>
          </a:p>
        </p:txBody>
      </p:sp>
    </p:spTree>
    <p:extLst>
      <p:ext uri="{BB962C8B-B14F-4D97-AF65-F5344CB8AC3E}">
        <p14:creationId xmlns:p14="http://schemas.microsoft.com/office/powerpoint/2010/main" val="176198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83E01B-69A9-49FF-ADDF-87CDA6B9721A}" type="slidenum">
              <a:rPr lang="en-US" smtClean="0"/>
              <a:t>1</a:t>
            </a:fld>
            <a:endParaRPr lang="en-US"/>
          </a:p>
        </p:txBody>
      </p:sp>
    </p:spTree>
    <p:extLst>
      <p:ext uri="{BB962C8B-B14F-4D97-AF65-F5344CB8AC3E}">
        <p14:creationId xmlns:p14="http://schemas.microsoft.com/office/powerpoint/2010/main" val="280566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The Holiness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1:13-16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call to holy living must be understood in order to please God. It is imperative.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is holy, therefore, holy living is defined by Him.</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When we understand the concept of holiness we will grow closer to our God, and understand more fully His requirements and expectations for us, His children.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who called you is holy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E483E01B-69A9-49FF-ADDF-87CDA6B9721A}" type="slidenum">
              <a:rPr lang="en-US" smtClean="0"/>
              <a:t>2</a:t>
            </a:fld>
            <a:endParaRPr lang="en-US"/>
          </a:p>
        </p:txBody>
      </p:sp>
    </p:spTree>
    <p:extLst>
      <p:ext uri="{BB962C8B-B14F-4D97-AF65-F5344CB8AC3E}">
        <p14:creationId xmlns:p14="http://schemas.microsoft.com/office/powerpoint/2010/main" val="78179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who called you is holy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Holiness defined.</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Holy – </a:t>
            </a:r>
            <a:r>
              <a:rPr lang="en-US" i="1" dirty="0" err="1">
                <a:latin typeface="Calibri" panose="020F0502020204030204" pitchFamily="34" charset="0"/>
                <a:ea typeface="Calibri" panose="020F0502020204030204" pitchFamily="34" charset="0"/>
                <a:cs typeface="Times New Roman" panose="02020603050405020304" pitchFamily="18" charset="0"/>
              </a:rPr>
              <a:t>hagios</a:t>
            </a:r>
            <a:r>
              <a:rPr lang="en-US" dirty="0">
                <a:latin typeface="Calibri" panose="020F0502020204030204" pitchFamily="34" charset="0"/>
                <a:ea typeface="Calibri" panose="020F0502020204030204" pitchFamily="34" charset="0"/>
                <a:cs typeface="Times New Roman" panose="02020603050405020304" pitchFamily="18" charset="0"/>
              </a:rPr>
              <a:t> – fundamentally signifies separated; set apart. (Related words: consecrated, sanctified, saint)</a:t>
            </a: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25:8-9</a:t>
            </a:r>
            <a:r>
              <a:rPr lang="en-US" dirty="0">
                <a:latin typeface="Calibri" panose="020F0502020204030204" pitchFamily="34" charset="0"/>
                <a:ea typeface="Calibri" panose="020F0502020204030204" pitchFamily="34" charset="0"/>
                <a:cs typeface="Times New Roman" panose="02020603050405020304" pitchFamily="18" charset="0"/>
              </a:rPr>
              <a:t> – In order for God to dwell among His chosen people there had to be a sanctuary prepared according to His specifications.</a:t>
            </a: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Sanctuary – holy place; i.e. place set apart for a specific purpose.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When we mention the desire for a sanctuary we speak of a place that is </a:t>
            </a:r>
            <a:r>
              <a:rPr lang="en-US" b="1" u="sng" dirty="0">
                <a:latin typeface="Calibri" panose="020F0502020204030204" pitchFamily="34" charset="0"/>
                <a:ea typeface="Calibri" panose="020F0502020204030204" pitchFamily="34" charset="0"/>
                <a:cs typeface="Times New Roman" panose="02020603050405020304" pitchFamily="18" charset="0"/>
              </a:rPr>
              <a:t>separate</a:t>
            </a:r>
            <a:r>
              <a:rPr lang="en-US" b="1" dirty="0">
                <a:latin typeface="Calibri" panose="020F0502020204030204" pitchFamily="34" charset="0"/>
                <a:ea typeface="Calibri" panose="020F0502020204030204" pitchFamily="34" charset="0"/>
                <a:cs typeface="Times New Roman" panose="02020603050405020304" pitchFamily="18" charset="0"/>
              </a:rPr>
              <a:t> from the cares and troubles of our lives. A place of refuge to get our minds off the common occurrences, that is </a:t>
            </a:r>
            <a:r>
              <a:rPr lang="en-US" b="1" u="sng" dirty="0">
                <a:latin typeface="Calibri" panose="020F0502020204030204" pitchFamily="34" charset="0"/>
                <a:ea typeface="Calibri" panose="020F0502020204030204" pitchFamily="34" charset="0"/>
                <a:cs typeface="Times New Roman" panose="02020603050405020304" pitchFamily="18" charset="0"/>
              </a:rPr>
              <a:t>separate</a:t>
            </a:r>
            <a:r>
              <a:rPr lang="en-US" b="1" dirty="0">
                <a:latin typeface="Calibri" panose="020F0502020204030204" pitchFamily="34" charset="0"/>
                <a:ea typeface="Calibri" panose="020F0502020204030204" pitchFamily="34" charset="0"/>
                <a:cs typeface="Times New Roman" panose="02020603050405020304" pitchFamily="18" charset="0"/>
              </a:rPr>
              <a:t> from our normal lives. A </a:t>
            </a:r>
            <a:r>
              <a:rPr lang="en-US" b="1" u="sng" dirty="0">
                <a:latin typeface="Calibri" panose="020F0502020204030204" pitchFamily="34" charset="0"/>
                <a:ea typeface="Calibri" panose="020F0502020204030204" pitchFamily="34" charset="0"/>
                <a:cs typeface="Times New Roman" panose="02020603050405020304" pitchFamily="18" charset="0"/>
              </a:rPr>
              <a:t>get away</a:t>
            </a:r>
            <a:r>
              <a:rPr lang="en-US" b="1" dirty="0">
                <a:latin typeface="Calibri" panose="020F0502020204030204" pitchFamily="34" charset="0"/>
                <a:ea typeface="Calibri" panose="020F0502020204030204" pitchFamily="34" charset="0"/>
                <a:cs typeface="Times New Roman" panose="02020603050405020304" pitchFamily="18" charset="0"/>
              </a:rPr>
              <a:t> place.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29:43-46</a:t>
            </a:r>
            <a:r>
              <a:rPr lang="en-US" b="1" dirty="0">
                <a:latin typeface="Calibri" panose="020F0502020204030204" pitchFamily="34" charset="0"/>
                <a:ea typeface="Calibri" panose="020F0502020204030204" pitchFamily="34" charset="0"/>
                <a:cs typeface="Times New Roman" panose="02020603050405020304" pitchFamily="18" charset="0"/>
              </a:rPr>
              <a:t> – God’s orders for a sanctuary to be built were so He could consecrate it as the place of His dwelling, and communication with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God consistently points out that </a:t>
            </a:r>
            <a:r>
              <a:rPr lang="en-US" b="1" i="1" dirty="0">
                <a:latin typeface="Calibri" panose="020F0502020204030204" pitchFamily="34" charset="0"/>
                <a:ea typeface="Calibri" panose="020F0502020204030204" pitchFamily="34" charset="0"/>
                <a:cs typeface="Times New Roman" panose="02020603050405020304" pitchFamily="18" charset="0"/>
              </a:rPr>
              <a:t>“I am the Lord their God”</a:t>
            </a:r>
            <a:r>
              <a:rPr lang="en-US" b="1" dirty="0">
                <a:latin typeface="Calibri" panose="020F0502020204030204" pitchFamily="34" charset="0"/>
                <a:ea typeface="Calibri" panose="020F0502020204030204" pitchFamily="34" charset="0"/>
                <a:cs typeface="Times New Roman" panose="02020603050405020304" pitchFamily="18" charset="0"/>
              </a:rPr>
              <a:t> to stress that He is set apart!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tabernacle shall be sanctified by My glory”</a:t>
            </a:r>
            <a:r>
              <a:rPr lang="en-US" b="1" dirty="0">
                <a:latin typeface="Calibri" panose="020F0502020204030204" pitchFamily="34" charset="0"/>
                <a:ea typeface="Calibri" panose="020F0502020204030204" pitchFamily="34" charset="0"/>
                <a:cs typeface="Times New Roman" panose="02020603050405020304" pitchFamily="18" charset="0"/>
              </a:rPr>
              <a:t> – where God dwells is holy!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29:44</a:t>
            </a:r>
            <a:r>
              <a:rPr lang="en-US" b="1" dirty="0">
                <a:latin typeface="Calibri" panose="020F0502020204030204" pitchFamily="34" charset="0"/>
                <a:ea typeface="Calibri" panose="020F0502020204030204" pitchFamily="34" charset="0"/>
                <a:cs typeface="Times New Roman" panose="02020603050405020304" pitchFamily="18" charset="0"/>
              </a:rPr>
              <a:t> – consecrate the priests – set them apart because they will minister to God in the place where he dwells (</a:t>
            </a:r>
            <a:r>
              <a:rPr lang="en-US" i="1" dirty="0">
                <a:latin typeface="Calibri" panose="020F0502020204030204" pitchFamily="34" charset="0"/>
                <a:ea typeface="Calibri" panose="020F0502020204030204" pitchFamily="34" charset="0"/>
                <a:cs typeface="Times New Roman" panose="02020603050405020304" pitchFamily="18" charset="0"/>
              </a:rPr>
              <a:t>Like Moses – when in God’s holy presence, requires sanctification/holiness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3:1-5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Moses at burning bush</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pattern of the tabernacle represents this truth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9:1-5</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Very concisely, the Hebrew writer describes the pattern of the earthly sanctuary.</a:t>
            </a:r>
          </a:p>
        </p:txBody>
      </p:sp>
      <p:sp>
        <p:nvSpPr>
          <p:cNvPr id="4" name="Slide Number Placeholder 3"/>
          <p:cNvSpPr>
            <a:spLocks noGrp="1"/>
          </p:cNvSpPr>
          <p:nvPr>
            <p:ph type="sldNum" sz="quarter" idx="10"/>
          </p:nvPr>
        </p:nvSpPr>
        <p:spPr/>
        <p:txBody>
          <a:bodyPr/>
          <a:lstStyle/>
          <a:p>
            <a:fld id="{E483E01B-69A9-49FF-ADDF-87CDA6B9721A}" type="slidenum">
              <a:rPr lang="en-US" smtClean="0"/>
              <a:t>3</a:t>
            </a:fld>
            <a:endParaRPr lang="en-US"/>
          </a:p>
        </p:txBody>
      </p:sp>
    </p:spTree>
    <p:extLst>
      <p:ext uri="{BB962C8B-B14F-4D97-AF65-F5344CB8AC3E}">
        <p14:creationId xmlns:p14="http://schemas.microsoft.com/office/powerpoint/2010/main" val="406677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pattern of the tabernacle represents this truth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9:1-5</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Very concisely, the Hebrew writer describes the pattern of the earthly sanctuary.</a:t>
            </a:r>
          </a:p>
          <a:p>
            <a:pPr marL="1143000" marR="0" lvl="2" indent="-228600">
              <a:lnSpc>
                <a:spcPct val="107000"/>
              </a:lnSpc>
              <a:spcBef>
                <a:spcPts val="0"/>
              </a:spcBef>
              <a:spcAft>
                <a:spcPts val="0"/>
              </a:spcAft>
              <a:buFont typeface="Wingdings" panose="05000000000000000000" pitchFamily="2"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 Sanctuary – holy place</a:t>
            </a:r>
            <a:r>
              <a:rPr lang="en-US" b="1" dirty="0">
                <a:latin typeface="Calibri" panose="020F0502020204030204" pitchFamily="34" charset="0"/>
                <a:ea typeface="Calibri" panose="020F0502020204030204" pitchFamily="34" charset="0"/>
                <a:cs typeface="Times New Roman" panose="02020603050405020304" pitchFamily="18" charset="0"/>
              </a:rPr>
              <a:t> (Remember, the whole place was set apart because it represented God’s dwelling with the people of Israel.)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There were two parts to the tabernacle: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“the first part…called the sanctuary”</a:t>
            </a:r>
            <a:r>
              <a:rPr lang="en-US" dirty="0">
                <a:latin typeface="Calibri" panose="020F0502020204030204" pitchFamily="34" charset="0"/>
                <a:ea typeface="Calibri" panose="020F0502020204030204" pitchFamily="34" charset="0"/>
                <a:cs typeface="Times New Roman" panose="02020603050405020304" pitchFamily="18" charset="0"/>
              </a:rPr>
              <a:t> – holy place. (same word).</a:t>
            </a:r>
          </a:p>
          <a:p>
            <a:pPr marL="1600200" marR="0" lvl="3" indent="-2286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“behind the second veil…the Holiest of 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ESV – </a:t>
            </a:r>
            <a:r>
              <a:rPr lang="en-US" i="1" dirty="0">
                <a:latin typeface="Calibri" panose="020F0502020204030204" pitchFamily="34" charset="0"/>
                <a:ea typeface="Calibri" panose="020F0502020204030204" pitchFamily="34" charset="0"/>
                <a:cs typeface="Times New Roman" panose="02020603050405020304" pitchFamily="18" charset="0"/>
              </a:rPr>
              <a:t>“Most Holy Place”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NASB – </a:t>
            </a:r>
            <a:r>
              <a:rPr lang="en-US" i="1" dirty="0">
                <a:latin typeface="Calibri" panose="020F0502020204030204" pitchFamily="34" charset="0"/>
                <a:ea typeface="Calibri" panose="020F0502020204030204" pitchFamily="34" charset="0"/>
                <a:cs typeface="Times New Roman" panose="02020603050405020304" pitchFamily="18" charset="0"/>
              </a:rPr>
              <a:t>“Holy of Holies”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The Greek has the same word twice in a row. This shows that it is even further set apart than that which is set apart.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reason for this being even more holy was the things put in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Ark of the covenant with the cherubim of glory above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25:22)</a:t>
            </a:r>
            <a:r>
              <a:rPr lang="en-US" b="1" dirty="0">
                <a:latin typeface="Calibri" panose="020F0502020204030204" pitchFamily="34" charset="0"/>
                <a:ea typeface="Calibri" panose="020F0502020204030204" pitchFamily="34" charset="0"/>
                <a:cs typeface="Times New Roman" panose="02020603050405020304" pitchFamily="18" charset="0"/>
              </a:rPr>
              <a:t> – it is there where God spoke to the high priests. (Representation of immediate presence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whole purpose of the tabernacle, and the two rooms inside the tabernacle, was to show that God is EXTREMELY HOLY (set apart).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Tabernacle = set apart place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b="1" dirty="0">
                <a:latin typeface="Calibri" panose="020F0502020204030204" pitchFamily="34" charset="0"/>
                <a:ea typeface="Calibri" panose="020F0502020204030204" pitchFamily="34" charset="0"/>
                <a:cs typeface="Times New Roman" panose="02020603050405020304" pitchFamily="18" charset="0"/>
              </a:rPr>
              <a:t> first room is the set apart place in the set apart place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b="1" dirty="0">
                <a:latin typeface="Calibri" panose="020F0502020204030204" pitchFamily="34" charset="0"/>
                <a:ea typeface="Calibri" panose="020F0502020204030204" pitchFamily="34" charset="0"/>
                <a:cs typeface="Times New Roman" panose="02020603050405020304" pitchFamily="18" charset="0"/>
              </a:rPr>
              <a:t> second room is the set apart place from the set apart place from the set apart place which is where God symbolically dwells! (HE IS VERY </a:t>
            </a:r>
            <a:r>
              <a:rPr lang="en-US" b="1" dirty="0" err="1">
                <a:latin typeface="Calibri" panose="020F0502020204030204" pitchFamily="34" charset="0"/>
                <a:ea typeface="Calibri" panose="020F0502020204030204" pitchFamily="34" charset="0"/>
                <a:cs typeface="Times New Roman" panose="02020603050405020304" pitchFamily="18" charset="0"/>
              </a:rPr>
              <a:t>VERY</a:t>
            </a:r>
            <a:r>
              <a:rPr lang="en-US" b="1" dirty="0">
                <a:latin typeface="Calibri" panose="020F0502020204030204" pitchFamily="34" charset="0"/>
                <a:ea typeface="Calibri" panose="020F0502020204030204" pitchFamily="34" charset="0"/>
                <a:cs typeface="Times New Roman" panose="02020603050405020304" pitchFamily="18" charset="0"/>
              </a:rPr>
              <a:t> HOLY!)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How is He so set apart??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 alone is:</a:t>
            </a:r>
          </a:p>
        </p:txBody>
      </p:sp>
      <p:sp>
        <p:nvSpPr>
          <p:cNvPr id="4" name="Slide Number Placeholder 3"/>
          <p:cNvSpPr>
            <a:spLocks noGrp="1"/>
          </p:cNvSpPr>
          <p:nvPr>
            <p:ph type="sldNum" sz="quarter" idx="10"/>
          </p:nvPr>
        </p:nvSpPr>
        <p:spPr/>
        <p:txBody>
          <a:bodyPr/>
          <a:lstStyle/>
          <a:p>
            <a:fld id="{E483E01B-69A9-49FF-ADDF-87CDA6B9721A}" type="slidenum">
              <a:rPr lang="en-US" smtClean="0"/>
              <a:t>4</a:t>
            </a:fld>
            <a:endParaRPr lang="en-US"/>
          </a:p>
        </p:txBody>
      </p:sp>
    </p:spTree>
    <p:extLst>
      <p:ext uri="{BB962C8B-B14F-4D97-AF65-F5344CB8AC3E}">
        <p14:creationId xmlns:p14="http://schemas.microsoft.com/office/powerpoint/2010/main" val="169531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 alone is: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Divine Nature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43:10-13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i="1" dirty="0">
                <a:latin typeface="Calibri" panose="020F0502020204030204" pitchFamily="34" charset="0"/>
                <a:ea typeface="Calibri" panose="020F0502020204030204" pitchFamily="34" charset="0"/>
                <a:cs typeface="Times New Roman" panose="02020603050405020304" pitchFamily="18" charset="0"/>
              </a:rPr>
              <a:t>This is the foundation on which the next two characteristics lay.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He is creator, not the creation. He is self-existent.</a:t>
            </a:r>
          </a:p>
          <a:p>
            <a:pPr marL="742950" marR="0" lvl="1" indent="-285750">
              <a:lnSpc>
                <a:spcPct val="107000"/>
              </a:lnSpc>
              <a:spcBef>
                <a:spcPts val="0"/>
              </a:spcBef>
              <a:spcAft>
                <a:spcPts val="0"/>
              </a:spcAft>
              <a:buFont typeface="Courier New" panose="02070309020205020404" pitchFamily="49" charset="0"/>
              <a:buChar char="o"/>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am the Alpha and the Omega, the Beginning and the End’ says the Lord, ‘who is and who was and who is to come, the Almighty’”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the beginning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God</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(Genesis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Like nothing else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All Powerful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42:2</a:t>
            </a:r>
            <a:r>
              <a:rPr lang="en-US" b="1" dirty="0">
                <a:latin typeface="Calibri" panose="020F0502020204030204" pitchFamily="34" charset="0"/>
                <a:ea typeface="Calibri" panose="020F0502020204030204" pitchFamily="34" charset="0"/>
                <a:cs typeface="Times New Roman" panose="02020603050405020304" pitchFamily="18" charset="0"/>
              </a:rPr>
              <a:t> (Job’s response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God is not limited in ability like man. Not in any way!</a:t>
            </a:r>
          </a:p>
          <a:p>
            <a:pPr marL="742950" marR="0" lvl="1" indent="-285750">
              <a:lnSpc>
                <a:spcPct val="107000"/>
              </a:lnSpc>
              <a:spcBef>
                <a:spcPts val="0"/>
              </a:spcBef>
              <a:spcAft>
                <a:spcPts val="0"/>
              </a:spcAft>
              <a:buFont typeface="Courier New" panose="02070309020205020404" pitchFamily="49" charset="0"/>
              <a:buChar char="o"/>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men this is impossible, but with God all things are possible” (Matthew 19:26 – speaking of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Morally Perfect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1:13, 16-18</a:t>
            </a:r>
            <a:r>
              <a:rPr lang="en-US" b="1" dirty="0">
                <a:latin typeface="Calibri" panose="020F0502020204030204" pitchFamily="34" charset="0"/>
                <a:ea typeface="Calibri" panose="020F0502020204030204" pitchFamily="34" charset="0"/>
                <a:cs typeface="Times New Roman" panose="02020603050405020304" pitchFamily="18" charset="0"/>
              </a:rPr>
              <a:t> (No bad comes from God, but good.)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There is nothing in God’s nature that is impure. It is impossible for Him to do wrong, because He is holy!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So, God is set apart. What does this mean for us??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You also be holy in all your conduct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E483E01B-69A9-49FF-ADDF-87CDA6B9721A}" type="slidenum">
              <a:rPr lang="en-US" smtClean="0"/>
              <a:t>5</a:t>
            </a:fld>
            <a:endParaRPr lang="en-US"/>
          </a:p>
        </p:txBody>
      </p:sp>
    </p:spTree>
    <p:extLst>
      <p:ext uri="{BB962C8B-B14F-4D97-AF65-F5344CB8AC3E}">
        <p14:creationId xmlns:p14="http://schemas.microsoft.com/office/powerpoint/2010/main" val="400761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So, God is set apart. What does this mean for us??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You also be holy in all your conduct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Message of Leviticus</a:t>
            </a:r>
          </a:p>
          <a:p>
            <a:pPr marL="342900" marR="0" lvl="0" indent="-342900">
              <a:lnSpc>
                <a:spcPct val="107000"/>
              </a:lnSpc>
              <a:spcBef>
                <a:spcPts val="0"/>
              </a:spcBef>
              <a:spcAft>
                <a:spcPts val="0"/>
              </a:spcAft>
              <a:buFont typeface="Symbol" panose="05050102010706020507" pitchFamily="18" charset="2"/>
              <a:buChar char=""/>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1:15</a:t>
            </a:r>
            <a:r>
              <a:rPr lang="en-US" b="1" i="1" dirty="0">
                <a:latin typeface="Calibri" panose="020F0502020204030204" pitchFamily="34" charset="0"/>
                <a:ea typeface="Calibri" panose="020F0502020204030204" pitchFamily="34" charset="0"/>
                <a:cs typeface="Times New Roman" panose="02020603050405020304" pitchFamily="18" charset="0"/>
              </a:rPr>
              <a:t> is a quote from several places in the book of Leviticus.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Leviticus is a book on holiness.</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Israel was the nation God set apart to fulfill the promise to Abram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Genesis 12:1-3).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A nation must have a law. God gave them the law of Moses in the book of Exodus.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Leviticus contains much of that law.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Moral Laws</a:t>
            </a:r>
            <a:r>
              <a:rPr lang="en-US" b="1" dirty="0">
                <a:latin typeface="Calibri" panose="020F0502020204030204" pitchFamily="34" charset="0"/>
                <a:ea typeface="Calibri" panose="020F0502020204030204" pitchFamily="34" charset="0"/>
                <a:cs typeface="Times New Roman" panose="02020603050405020304" pitchFamily="18" charset="0"/>
              </a:rPr>
              <a:t> are those which had to do with things inherently evil, impure, sinful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Leviticus 19:11-12)</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These laws continue to be true to this day, for they are contrary to the moral nature of God.</a:t>
            </a: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God cannot sin, or be in fellowship with it, therefore, these laws prohibited His chosen people from engaging in it if He was to be their God and dwell in their presence.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Ceremonial Laws</a:t>
            </a:r>
            <a:r>
              <a:rPr lang="en-US" b="1" dirty="0">
                <a:latin typeface="Calibri" panose="020F0502020204030204" pitchFamily="34" charset="0"/>
                <a:ea typeface="Calibri" panose="020F0502020204030204" pitchFamily="34" charset="0"/>
                <a:cs typeface="Times New Roman" panose="02020603050405020304" pitchFamily="18" charset="0"/>
              </a:rPr>
              <a:t> are those which God implemented to emphasize His holiness, and the seriousness of being in His presence and serving Him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Leviticus 10:1-3)</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They were performing an offering commanded by God, but they didn’t adhere to His specifications.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God’s response to Aaron spoke of His holiness.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Purity Laws</a:t>
            </a:r>
            <a:r>
              <a:rPr lang="en-US" b="1" dirty="0">
                <a:latin typeface="Calibri" panose="020F0502020204030204" pitchFamily="34" charset="0"/>
                <a:ea typeface="Calibri" panose="020F0502020204030204" pitchFamily="34" charset="0"/>
                <a:cs typeface="Times New Roman" panose="02020603050405020304" pitchFamily="18" charset="0"/>
              </a:rPr>
              <a:t> concerned things not inherently sinful, but were deemed impure by God, and thus prohibited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Leviticus 11:26-28)</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Among these were also laws concerning bodily discharge, childbirth, illnesses and diseases, etc.</a:t>
            </a: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There were things commanded to be done when people came in contact with such so they could become pure again.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It was not inherently sinful to be unclean in this way (leprosy isn’t inherently sinful) but the sin occurred when they disregarded God’s holiness and came before Him unclean!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i="1" dirty="0">
                <a:latin typeface="Calibri" panose="020F0502020204030204" pitchFamily="34" charset="0"/>
                <a:ea typeface="Calibri" panose="020F0502020204030204" pitchFamily="34" charset="0"/>
                <a:cs typeface="Times New Roman" panose="02020603050405020304" pitchFamily="18" charset="0"/>
              </a:rPr>
              <a:t>These topics of impurity have legitimacy to them. Physically speaking, we can see how these would be impure – God was not to be treated as so common that people would be near Him in these impure states!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reason for these laws is exemplified even further in the construct of the nation of Israel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Priesthood</a:t>
            </a:r>
          </a:p>
        </p:txBody>
      </p:sp>
      <p:sp>
        <p:nvSpPr>
          <p:cNvPr id="4" name="Slide Number Placeholder 3"/>
          <p:cNvSpPr>
            <a:spLocks noGrp="1"/>
          </p:cNvSpPr>
          <p:nvPr>
            <p:ph type="sldNum" sz="quarter" idx="10"/>
          </p:nvPr>
        </p:nvSpPr>
        <p:spPr/>
        <p:txBody>
          <a:bodyPr/>
          <a:lstStyle/>
          <a:p>
            <a:fld id="{E483E01B-69A9-49FF-ADDF-87CDA6B9721A}" type="slidenum">
              <a:rPr lang="en-US" smtClean="0"/>
              <a:t>6</a:t>
            </a:fld>
            <a:endParaRPr lang="en-US"/>
          </a:p>
        </p:txBody>
      </p:sp>
    </p:spTree>
    <p:extLst>
      <p:ext uri="{BB962C8B-B14F-4D97-AF65-F5344CB8AC3E}">
        <p14:creationId xmlns:p14="http://schemas.microsoft.com/office/powerpoint/2010/main" val="327308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Priesthood</a:t>
            </a:r>
          </a:p>
          <a:p>
            <a:pPr marL="342900" marR="0" lvl="0" indent="-342900">
              <a:lnSpc>
                <a:spcPct val="107000"/>
              </a:lnSpc>
              <a:spcBef>
                <a:spcPts val="0"/>
              </a:spcBef>
              <a:spcAft>
                <a:spcPts val="0"/>
              </a:spcAft>
              <a:buFont typeface="Symbol" panose="05050102010706020507" pitchFamily="18" charset="2"/>
              <a:buChar char=""/>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you shall be to Me a kingdom of priests and a holy nation.” (Exodus 19:6)</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ENTIRE NATION OF ISRAEL was considered holy, but like the tabernacle, there was a part of the whole that was further set apart.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Levitical Priesthood.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10:8</a:t>
            </a:r>
            <a:r>
              <a:rPr lang="en-US" dirty="0">
                <a:latin typeface="Calibri" panose="020F0502020204030204" pitchFamily="34" charset="0"/>
                <a:ea typeface="Calibri" panose="020F0502020204030204" pitchFamily="34" charset="0"/>
                <a:cs typeface="Times New Roman" panose="02020603050405020304" pitchFamily="18" charset="0"/>
              </a:rPr>
              <a:t> – The tribe of Levi was set apart from the rest of Israel to serve in a certain capacity.</a:t>
            </a: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Aaron and his sons, of the tribe of Levi, were consecrated (set apart for a specific purpose) to be priests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29:35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nation of Israel was a holy nation. Therefore, all had to observe the laws if God was to remain with them in their presence.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Priests served in the closest proximity to God – in the sanctuary.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Their dress had specifications.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They had to go through steps before entering and serving.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closer you were to God, the more set apart you were to be, the High Priest being closest once a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These things were all a shadow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8:3-6).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Christ is the real High Priest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9:24).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We are the priests in God’s holy nation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are a priesthood, set apart for service to God!</a:t>
            </a:r>
          </a:p>
        </p:txBody>
      </p:sp>
      <p:sp>
        <p:nvSpPr>
          <p:cNvPr id="4" name="Slide Number Placeholder 3"/>
          <p:cNvSpPr>
            <a:spLocks noGrp="1"/>
          </p:cNvSpPr>
          <p:nvPr>
            <p:ph type="sldNum" sz="quarter" idx="10"/>
          </p:nvPr>
        </p:nvSpPr>
        <p:spPr/>
        <p:txBody>
          <a:bodyPr/>
          <a:lstStyle/>
          <a:p>
            <a:fld id="{E483E01B-69A9-49FF-ADDF-87CDA6B9721A}" type="slidenum">
              <a:rPr lang="en-US" smtClean="0"/>
              <a:t>7</a:t>
            </a:fld>
            <a:endParaRPr lang="en-US"/>
          </a:p>
        </p:txBody>
      </p:sp>
    </p:spTree>
    <p:extLst>
      <p:ext uri="{BB962C8B-B14F-4D97-AF65-F5344CB8AC3E}">
        <p14:creationId xmlns:p14="http://schemas.microsoft.com/office/powerpoint/2010/main" val="309073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are a priesthood, set apart for service to God!</a:t>
            </a: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2:4-10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Our priesthood is legitimate! We must maintain holiness before our Holy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We serve in proximity to God and we must live like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11-12)</a:t>
            </a:r>
            <a:r>
              <a:rPr lang="en-US" b="1" dirty="0">
                <a:latin typeface="Calibri" panose="020F0502020204030204" pitchFamily="34" charset="0"/>
                <a:ea typeface="Calibri" panose="020F0502020204030204" pitchFamily="34" charset="0"/>
                <a:cs typeface="Times New Roman" panose="02020603050405020304" pitchFamily="18" charset="0"/>
              </a:rPr>
              <a:t> – Abstain from immoral activity!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12:1-2</a:t>
            </a:r>
            <a:r>
              <a:rPr lang="en-US" b="1" dirty="0">
                <a:latin typeface="Calibri" panose="020F0502020204030204" pitchFamily="34" charset="0"/>
                <a:ea typeface="Calibri" panose="020F0502020204030204" pitchFamily="34" charset="0"/>
                <a:cs typeface="Times New Roman" panose="02020603050405020304" pitchFamily="18" charset="0"/>
              </a:rPr>
              <a:t> – Our lives are the sacrifices we give as priests.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Priests are set apart – thus not conformed to the world!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Ultimately, God has set us apart – sanctified us – when He washed us in the blood of Christ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10:10,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This is something that must be maintained!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We are set apart, therefore, we can’t participate in worldly things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6:9-11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The point of God’s holiness, and what it calls us to, is illustrated in Paul’s admonition against sexual immorality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6:15-20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We were sanctified (Set apart for service to God) so we are no longer to act in that way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6:14-7:1</a:t>
            </a:r>
            <a:r>
              <a:rPr lang="en-US" b="1" dirty="0">
                <a:latin typeface="Calibri" panose="020F0502020204030204" pitchFamily="34" charset="0"/>
                <a:ea typeface="Calibri" panose="020F0502020204030204" pitchFamily="34" charset="0"/>
                <a:cs typeface="Times New Roman" panose="02020603050405020304" pitchFamily="18" charset="0"/>
              </a:rPr>
              <a:t> – Perfecting Holiness.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Perfecting holiness in the fear of God is exactly the same concept we’ve looked at so far.</a:t>
            </a:r>
          </a:p>
          <a:p>
            <a:pPr marL="1600200" marR="0" lvl="3" indent="-228600">
              <a:lnSpc>
                <a:spcPct val="107000"/>
              </a:lnSpc>
              <a:spcBef>
                <a:spcPts val="0"/>
              </a:spcBef>
              <a:spcAft>
                <a:spcPts val="80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God’s grace does not suggest we are now able to be more relaxed about how we live. It demands the exact opposite!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2:11-14 (Purify His own Special people!)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83E01B-69A9-49FF-ADDF-87CDA6B9721A}" type="slidenum">
              <a:rPr lang="en-US" smtClean="0"/>
              <a:t>8</a:t>
            </a:fld>
            <a:endParaRPr lang="en-US"/>
          </a:p>
        </p:txBody>
      </p:sp>
    </p:spTree>
    <p:extLst>
      <p:ext uri="{BB962C8B-B14F-4D97-AF65-F5344CB8AC3E}">
        <p14:creationId xmlns:p14="http://schemas.microsoft.com/office/powerpoint/2010/main" val="385830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do not serve a God that is common. There is but One God, and therefore He is Holy!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All that come before Him must regard Him as such. We cannot please Him in an impure, unholy state!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Our attitude should reflect this – We shouldn’t ask how close can we get to the world, but how can we further be set apart for God!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83E01B-69A9-49FF-ADDF-87CDA6B9721A}" type="slidenum">
              <a:rPr lang="en-US" smtClean="0"/>
              <a:t>9</a:t>
            </a:fld>
            <a:endParaRPr lang="en-US"/>
          </a:p>
        </p:txBody>
      </p:sp>
    </p:spTree>
    <p:extLst>
      <p:ext uri="{BB962C8B-B14F-4D97-AF65-F5344CB8AC3E}">
        <p14:creationId xmlns:p14="http://schemas.microsoft.com/office/powerpoint/2010/main" val="112780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3890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6498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254329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144200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96C5BB-21F1-4DF1-BF13-9E42BE515D05}"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68412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6C5BB-21F1-4DF1-BF13-9E42BE515D05}"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203299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96C5BB-21F1-4DF1-BF13-9E42BE515D05}"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114265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96C5BB-21F1-4DF1-BF13-9E42BE515D05}"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69611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C5BB-21F1-4DF1-BF13-9E42BE515D05}"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294480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6C5BB-21F1-4DF1-BF13-9E42BE515D05}"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40123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6C5BB-21F1-4DF1-BF13-9E42BE515D05}"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89272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C5BB-21F1-4DF1-BF13-9E42BE515D05}" type="datetimeFigureOut">
              <a:rPr lang="en-US" smtClean="0"/>
              <a:t>2/23/2017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0B9ED-6F62-4972-9ABC-230A9791D2BE}" type="slidenum">
              <a:rPr lang="en-US" smtClean="0"/>
              <a:t>‹#›</a:t>
            </a:fld>
            <a:endParaRPr lang="en-US"/>
          </a:p>
        </p:txBody>
      </p:sp>
    </p:spTree>
    <p:extLst>
      <p:ext uri="{BB962C8B-B14F-4D97-AF65-F5344CB8AC3E}">
        <p14:creationId xmlns:p14="http://schemas.microsoft.com/office/powerpoint/2010/main" val="34598055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338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97" y="1792276"/>
            <a:ext cx="9763594" cy="2387600"/>
          </a:xfrm>
        </p:spPr>
        <p:txBody>
          <a:bodyPr>
            <a:noAutofit/>
          </a:bodyPr>
          <a:lstStyle/>
          <a:p>
            <a:r>
              <a:rPr lang="en-US" sz="11500" b="1" dirty="0">
                <a:latin typeface="Freestyle Script" panose="030804020302050B0404" pitchFamily="66" charset="0"/>
              </a:rPr>
              <a:t>The Holiness of God</a:t>
            </a:r>
          </a:p>
        </p:txBody>
      </p:sp>
      <p:sp>
        <p:nvSpPr>
          <p:cNvPr id="3" name="Subtitle 2"/>
          <p:cNvSpPr>
            <a:spLocks noGrp="1"/>
          </p:cNvSpPr>
          <p:nvPr>
            <p:ph type="subTitle" idx="1"/>
          </p:nvPr>
        </p:nvSpPr>
        <p:spPr>
          <a:xfrm>
            <a:off x="1143000" y="4179876"/>
            <a:ext cx="6858000" cy="1374348"/>
          </a:xfrm>
        </p:spPr>
        <p:txBody>
          <a:bodyPr>
            <a:normAutofit/>
          </a:bodyPr>
          <a:lstStyle/>
          <a:p>
            <a:r>
              <a:rPr lang="en-US" sz="4800" i="1" dirty="0"/>
              <a:t>1 Peter 1:13-16</a:t>
            </a:r>
          </a:p>
        </p:txBody>
      </p:sp>
    </p:spTree>
    <p:extLst>
      <p:ext uri="{BB962C8B-B14F-4D97-AF65-F5344CB8AC3E}">
        <p14:creationId xmlns:p14="http://schemas.microsoft.com/office/powerpoint/2010/main" val="3905474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He is Holy</a:t>
            </a:r>
          </a:p>
        </p:txBody>
      </p:sp>
      <p:sp>
        <p:nvSpPr>
          <p:cNvPr id="3" name="Content Placeholder 2"/>
          <p:cNvSpPr>
            <a:spLocks noGrp="1"/>
          </p:cNvSpPr>
          <p:nvPr>
            <p:ph idx="1"/>
          </p:nvPr>
        </p:nvSpPr>
        <p:spPr/>
        <p:txBody>
          <a:bodyPr>
            <a:normAutofit/>
          </a:bodyPr>
          <a:lstStyle/>
          <a:p>
            <a:pPr marL="0" indent="0" algn="ctr">
              <a:buNone/>
            </a:pPr>
            <a:r>
              <a:rPr lang="en-US" sz="4400" i="1" dirty="0"/>
              <a:t>Holy – separated; set apart.</a:t>
            </a:r>
            <a:endParaRPr lang="en-US" sz="4400" b="1" dirty="0"/>
          </a:p>
          <a:p>
            <a:pPr marL="0" indent="0" algn="ctr">
              <a:buNone/>
            </a:pPr>
            <a:r>
              <a:rPr lang="en-US" sz="5000" b="1" dirty="0"/>
              <a:t>Sanctuary</a:t>
            </a:r>
          </a:p>
          <a:p>
            <a:pPr marL="0" indent="0" algn="ctr">
              <a:buNone/>
            </a:pPr>
            <a:r>
              <a:rPr lang="en-US" sz="4100" i="1" dirty="0"/>
              <a:t>Exodus 25:8-9; 29:43-46</a:t>
            </a:r>
          </a:p>
        </p:txBody>
      </p:sp>
    </p:spTree>
    <p:extLst>
      <p:ext uri="{BB962C8B-B14F-4D97-AF65-F5344CB8AC3E}">
        <p14:creationId xmlns:p14="http://schemas.microsoft.com/office/powerpoint/2010/main" val="241159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He is Holy</a:t>
            </a:r>
          </a:p>
        </p:txBody>
      </p:sp>
      <p:sp>
        <p:nvSpPr>
          <p:cNvPr id="3" name="Content Placeholder 2"/>
          <p:cNvSpPr>
            <a:spLocks noGrp="1"/>
          </p:cNvSpPr>
          <p:nvPr>
            <p:ph idx="1"/>
          </p:nvPr>
        </p:nvSpPr>
        <p:spPr/>
        <p:txBody>
          <a:bodyPr>
            <a:normAutofit/>
          </a:bodyPr>
          <a:lstStyle/>
          <a:p>
            <a:pPr marL="0" indent="0" algn="ctr">
              <a:buNone/>
            </a:pPr>
            <a:r>
              <a:rPr lang="en-US" sz="4400" i="1" dirty="0"/>
              <a:t>Holy – separated; set apart.</a:t>
            </a:r>
            <a:endParaRPr lang="en-US" sz="4400" b="1" dirty="0"/>
          </a:p>
          <a:p>
            <a:pPr marL="0" indent="0" algn="ctr">
              <a:buNone/>
            </a:pPr>
            <a:r>
              <a:rPr lang="en-US" sz="5000" b="1" dirty="0"/>
              <a:t>Sanctuary</a:t>
            </a:r>
          </a:p>
          <a:p>
            <a:pPr marL="0" indent="0" algn="ctr">
              <a:buNone/>
            </a:pPr>
            <a:r>
              <a:rPr lang="en-US" sz="4100" i="1" dirty="0"/>
              <a:t>Exodus 25:8-9; 29:43-46</a:t>
            </a:r>
          </a:p>
          <a:p>
            <a:pPr marL="0" indent="0" algn="ctr">
              <a:buNone/>
            </a:pPr>
            <a:r>
              <a:rPr lang="en-US" sz="5000" b="1" dirty="0"/>
              <a:t>Pattern</a:t>
            </a:r>
          </a:p>
          <a:p>
            <a:pPr marL="0" indent="0" algn="ctr">
              <a:buNone/>
            </a:pPr>
            <a:r>
              <a:rPr lang="en-US" sz="4100" i="1" dirty="0"/>
              <a:t>Hebrews 9:1-5</a:t>
            </a:r>
          </a:p>
        </p:txBody>
      </p:sp>
    </p:spTree>
    <p:extLst>
      <p:ext uri="{BB962C8B-B14F-4D97-AF65-F5344CB8AC3E}">
        <p14:creationId xmlns:p14="http://schemas.microsoft.com/office/powerpoint/2010/main" val="12866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He is Holy</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i="1" dirty="0"/>
              <a:t>God alone is:</a:t>
            </a:r>
            <a:endParaRPr lang="en-US" sz="4800" b="1" dirty="0"/>
          </a:p>
          <a:p>
            <a:pPr marL="0" indent="0" algn="ctr">
              <a:buNone/>
            </a:pPr>
            <a:r>
              <a:rPr lang="en-US" sz="5400" b="1" dirty="0"/>
              <a:t>Divine</a:t>
            </a:r>
          </a:p>
          <a:p>
            <a:pPr marL="0" indent="0" algn="ctr">
              <a:buNone/>
            </a:pPr>
            <a:r>
              <a:rPr lang="en-US" sz="4400" i="1" dirty="0"/>
              <a:t>Isaiah 43:10-13</a:t>
            </a:r>
          </a:p>
          <a:p>
            <a:pPr marL="0" indent="0" algn="ctr">
              <a:buNone/>
            </a:pPr>
            <a:r>
              <a:rPr lang="en-US" sz="5200" b="1" dirty="0"/>
              <a:t>All Powerful</a:t>
            </a:r>
          </a:p>
          <a:p>
            <a:pPr marL="0" indent="0" algn="ctr">
              <a:buNone/>
            </a:pPr>
            <a:r>
              <a:rPr lang="en-US" sz="4300" i="1" dirty="0"/>
              <a:t>Job 42:2</a:t>
            </a:r>
          </a:p>
          <a:p>
            <a:pPr marL="0" indent="0" algn="ctr">
              <a:buNone/>
            </a:pPr>
            <a:r>
              <a:rPr lang="en-US" sz="5200" b="1" dirty="0"/>
              <a:t>Morally Pure</a:t>
            </a:r>
          </a:p>
          <a:p>
            <a:pPr marL="0" indent="0" algn="ctr">
              <a:buNone/>
            </a:pPr>
            <a:r>
              <a:rPr lang="en-US" sz="4300" i="1" dirty="0"/>
              <a:t>James 1:13, 16-18</a:t>
            </a:r>
            <a:endParaRPr lang="en-US" sz="3900" i="1" dirty="0"/>
          </a:p>
        </p:txBody>
      </p:sp>
    </p:spTree>
    <p:extLst>
      <p:ext uri="{BB962C8B-B14F-4D97-AF65-F5344CB8AC3E}">
        <p14:creationId xmlns:p14="http://schemas.microsoft.com/office/powerpoint/2010/main" val="19759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You Also be Holy</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i="1" dirty="0"/>
              <a:t>The Message of Leviticus</a:t>
            </a:r>
          </a:p>
          <a:p>
            <a:pPr marL="0" indent="0" algn="ctr">
              <a:buNone/>
            </a:pPr>
            <a:r>
              <a:rPr lang="en-US" sz="5400" b="1" dirty="0"/>
              <a:t>Moral Laws</a:t>
            </a:r>
          </a:p>
          <a:p>
            <a:pPr marL="0" indent="0" algn="ctr">
              <a:buNone/>
            </a:pPr>
            <a:r>
              <a:rPr lang="en-US" sz="4400" i="1" dirty="0"/>
              <a:t>19:11-12</a:t>
            </a:r>
          </a:p>
          <a:p>
            <a:pPr marL="0" indent="0" algn="ctr">
              <a:buNone/>
            </a:pPr>
            <a:r>
              <a:rPr lang="en-US" sz="5400" b="1" dirty="0"/>
              <a:t>Ceremonial Laws</a:t>
            </a:r>
          </a:p>
          <a:p>
            <a:pPr marL="0" indent="0" algn="ctr">
              <a:buNone/>
            </a:pPr>
            <a:r>
              <a:rPr lang="en-US" sz="4400" i="1" dirty="0"/>
              <a:t>10:1-3</a:t>
            </a:r>
          </a:p>
          <a:p>
            <a:pPr marL="0" indent="0" algn="ctr">
              <a:buNone/>
            </a:pPr>
            <a:r>
              <a:rPr lang="en-US" sz="5400" b="1" dirty="0"/>
              <a:t>Purity Laws</a:t>
            </a:r>
          </a:p>
          <a:p>
            <a:pPr marL="0" indent="0" algn="ctr">
              <a:buNone/>
            </a:pPr>
            <a:r>
              <a:rPr lang="en-US" sz="4400" i="1" dirty="0"/>
              <a:t>11:26-28</a:t>
            </a:r>
          </a:p>
        </p:txBody>
      </p:sp>
    </p:spTree>
    <p:extLst>
      <p:ext uri="{BB962C8B-B14F-4D97-AF65-F5344CB8AC3E}">
        <p14:creationId xmlns:p14="http://schemas.microsoft.com/office/powerpoint/2010/main" val="160508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You Also be Holy</a:t>
            </a:r>
          </a:p>
        </p:txBody>
      </p:sp>
      <p:sp>
        <p:nvSpPr>
          <p:cNvPr id="3" name="Content Placeholder 2"/>
          <p:cNvSpPr>
            <a:spLocks noGrp="1"/>
          </p:cNvSpPr>
          <p:nvPr>
            <p:ph idx="1"/>
          </p:nvPr>
        </p:nvSpPr>
        <p:spPr/>
        <p:txBody>
          <a:bodyPr>
            <a:normAutofit/>
          </a:bodyPr>
          <a:lstStyle/>
          <a:p>
            <a:pPr marL="0" indent="0" algn="ctr">
              <a:buNone/>
            </a:pPr>
            <a:r>
              <a:rPr lang="en-US" sz="4400" i="1" dirty="0"/>
              <a:t>The Message of Leviticus</a:t>
            </a:r>
          </a:p>
          <a:p>
            <a:pPr marL="0" indent="0" algn="ctr">
              <a:buNone/>
            </a:pPr>
            <a:r>
              <a:rPr lang="en-US" sz="5000" b="1" dirty="0"/>
              <a:t>Priesthood</a:t>
            </a:r>
          </a:p>
          <a:p>
            <a:pPr marL="0" indent="0" algn="ctr">
              <a:buNone/>
            </a:pPr>
            <a:r>
              <a:rPr lang="en-US" sz="4100" i="1" dirty="0"/>
              <a:t>Deuteronomy 10:8; Exodus 29:35</a:t>
            </a:r>
          </a:p>
          <a:p>
            <a:pPr marL="0" indent="0" algn="ctr">
              <a:buNone/>
            </a:pPr>
            <a:endParaRPr lang="en-US" sz="4000" b="1" dirty="0"/>
          </a:p>
        </p:txBody>
      </p:sp>
    </p:spTree>
    <p:extLst>
      <p:ext uri="{BB962C8B-B14F-4D97-AF65-F5344CB8AC3E}">
        <p14:creationId xmlns:p14="http://schemas.microsoft.com/office/powerpoint/2010/main" val="25718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1500" b="1" dirty="0">
                <a:latin typeface="Freestyle Script" panose="030804020302050B0404" pitchFamily="66" charset="0"/>
              </a:rPr>
              <a:t>You Also be Holy</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i="1" dirty="0"/>
              <a:t>The Message of Leviticus</a:t>
            </a:r>
          </a:p>
          <a:p>
            <a:pPr marL="0" indent="0" algn="ctr">
              <a:buNone/>
            </a:pPr>
            <a:r>
              <a:rPr lang="en-US" sz="5400" b="1" dirty="0"/>
              <a:t>Priesthood</a:t>
            </a:r>
          </a:p>
          <a:p>
            <a:pPr marL="0" indent="0" algn="ctr">
              <a:buNone/>
            </a:pPr>
            <a:r>
              <a:rPr lang="en-US" sz="4400" i="1" dirty="0"/>
              <a:t>Deuteronomy 10:8; Exodus 29:35</a:t>
            </a:r>
          </a:p>
          <a:p>
            <a:pPr marL="0" indent="0" algn="ctr">
              <a:buNone/>
            </a:pPr>
            <a:r>
              <a:rPr lang="en-US" sz="5400" b="1" dirty="0"/>
              <a:t>We are a Priesthood</a:t>
            </a:r>
          </a:p>
          <a:p>
            <a:pPr marL="0" indent="0" algn="ctr">
              <a:buNone/>
            </a:pPr>
            <a:r>
              <a:rPr lang="en-US" sz="4400" i="1" dirty="0"/>
              <a:t>1 Peter 2:4-10; Romans 12:1-2;                 Hebrews 10:10, 14;                             1 Corinthians 6:9-20;                          2 Corinthians 6:14-7:1; Titus 2:11-14</a:t>
            </a:r>
          </a:p>
        </p:txBody>
      </p:sp>
    </p:spTree>
    <p:extLst>
      <p:ext uri="{BB962C8B-B14F-4D97-AF65-F5344CB8AC3E}">
        <p14:creationId xmlns:p14="http://schemas.microsoft.com/office/powerpoint/2010/main" val="24892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97" y="1792276"/>
            <a:ext cx="9763594" cy="2387600"/>
          </a:xfrm>
        </p:spPr>
        <p:txBody>
          <a:bodyPr>
            <a:noAutofit/>
          </a:bodyPr>
          <a:lstStyle/>
          <a:p>
            <a:r>
              <a:rPr lang="en-US" sz="11500" b="1" dirty="0">
                <a:latin typeface="Freestyle Script" panose="030804020302050B0404" pitchFamily="66" charset="0"/>
              </a:rPr>
              <a:t>The Holiness of God</a:t>
            </a:r>
          </a:p>
        </p:txBody>
      </p:sp>
      <p:sp>
        <p:nvSpPr>
          <p:cNvPr id="3" name="Subtitle 2"/>
          <p:cNvSpPr>
            <a:spLocks noGrp="1"/>
          </p:cNvSpPr>
          <p:nvPr>
            <p:ph type="subTitle" idx="1"/>
          </p:nvPr>
        </p:nvSpPr>
        <p:spPr>
          <a:xfrm>
            <a:off x="1143000" y="4179876"/>
            <a:ext cx="6858000" cy="1374348"/>
          </a:xfrm>
        </p:spPr>
        <p:txBody>
          <a:bodyPr>
            <a:normAutofit/>
          </a:bodyPr>
          <a:lstStyle/>
          <a:p>
            <a:r>
              <a:rPr lang="en-US" sz="4800" i="1" dirty="0"/>
              <a:t>1 Peter 1:13-16</a:t>
            </a:r>
          </a:p>
        </p:txBody>
      </p:sp>
    </p:spTree>
    <p:extLst>
      <p:ext uri="{BB962C8B-B14F-4D97-AF65-F5344CB8AC3E}">
        <p14:creationId xmlns:p14="http://schemas.microsoft.com/office/powerpoint/2010/main" val="882014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1902</Words>
  <Application>Microsoft Office PowerPoint</Application>
  <PresentationFormat>On-screen Show (4:3)</PresentationFormat>
  <Paragraphs>155</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 Light</vt:lpstr>
      <vt:lpstr>Calibri</vt:lpstr>
      <vt:lpstr>Arial</vt:lpstr>
      <vt:lpstr>Symbol</vt:lpstr>
      <vt:lpstr>Courier New</vt:lpstr>
      <vt:lpstr>Wingdings</vt:lpstr>
      <vt:lpstr>Freestyle Script</vt:lpstr>
      <vt:lpstr>Times New Roman</vt:lpstr>
      <vt:lpstr>Office Theme</vt:lpstr>
      <vt:lpstr>PowerPoint Presentation</vt:lpstr>
      <vt:lpstr>The Holiness of God</vt:lpstr>
      <vt:lpstr>He is Holy</vt:lpstr>
      <vt:lpstr>He is Holy</vt:lpstr>
      <vt:lpstr>He is Holy</vt:lpstr>
      <vt:lpstr>You Also be Holy</vt:lpstr>
      <vt:lpstr>You Also be Holy</vt:lpstr>
      <vt:lpstr>You Also be Holy</vt:lpstr>
      <vt:lpstr>The Holiness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Holiness of God</dc:title>
  <dc:creator>Jeremiah Cox</dc:creator>
  <cp:lastModifiedBy>Jeremiah Cox</cp:lastModifiedBy>
  <cp:revision>18</cp:revision>
  <dcterms:created xsi:type="dcterms:W3CDTF">2015-09-13T04:11:40Z</dcterms:created>
  <dcterms:modified xsi:type="dcterms:W3CDTF">2017-02-23T19:37:17Z</dcterms:modified>
</cp:coreProperties>
</file>