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notesMasterIdLst>
    <p:notesMasterId r:id="rId7"/>
  </p:notesMasterIdLst>
  <p:sldIdLst>
    <p:sldId id="257" r:id="rId2"/>
    <p:sldId id="256" r:id="rId3"/>
    <p:sldId id="258" r:id="rId4"/>
    <p:sldId id="259" r:id="rId5"/>
    <p:sldId id="261" r:id="rId6"/>
  </p:sldIdLst>
  <p:sldSz cx="9144000" cy="6858000" type="screen4x3"/>
  <p:notesSz cx="6858000" cy="9144000"/>
  <p:embeddedFontLst>
    <p:embeddedFont>
      <p:font typeface="Script MT Bold" panose="03040602040607080904" pitchFamily="66" charset="0"/>
      <p:bold r:id="rId8"/>
    </p:embeddedFont>
    <p:embeddedFont>
      <p:font typeface="Calibri Light" panose="020F0302020204030204" pitchFamily="34" charset="0"/>
      <p:regular r:id="rId9"/>
      <p: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2547"/>
    <a:srgbClr val="0150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3.fntdata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962240-C59C-454A-BD2D-DDA1CA706CD3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9CF3F-F0FA-43FC-BF73-295D3B2B0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427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 in this passage is baptism?</a:t>
            </a: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Jesus came to earth to save men from their sins (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cf. Luke 19:10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 are reconciled to God through Jesus (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cf. John 14:6).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 determined to communicate this saving grace through the gospel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(cf. Romans 1:16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committed to the apostles the word of reconciliation (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cf. 2 Corinthians 5:18-19)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Their message is concisely indicated in the great commission (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cf. Matthew 28:18-20; Mark 16:15-16)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These two passages clearly indicate the importance of baptism. Without it one cannot be saved.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Many other passages corroborate this truth (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cf. 1 Peter 3:21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Perhaps the clearest passage linking baptism with salvation.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Despite the clarity of God’s word in explicitly stating the necessity of baptism for salvation, men continually reject this claim, and teach and follow error.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defend their position by ignoring passages which include baptism, and emphasize passages pertaining to the plan of salvation which do not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explicitly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mention baptism.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lesson is designed to establish the role baptism plays, and therefore its legitimacy.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Additionally, by laying such a foundation, one is able to see that baptism IS mentioned in such passages. Although, implicitly instead of explicitly.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roman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Baptism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9CF3F-F0FA-43FC-BF73-295D3B2B03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354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Baptism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Heaven is our goal.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Philippians 3:12-14, 20-21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Paul had an ultimate goal in his life toward which he pressed on each and every day.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Those who are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“enemies of the cross of Christ”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live for the temporal things on earth.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Christian lives for the future of heaven –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“lay up for yourselves treasures in heaven, where neither moth nor rust destroys and where thieves do not break in and steal” (Matthew 6:20)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Heaven is a place without corruption and corrosion. Our bodies must fit this description to inhabit heaven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Corinthians 15:50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Our physical bodies cannot inherit such a place. We must be changed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(cf. v. 51-52)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change, and resurrection, is that which Paul was looking forward to.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However, in order to attain to the resurrection, Paul had to identify with Jesus’ death.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Philippians 3:7-11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In order to know Him, and the power of His resurrection, he had to die with Him.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is a continual action alluded to by Paul –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b="1" i="1" u="sng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being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conformed to His death.”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Paul put to death the man of sin, and as he continually does so, the world tends to hate him as it hated Christ for His righteous living.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Thus, in living a life of righteousness in conformity to Christ, Paul suffers as did He.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accomplished in continual sacrificial living for Christ (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cf. Romans 12:1).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However, to be conformed to Jesus’ death, Paul had to identify with His death to begin this process of a new life conforming to His death in sacrificial living.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“fellowship of His sufferings”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conformity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“to His death”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which Paul is experiencing exist because of a decision he made to identify with Jesus in this way.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decision had a beginning – He had to do something initially to be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“conformed to His death.”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Death and Resurrection in Baptism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Colossians 2:11-14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In baptism we are identified with Jesus’ death. (Dead are buried. Christ in tomb, us in baptism.)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Galatians 6:14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This death is spiritual. It is our death to sin. (We no longer live for the world.)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Just as Jesus was raised, we are raised in baptism.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Note: Baptism is a work of God.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an expression of faith in God to raise us from being dead in sin to being alive in Christ. This is God’s command for us.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Galatians 2:20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Paul went through this process.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was he crucified with Christ?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identified with Jesus’ death in baptism.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Colossians 1:21-23; 2:20; 3:1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Paul knew the saints to whom he wrote had identified with the same death, and resurrection to a new life, that he did.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Romans 6:1-11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Paul reminded the Romans of their baptism to exhort them to live righteously. This is because they became righteous, i.e. had their sins washed away, in baptism.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1-4)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The new life (Christian life; saved life) is a result of our identification with Jesus death and resurrection.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 claim this new life begins after belief and before </a:t>
            </a:r>
            <a:r>
              <a:rPr lang="en-US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baptsim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That baptism is an outward sign of this process.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HS describes baptism as the time in which this takes place.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“through baptism”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one cannot be buried with Him except in baptism.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5-11)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The salvation we desire is from the enslavement to sin. One is no longer a slave to sin when he dies to sin in baptism.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Slave to sin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Baptized (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buried; died to sin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raised (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newness of life; no longer slave to sin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11)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Just like Christ was dead, and then raised to life, we are dead and buried in baptism, and are raised to life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(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is why we aren’t to sin. We are living a new life now.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Peter 3:21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That is why Peter describes baptism in this way.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 defiles our conscience. It makes us unclean.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order to be cleaned, we appeal to God. (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answer – appeal) (We are turning to God to save us, and following His pattern to do just that.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how we take advantage of Christ’s sacrifice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(cf. Hebrews 9:13-14; 10:22 – Jesus’ blood cleanses the conscience. This is met in baptism.)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Despite these clear passages, some will still turn to a select number of passages that do not include baptism explicitly to suggest baptism isn’t essential. A careful consideration of those passages will show that baptism IS included. (Since now we know what occurs at baptism.)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roman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 in this passage is baptism?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9CF3F-F0FA-43FC-BF73-295D3B2B030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11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Despite these clear passages, some will still turn to a select number of passages that do not include baptism explicitly to suggest baptism isn’t essential. A careful consideration of those passages will show that baptism IS included. (Since now we know what occurs at baptism.)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 in this passage is baptism?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are saved simply by confessing our faith. Are we?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(Romans 10:9-10)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Romans 10:9-10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Confessing Jesus with our mouths is a necessary action we must take.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Acts 8:37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The Ethiopian eunuch confessed Christ.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Matthew 10:32-33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If we are unwilling to confess Christ, then we cannot be saved.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Firstly, this passage cannot nullify any other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(like the many about baptism alluded to earlier)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It must coexist with the rest of scripture in harmony.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Secondly, the context does not negate baptism. Rather, it includes it implicitly.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(10:1-4)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The Jews were seeking righteousness in the Old Law, when God did not intend for it to be this way.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Paul does not exclude all law, but the Law of Moses.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(cf. 3:27 – “Where is boasting then? It is excluded. By what law? Of works? No, but by the law of faith.”)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3)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there is still the act of submission, or obedience.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(10:5-7)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The law of Moses required perfection to attain righteousness. The righteousness of faith is easier to attain to.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5)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Impossibility to obtain righteousness under OT because it requires perfection.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6-7)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Righteousness of faith does not require some great feat.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does it say/require?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(10:8-13)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It requires full belief and trust in the Lord to save that is manifest in verbal confession,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living out that confessed belief by doing as the Lord says.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9)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believe in God’s power to raise Him from dead.</a:t>
            </a:r>
          </a:p>
          <a:p>
            <a:pPr marL="2057400" marR="0" lvl="4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must believe this to be saved, because in part, that must happen to us, and God is the only one to perform it.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057400" marR="0" lvl="4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“buried with Him in baptism, in which you also were raised with Him </a:t>
            </a:r>
            <a:r>
              <a:rPr lang="en-US" b="1" i="1" u="sng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through faith in the working of God, who raised Him from the dead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(Colossians 2:12)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James mentions,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“faith without works is dead” (James 2:26)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belief cannot be different. It is the same with confession. It is manifest in action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(cf. Matthew 7:21)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Anyone who trusts fully in the Lord will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“call upon Him.”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057400" marR="0" lvl="4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Call upon – </a:t>
            </a:r>
            <a:r>
              <a:rPr lang="en-US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epikaleo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̄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appeal to. (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cf. 1 Peter 3:21 – baptism is an appeal to God for a good conscience.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2057400" marR="0" lvl="4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Acts 2:21, 37-38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This is what Peter preached on Pentecost.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Calling on the name of the Lord is not a one-time thing. It is to be a continual action in life. However, baptism is certainly the start.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are saved by grace. We don’t have to do anything. We don’t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(Ephesians 2:8; Titus 3:5)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Ephesians 2:8-9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Proponents of baptism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 never suggest it is a work of merit.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has been established that baptism is a work of God (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cf. Colossians 2:12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same is expressed by Paul in this context.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(2:1-3)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Before being saved by God, the Ephesians were dead because of their works of the flesh.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(2:4-7)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It is God that saved us by His grace and mercy through baptism.</a:t>
            </a:r>
          </a:p>
          <a:p>
            <a:pPr marL="2057400" marR="0" lvl="4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 are we made </a:t>
            </a:r>
            <a:r>
              <a:rPr lang="en-US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alive together WITH Christ?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Baptism (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cf. Romans 6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2057400" marR="0" lvl="4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allows us to sit together IN Christ? – Baptism (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cf. Galatians 3:26-27 –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“baptized INTO Christ”)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057400" marR="0" lvl="4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passage is an obvious reference to baptism.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we cannot be saved by works of merit. So baptism isn’t necessary. (Wrong)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Titus 3:3-7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it is not by works. Still by God’s grace.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However, there is the medium through which God saves man.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5)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“washing of regeneration”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born again in baptism.</a:t>
            </a:r>
          </a:p>
          <a:p>
            <a:pPr marL="2057400" marR="0" lvl="4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Regeneration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paliggenesia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new birth, reproduction, renewal, recreation, regeneration.</a:t>
            </a:r>
          </a:p>
          <a:p>
            <a:pPr marL="2057400" marR="0" lvl="4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is a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“washing”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“having our hearts sprinkled from an evil conscience and our bodies washed with pure water” (Hebrews 10:22).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“renewing of the Holy Spirit”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refers to the same process, just a different facet.</a:t>
            </a:r>
          </a:p>
          <a:p>
            <a:pPr marL="2057400" marR="0" lvl="4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Renewing = regeneration (Synonyms)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057400" marR="0" lvl="4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is a washing that regenerates, and the HS plays a part in that renewal.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John 3:3, 5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This is the same concept spoken by Jesus. Just in different words.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is such an obvious indication of baptism that the majority of scholars attest to the fact. Only, they refuse to believe it is necessary.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9CF3F-F0FA-43FC-BF73-295D3B2B030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745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Conclusion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Those who follow the doctrine of salvation by faith alone consistently ignore passages which voice the necessity of baptism for salvation.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Instead of considering all passages which pertain to God’s plan for salvation, they single out a select few.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Consistently, the passages used to refute the necessity of baptism are those which do not include it explicitly. (They do not say “baptism.”)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However, these passages have a clear connection with the concept of baptism. It is included.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Just because the passage does not say the word “baptism,” does not mean baptism is not there.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order for one to be saved, he must be baptized for the remission of sins.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9CF3F-F0FA-43FC-BF73-295D3B2B030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752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BDF76-450D-439B-B4C0-8CBDC44AA8CD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96A2B-2E76-4455-8102-DA3FCC0EF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084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BDF76-450D-439B-B4C0-8CBDC44AA8CD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96A2B-2E76-4455-8102-DA3FCC0EF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299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BDF76-450D-439B-B4C0-8CBDC44AA8CD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96A2B-2E76-4455-8102-DA3FCC0EF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236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BDF76-450D-439B-B4C0-8CBDC44AA8CD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96A2B-2E76-4455-8102-DA3FCC0EF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422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BDF76-450D-439B-B4C0-8CBDC44AA8CD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96A2B-2E76-4455-8102-DA3FCC0EF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095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BDF76-450D-439B-B4C0-8CBDC44AA8CD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96A2B-2E76-4455-8102-DA3FCC0EF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705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BDF76-450D-439B-B4C0-8CBDC44AA8CD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96A2B-2E76-4455-8102-DA3FCC0EF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370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BDF76-450D-439B-B4C0-8CBDC44AA8CD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96A2B-2E76-4455-8102-DA3FCC0EF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646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BDF76-450D-439B-B4C0-8CBDC44AA8CD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96A2B-2E76-4455-8102-DA3FCC0EF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515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BDF76-450D-439B-B4C0-8CBDC44AA8CD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96A2B-2E76-4455-8102-DA3FCC0EF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987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BDF76-450D-439B-B4C0-8CBDC44AA8CD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96A2B-2E76-4455-8102-DA3FCC0EF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166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BDF76-450D-439B-B4C0-8CBDC44AA8CD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96A2B-2E76-4455-8102-DA3FCC0EF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996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459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769" y="3344950"/>
            <a:ext cx="8001000" cy="1790700"/>
          </a:xfrm>
        </p:spPr>
        <p:txBody>
          <a:bodyPr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Script MT Bold" panose="03040602040607080904" pitchFamily="66" charset="0"/>
              </a:rPr>
              <a:t>   Where in this passage</a:t>
            </a:r>
            <a:br>
              <a:rPr lang="en-US" dirty="0">
                <a:solidFill>
                  <a:schemeClr val="bg1"/>
                </a:solidFill>
                <a:latin typeface="Script MT Bold" panose="03040602040607080904" pitchFamily="66" charset="0"/>
              </a:rPr>
            </a:br>
            <a:r>
              <a:rPr lang="en-US" dirty="0">
                <a:solidFill>
                  <a:schemeClr val="bg1"/>
                </a:solidFill>
                <a:latin typeface="Script MT Bold" panose="03040602040607080904" pitchFamily="66" charset="0"/>
              </a:rPr>
              <a:t>          </a:t>
            </a:r>
            <a:br>
              <a:rPr lang="en-US" dirty="0">
                <a:solidFill>
                  <a:schemeClr val="bg1"/>
                </a:solidFill>
                <a:latin typeface="Script MT Bold" panose="03040602040607080904" pitchFamily="66" charset="0"/>
              </a:rPr>
            </a:br>
            <a:br>
              <a:rPr lang="en-US" dirty="0">
                <a:solidFill>
                  <a:schemeClr val="bg1"/>
                </a:solidFill>
                <a:latin typeface="Script MT Bold" panose="03040602040607080904" pitchFamily="66" charset="0"/>
              </a:rPr>
            </a:br>
            <a:r>
              <a:rPr lang="en-US" dirty="0">
                <a:solidFill>
                  <a:schemeClr val="bg1"/>
                </a:solidFill>
                <a:latin typeface="Script MT Bold" panose="03040602040607080904" pitchFamily="66" charset="0"/>
              </a:rPr>
              <a:t>                       is baptism?</a:t>
            </a:r>
          </a:p>
        </p:txBody>
      </p:sp>
    </p:spTree>
    <p:extLst>
      <p:ext uri="{BB962C8B-B14F-4D97-AF65-F5344CB8AC3E}">
        <p14:creationId xmlns:p14="http://schemas.microsoft.com/office/powerpoint/2010/main" val="378278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625" dirty="0">
                <a:solidFill>
                  <a:schemeClr val="bg1"/>
                </a:solidFill>
                <a:latin typeface="Script MT Bold" panose="03040602040607080904" pitchFamily="66" charset="0"/>
              </a:rPr>
              <a:t>Baptism</a:t>
            </a:r>
            <a:endParaRPr lang="en-US" sz="8625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12547">
              <a:alpha val="65000"/>
            </a:srgbClr>
          </a:solidFill>
          <a:effectLst>
            <a:softEdge rad="190500"/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18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050" b="1" i="1" dirty="0">
                <a:solidFill>
                  <a:schemeClr val="bg1"/>
                </a:solidFill>
              </a:rPr>
              <a:t>“being conformed to His death”</a:t>
            </a:r>
          </a:p>
          <a:p>
            <a:pPr marL="0" indent="0" algn="ctr">
              <a:buNone/>
            </a:pPr>
            <a:r>
              <a:rPr lang="en-US" sz="3600" i="1" dirty="0">
                <a:solidFill>
                  <a:schemeClr val="bg1"/>
                </a:solidFill>
              </a:rPr>
              <a:t>– Philippians 3:7-14 –</a:t>
            </a:r>
          </a:p>
          <a:p>
            <a:pPr marL="0" indent="0" algn="ctr">
              <a:buNone/>
            </a:pPr>
            <a:r>
              <a:rPr lang="en-US" sz="4050" b="1" dirty="0">
                <a:solidFill>
                  <a:schemeClr val="bg1"/>
                </a:solidFill>
              </a:rPr>
              <a:t>Death and Resurrection in Baptism</a:t>
            </a:r>
          </a:p>
          <a:p>
            <a:pPr marL="0" indent="0" algn="ctr">
              <a:buNone/>
            </a:pPr>
            <a:r>
              <a:rPr lang="en-US" sz="3600" i="1" dirty="0">
                <a:solidFill>
                  <a:schemeClr val="bg1"/>
                </a:solidFill>
              </a:rPr>
              <a:t>– Colossians 2:11-14; Romans 6:1-11;      1 Peter 3:21 – </a:t>
            </a:r>
          </a:p>
        </p:txBody>
      </p:sp>
    </p:spTree>
    <p:extLst>
      <p:ext uri="{BB962C8B-B14F-4D97-AF65-F5344CB8AC3E}">
        <p14:creationId xmlns:p14="http://schemas.microsoft.com/office/powerpoint/2010/main" val="328411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Script MT Bold" panose="03040602040607080904" pitchFamily="66" charset="0"/>
              </a:rPr>
              <a:t>Where in this passage is baptism?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12547">
              <a:alpha val="65000"/>
            </a:srgbClr>
          </a:solidFill>
          <a:effectLst>
            <a:softEdge rad="190500"/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18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050" b="1" dirty="0">
                <a:solidFill>
                  <a:schemeClr val="bg1"/>
                </a:solidFill>
              </a:rPr>
              <a:t>Saved by simply confessing?</a:t>
            </a:r>
          </a:p>
          <a:p>
            <a:pPr marL="0" indent="0" algn="ctr">
              <a:buNone/>
            </a:pPr>
            <a:r>
              <a:rPr lang="en-US" sz="3600" i="1" dirty="0">
                <a:solidFill>
                  <a:schemeClr val="bg1"/>
                </a:solidFill>
              </a:rPr>
              <a:t>– Romans 10:9-10 –</a:t>
            </a:r>
          </a:p>
          <a:p>
            <a:pPr marL="0" indent="0" algn="ctr">
              <a:buNone/>
            </a:pPr>
            <a:r>
              <a:rPr lang="en-US" sz="4050" b="1" dirty="0">
                <a:solidFill>
                  <a:schemeClr val="bg1"/>
                </a:solidFill>
              </a:rPr>
              <a:t>Saved by grace through faith. Nullifies any action?</a:t>
            </a:r>
          </a:p>
          <a:p>
            <a:pPr marL="0" indent="0" algn="ctr">
              <a:buNone/>
            </a:pPr>
            <a:r>
              <a:rPr lang="en-US" sz="3600" i="1" dirty="0">
                <a:solidFill>
                  <a:schemeClr val="bg1"/>
                </a:solidFill>
              </a:rPr>
              <a:t>– Ephesians 2:8; Titus 3:5 – </a:t>
            </a:r>
          </a:p>
        </p:txBody>
      </p:sp>
    </p:spTree>
    <p:extLst>
      <p:ext uri="{BB962C8B-B14F-4D97-AF65-F5344CB8AC3E}">
        <p14:creationId xmlns:p14="http://schemas.microsoft.com/office/powerpoint/2010/main" val="248960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769" y="3344950"/>
            <a:ext cx="8001000" cy="1790700"/>
          </a:xfrm>
        </p:spPr>
        <p:txBody>
          <a:bodyPr>
            <a:noAutofit/>
          </a:bodyPr>
          <a:lstStyle/>
          <a:p>
            <a:pPr algn="l"/>
            <a:r>
              <a:rPr lang="en-US" sz="6000" dirty="0">
                <a:solidFill>
                  <a:schemeClr val="bg1"/>
                </a:solidFill>
                <a:latin typeface="Script MT Bold" panose="03040602040607080904" pitchFamily="66" charset="0"/>
              </a:rPr>
              <a:t>   Where in this passage</a:t>
            </a:r>
            <a:br>
              <a:rPr lang="en-US" sz="6000" dirty="0">
                <a:solidFill>
                  <a:schemeClr val="bg1"/>
                </a:solidFill>
                <a:latin typeface="Script MT Bold" panose="03040602040607080904" pitchFamily="66" charset="0"/>
              </a:rPr>
            </a:br>
            <a:r>
              <a:rPr lang="en-US" sz="6000" dirty="0">
                <a:solidFill>
                  <a:schemeClr val="bg1"/>
                </a:solidFill>
                <a:latin typeface="Script MT Bold" panose="03040602040607080904" pitchFamily="66" charset="0"/>
              </a:rPr>
              <a:t>          </a:t>
            </a:r>
            <a:br>
              <a:rPr lang="en-US" sz="6000" dirty="0">
                <a:solidFill>
                  <a:schemeClr val="bg1"/>
                </a:solidFill>
                <a:latin typeface="Script MT Bold" panose="03040602040607080904" pitchFamily="66" charset="0"/>
              </a:rPr>
            </a:br>
            <a:br>
              <a:rPr lang="en-US" sz="6000" dirty="0">
                <a:solidFill>
                  <a:schemeClr val="bg1"/>
                </a:solidFill>
                <a:latin typeface="Script MT Bold" panose="03040602040607080904" pitchFamily="66" charset="0"/>
              </a:rPr>
            </a:br>
            <a:r>
              <a:rPr lang="en-US" sz="6000" dirty="0">
                <a:solidFill>
                  <a:schemeClr val="bg1"/>
                </a:solidFill>
                <a:latin typeface="Script MT Bold" panose="03040602040607080904" pitchFamily="66" charset="0"/>
              </a:rPr>
              <a:t>                       is baptism?</a:t>
            </a:r>
          </a:p>
        </p:txBody>
      </p:sp>
    </p:spTree>
    <p:extLst>
      <p:ext uri="{BB962C8B-B14F-4D97-AF65-F5344CB8AC3E}">
        <p14:creationId xmlns:p14="http://schemas.microsoft.com/office/powerpoint/2010/main" val="229745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193</TotalTime>
  <Words>2153</Words>
  <Application>Microsoft Office PowerPoint</Application>
  <PresentationFormat>On-screen Show (4:3)</PresentationFormat>
  <Paragraphs>126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Wingdings</vt:lpstr>
      <vt:lpstr>Arial</vt:lpstr>
      <vt:lpstr>Script MT Bold</vt:lpstr>
      <vt:lpstr>Calibri Light</vt:lpstr>
      <vt:lpstr>Times New Roman</vt:lpstr>
      <vt:lpstr>Calibri</vt:lpstr>
      <vt:lpstr>Office Theme</vt:lpstr>
      <vt:lpstr>PowerPoint Presentation</vt:lpstr>
      <vt:lpstr>   Where in this passage                                    is baptism?</vt:lpstr>
      <vt:lpstr>Baptism</vt:lpstr>
      <vt:lpstr>Where in this passage is baptism?</vt:lpstr>
      <vt:lpstr>   Where in this passage                                    is baptism?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Where is baptism in                                  this passage?</dc:title>
  <dc:creator>Jeremiah Cox</dc:creator>
  <cp:lastModifiedBy>Stan Cox</cp:lastModifiedBy>
  <cp:revision>11</cp:revision>
  <dcterms:created xsi:type="dcterms:W3CDTF">2016-06-25T15:58:44Z</dcterms:created>
  <dcterms:modified xsi:type="dcterms:W3CDTF">2018-01-12T21:56:25Z</dcterms:modified>
</cp:coreProperties>
</file>